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3.jpg" ContentType="image/png"/>
  <Override PartName="/ppt/media/image24.jpg" ContentType="image/png"/>
  <Override PartName="/ppt/media/image25.jpg" ContentType="image/png"/>
  <Override PartName="/ppt/media/image27.jpg" ContentType="image/png"/>
  <Override PartName="/ppt/comments/comment3.xml" ContentType="application/vnd.openxmlformats-officedocument.presentationml.comments+xml"/>
  <Override PartName="/ppt/notesSlides/notesSlide10.xml" ContentType="application/vnd.openxmlformats-officedocument.presentationml.notesSlide+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omments/comment6.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7.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comments/comment8.xml" ContentType="application/vnd.openxmlformats-officedocument.presentationml.comments+xml"/>
  <Override PartName="/ppt/notesSlides/notesSlide32.xml" ContentType="application/vnd.openxmlformats-officedocument.presentationml.notesSlide+xml"/>
  <Override PartName="/ppt/comments/comment9.xml" ContentType="application/vnd.openxmlformats-officedocument.presentationml.comments+xml"/>
  <Override PartName="/ppt/notesSlides/notesSlide33.xml" ContentType="application/vnd.openxmlformats-officedocument.presentationml.notesSlide+xml"/>
  <Override PartName="/ppt/comments/comment10.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1.xml" ContentType="application/vnd.openxmlformats-officedocument.presentationml.comments+xml"/>
  <Override PartName="/ppt/notesSlides/notesSlide36.xml" ContentType="application/vnd.openxmlformats-officedocument.presentationml.notesSlide+xml"/>
  <Override PartName="/ppt/comments/comment12.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3.xml" ContentType="application/vnd.openxmlformats-officedocument.presentationml.comments+xml"/>
  <Override PartName="/ppt/notesSlides/notesSlide39.xml" ContentType="application/vnd.openxmlformats-officedocument.presentationml.notesSlide+xml"/>
  <Override PartName="/ppt/comments/comment14.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68"/>
  </p:notesMasterIdLst>
  <p:handoutMasterIdLst>
    <p:handoutMasterId r:id="rId69"/>
  </p:handoutMasterIdLst>
  <p:sldIdLst>
    <p:sldId id="521" r:id="rId5"/>
    <p:sldId id="359" r:id="rId6"/>
    <p:sldId id="522" r:id="rId7"/>
    <p:sldId id="280" r:id="rId8"/>
    <p:sldId id="474" r:id="rId9"/>
    <p:sldId id="475" r:id="rId10"/>
    <p:sldId id="366" r:id="rId11"/>
    <p:sldId id="524" r:id="rId12"/>
    <p:sldId id="525" r:id="rId13"/>
    <p:sldId id="460" r:id="rId14"/>
    <p:sldId id="261" r:id="rId15"/>
    <p:sldId id="828" r:id="rId16"/>
    <p:sldId id="289" r:id="rId17"/>
    <p:sldId id="263" r:id="rId18"/>
    <p:sldId id="290" r:id="rId19"/>
    <p:sldId id="293" r:id="rId20"/>
    <p:sldId id="479" r:id="rId21"/>
    <p:sldId id="829" r:id="rId22"/>
    <p:sldId id="430" r:id="rId23"/>
    <p:sldId id="262" r:id="rId24"/>
    <p:sldId id="294" r:id="rId25"/>
    <p:sldId id="827" r:id="rId26"/>
    <p:sldId id="297" r:id="rId27"/>
    <p:sldId id="481" r:id="rId28"/>
    <p:sldId id="830" r:id="rId29"/>
    <p:sldId id="831" r:id="rId30"/>
    <p:sldId id="298" r:id="rId31"/>
    <p:sldId id="832" r:id="rId32"/>
    <p:sldId id="833" r:id="rId33"/>
    <p:sldId id="483" r:id="rId34"/>
    <p:sldId id="399" r:id="rId35"/>
    <p:sldId id="485" r:id="rId36"/>
    <p:sldId id="533" r:id="rId37"/>
    <p:sldId id="527" r:id="rId38"/>
    <p:sldId id="482" r:id="rId39"/>
    <p:sldId id="486" r:id="rId40"/>
    <p:sldId id="532" r:id="rId41"/>
    <p:sldId id="528" r:id="rId42"/>
    <p:sldId id="392" r:id="rId43"/>
    <p:sldId id="393" r:id="rId44"/>
    <p:sldId id="529" r:id="rId45"/>
    <p:sldId id="531" r:id="rId46"/>
    <p:sldId id="304" r:id="rId47"/>
    <p:sldId id="495" r:id="rId48"/>
    <p:sldId id="509" r:id="rId49"/>
    <p:sldId id="469" r:id="rId50"/>
    <p:sldId id="470" r:id="rId51"/>
    <p:sldId id="471" r:id="rId52"/>
    <p:sldId id="494" r:id="rId53"/>
    <p:sldId id="510" r:id="rId54"/>
    <p:sldId id="305" r:id="rId55"/>
    <p:sldId id="447" r:id="rId56"/>
    <p:sldId id="448" r:id="rId57"/>
    <p:sldId id="534" r:id="rId58"/>
    <p:sldId id="449" r:id="rId59"/>
    <p:sldId id="450" r:id="rId60"/>
    <p:sldId id="461" r:id="rId61"/>
    <p:sldId id="451" r:id="rId62"/>
    <p:sldId id="452" r:id="rId63"/>
    <p:sldId id="462" r:id="rId64"/>
    <p:sldId id="520" r:id="rId65"/>
    <p:sldId id="456" r:id="rId66"/>
    <p:sldId id="455" r:id="rId67"/>
  </p:sldIdLst>
  <p:sldSz cx="9906000" cy="6858000" type="A4"/>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3143" userDrawn="1">
          <p15:clr>
            <a:srgbClr val="A4A3A4"/>
          </p15:clr>
        </p15:guide>
        <p15:guide id="3" orient="horz" pos="3952" userDrawn="1">
          <p15:clr>
            <a:srgbClr val="A4A3A4"/>
          </p15:clr>
        </p15:guide>
        <p15:guide id="4" orient="horz" pos="252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9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71"/>
    <a:srgbClr val="006666"/>
    <a:srgbClr val="1C3942"/>
    <a:srgbClr val="17747D"/>
    <a:srgbClr val="E4F0F0"/>
    <a:srgbClr val="AECC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édio 3 - Ênfas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Estilo Médio 3 - Ênfas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Estilo Escuro 2 - Ênfase 5/Ênfas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Estilo Escuro 2 - Ênfase 1/Ênfas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61" autoAdjust="0"/>
    <p:restoredTop sz="94652" autoAdjust="0"/>
  </p:normalViewPr>
  <p:slideViewPr>
    <p:cSldViewPr snapToGrid="0" showGuides="1">
      <p:cViewPr varScale="1">
        <p:scale>
          <a:sx n="72" d="100"/>
          <a:sy n="72" d="100"/>
        </p:scale>
        <p:origin x="1002" y="78"/>
      </p:cViewPr>
      <p:guideLst>
        <p:guide orient="horz" pos="935"/>
        <p:guide pos="3143"/>
        <p:guide orient="horz" pos="3952"/>
        <p:guide orient="horz" pos="2523"/>
      </p:guideLst>
    </p:cSldViewPr>
  </p:slideViewPr>
  <p:notesTextViewPr>
    <p:cViewPr>
      <p:scale>
        <a:sx n="1" d="1"/>
        <a:sy n="1" d="1"/>
      </p:scale>
      <p:origin x="0" y="0"/>
    </p:cViewPr>
  </p:notesTextViewPr>
  <p:sorterViewPr>
    <p:cViewPr>
      <p:scale>
        <a:sx n="200" d="100"/>
        <a:sy n="200" d="100"/>
      </p:scale>
      <p:origin x="0" y="0"/>
    </p:cViewPr>
  </p:sorterViewPr>
  <p:notesViewPr>
    <p:cSldViewPr snapToGrid="0">
      <p:cViewPr varScale="1">
        <p:scale>
          <a:sx n="62" d="100"/>
          <a:sy n="62" d="100"/>
        </p:scale>
        <p:origin x="334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AU0090\Downloads\Gest&#227;o%20de%20pesso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AU0090\Downloads\Gest&#227;o%20de%20pesso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Geral\Downloads\Rela&#231;&#227;o%20de%20Empenhos%20por%20Modalidade_01012019_a_31122019.xls"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dirty="0"/>
              <a:t>REALIZAÇÕES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stacked"/>
        <c:varyColors val="0"/>
        <c:ser>
          <c:idx val="0"/>
          <c:order val="0"/>
          <c:tx>
            <c:strRef>
              <c:f>Planilha1!$B$1</c:f>
              <c:strCache>
                <c:ptCount val="1"/>
                <c:pt idx="0">
                  <c:v>AÇÕES</c:v>
                </c:pt>
              </c:strCache>
            </c:strRef>
          </c:tx>
          <c:spPr>
            <a:solidFill>
              <a:schemeClr val="accent1"/>
            </a:solidFill>
            <a:ln>
              <a:noFill/>
            </a:ln>
            <a:effectLst/>
          </c:spPr>
          <c:invertIfNegative val="0"/>
          <c:cat>
            <c:strRef>
              <c:f>Planilha1!$A$2:$A$5</c:f>
              <c:strCache>
                <c:ptCount val="4"/>
                <c:pt idx="0">
                  <c:v>Arquitetos</c:v>
                </c:pt>
                <c:pt idx="1">
                  <c:v>Engenheiro</c:v>
                </c:pt>
                <c:pt idx="2">
                  <c:v>Empresas</c:v>
                </c:pt>
                <c:pt idx="3">
                  <c:v>Leigos</c:v>
                </c:pt>
              </c:strCache>
            </c:strRef>
          </c:cat>
          <c:val>
            <c:numRef>
              <c:f>Planilha1!$B$2:$B$5</c:f>
              <c:numCache>
                <c:formatCode>General</c:formatCode>
                <c:ptCount val="4"/>
                <c:pt idx="0">
                  <c:v>43</c:v>
                </c:pt>
                <c:pt idx="1">
                  <c:v>20</c:v>
                </c:pt>
                <c:pt idx="2">
                  <c:v>0</c:v>
                </c:pt>
                <c:pt idx="3">
                  <c:v>0</c:v>
                </c:pt>
              </c:numCache>
            </c:numRef>
          </c:val>
          <c:extLst>
            <c:ext xmlns:c16="http://schemas.microsoft.com/office/drawing/2014/chart" uri="{C3380CC4-5D6E-409C-BE32-E72D297353CC}">
              <c16:uniqueId val="{00000000-E48A-4703-BA8C-E2AC360970E3}"/>
            </c:ext>
          </c:extLst>
        </c:ser>
        <c:ser>
          <c:idx val="1"/>
          <c:order val="1"/>
          <c:tx>
            <c:strRef>
              <c:f>Planilha1!$C$1</c:f>
              <c:strCache>
                <c:ptCount val="1"/>
                <c:pt idx="0">
                  <c:v>RELATÓRIOS</c:v>
                </c:pt>
              </c:strCache>
            </c:strRef>
          </c:tx>
          <c:spPr>
            <a:solidFill>
              <a:schemeClr val="accent2"/>
            </a:solidFill>
            <a:ln>
              <a:noFill/>
            </a:ln>
            <a:effectLst/>
          </c:spPr>
          <c:invertIfNegative val="0"/>
          <c:cat>
            <c:strRef>
              <c:f>Planilha1!$A$2:$A$5</c:f>
              <c:strCache>
                <c:ptCount val="4"/>
                <c:pt idx="0">
                  <c:v>Arquitetos</c:v>
                </c:pt>
                <c:pt idx="1">
                  <c:v>Engenheiro</c:v>
                </c:pt>
                <c:pt idx="2">
                  <c:v>Empresas</c:v>
                </c:pt>
                <c:pt idx="3">
                  <c:v>Leigos</c:v>
                </c:pt>
              </c:strCache>
            </c:strRef>
          </c:cat>
          <c:val>
            <c:numRef>
              <c:f>Planilha1!$C$2:$C$5</c:f>
              <c:numCache>
                <c:formatCode>General</c:formatCode>
                <c:ptCount val="4"/>
                <c:pt idx="0">
                  <c:v>43</c:v>
                </c:pt>
                <c:pt idx="1">
                  <c:v>20</c:v>
                </c:pt>
                <c:pt idx="2">
                  <c:v>0</c:v>
                </c:pt>
                <c:pt idx="3">
                  <c:v>0</c:v>
                </c:pt>
              </c:numCache>
            </c:numRef>
          </c:val>
          <c:extLst>
            <c:ext xmlns:c16="http://schemas.microsoft.com/office/drawing/2014/chart" uri="{C3380CC4-5D6E-409C-BE32-E72D297353CC}">
              <c16:uniqueId val="{00000001-E48A-4703-BA8C-E2AC360970E3}"/>
            </c:ext>
          </c:extLst>
        </c:ser>
        <c:dLbls>
          <c:showLegendKey val="0"/>
          <c:showVal val="0"/>
          <c:showCatName val="0"/>
          <c:showSerName val="0"/>
          <c:showPercent val="0"/>
          <c:showBubbleSize val="0"/>
        </c:dLbls>
        <c:gapWidth val="150"/>
        <c:overlap val="100"/>
        <c:axId val="92648576"/>
        <c:axId val="92650112"/>
      </c:barChart>
      <c:catAx>
        <c:axId val="9264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92650112"/>
        <c:crosses val="autoZero"/>
        <c:auto val="1"/>
        <c:lblAlgn val="ctr"/>
        <c:lblOffset val="100"/>
        <c:noMultiLvlLbl val="0"/>
      </c:catAx>
      <c:valAx>
        <c:axId val="92650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92648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pt-BR"/>
              <a:t>Cargos</a:t>
            </a:r>
          </a:p>
        </c:rich>
      </c:tx>
      <c:layout>
        <c:manualLayout>
          <c:xMode val="edge"/>
          <c:yMode val="edge"/>
          <c:x val="0.37053652796724013"/>
          <c:y val="0.15230767108978538"/>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pt-B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140A-41AB-96F5-81005B8E080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140A-41AB-96F5-81005B8E080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5-140A-41AB-96F5-81005B8E080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7-140A-41AB-96F5-81005B8E0808}"/>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9-140A-41AB-96F5-81005B8E0808}"/>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extLst>
              <c:ext xmlns:c16="http://schemas.microsoft.com/office/drawing/2014/chart" uri="{C3380CC4-5D6E-409C-BE32-E72D297353CC}">
                <c16:uniqueId val="{0000000B-140A-41AB-96F5-81005B8E0808}"/>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0D-140A-41AB-96F5-81005B8E0808}"/>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0F-140A-41AB-96F5-81005B8E0808}"/>
              </c:ext>
            </c:extLst>
          </c:dPt>
          <c:dLbls>
            <c:dLbl>
              <c:idx val="7"/>
              <c:layout>
                <c:manualLayout>
                  <c:x val="0.13341591497639127"/>
                  <c:y val="9.537278501772222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40A-41AB-96F5-81005B8E080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t-BR"/>
              </a:p>
            </c:txPr>
            <c:showLegendKey val="0"/>
            <c:showVal val="0"/>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Planilha1!$F$8:$F$15</c:f>
              <c:strCache>
                <c:ptCount val="8"/>
                <c:pt idx="0">
                  <c:v>Agente de Fiscalização</c:v>
                </c:pt>
                <c:pt idx="1">
                  <c:v>Secretaria Geral</c:v>
                </c:pt>
                <c:pt idx="2">
                  <c:v>Assessor de Fiscalização</c:v>
                </c:pt>
                <c:pt idx="4">
                  <c:v>Gerente Técnico</c:v>
                </c:pt>
                <c:pt idx="5">
                  <c:v>Assesoria das Plenárias e Comissões</c:v>
                </c:pt>
                <c:pt idx="6">
                  <c:v>Gerência Geral</c:v>
                </c:pt>
                <c:pt idx="7">
                  <c:v>Gerência Administrativa</c:v>
                </c:pt>
              </c:strCache>
            </c:strRef>
          </c:cat>
          <c:val>
            <c:numRef>
              <c:f>Planilha1!$G$8:$G$15</c:f>
              <c:numCache>
                <c:formatCode>General</c:formatCode>
                <c:ptCount val="8"/>
                <c:pt idx="0">
                  <c:v>1</c:v>
                </c:pt>
                <c:pt idx="1">
                  <c:v>1</c:v>
                </c:pt>
                <c:pt idx="2">
                  <c:v>1</c:v>
                </c:pt>
                <c:pt idx="4">
                  <c:v>1</c:v>
                </c:pt>
                <c:pt idx="5">
                  <c:v>1</c:v>
                </c:pt>
                <c:pt idx="6">
                  <c:v>1</c:v>
                </c:pt>
                <c:pt idx="7">
                  <c:v>1</c:v>
                </c:pt>
              </c:numCache>
            </c:numRef>
          </c:val>
          <c:extLst>
            <c:ext xmlns:c16="http://schemas.microsoft.com/office/drawing/2014/chart" uri="{C3380CC4-5D6E-409C-BE32-E72D297353CC}">
              <c16:uniqueId val="{00000010-140A-41AB-96F5-81005B8E0808}"/>
            </c:ext>
          </c:extLst>
        </c:ser>
        <c:dLbls>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pt-BR" b="1" dirty="0"/>
              <a:t>FORÇA DE TRABALHO</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Planilha2!$B$5:$D$5</c:f>
              <c:strCache>
                <c:ptCount val="3"/>
                <c:pt idx="0">
                  <c:v>Terceirizados</c:v>
                </c:pt>
                <c:pt idx="1">
                  <c:v>Conselheiros </c:v>
                </c:pt>
                <c:pt idx="2">
                  <c:v>Empregados</c:v>
                </c:pt>
              </c:strCache>
            </c:strRef>
          </c:cat>
          <c:val>
            <c:numRef>
              <c:f>Planilha2!$B$6:$D$6</c:f>
              <c:numCache>
                <c:formatCode>General</c:formatCode>
                <c:ptCount val="3"/>
                <c:pt idx="0">
                  <c:v>3</c:v>
                </c:pt>
                <c:pt idx="1">
                  <c:v>5</c:v>
                </c:pt>
                <c:pt idx="2">
                  <c:v>7</c:v>
                </c:pt>
              </c:numCache>
            </c:numRef>
          </c:val>
          <c:extLst>
            <c:ext xmlns:c16="http://schemas.microsoft.com/office/drawing/2014/chart" uri="{C3380CC4-5D6E-409C-BE32-E72D297353CC}">
              <c16:uniqueId val="{00000000-3779-4476-8A84-E9D5C8338CD3}"/>
            </c:ext>
          </c:extLst>
        </c:ser>
        <c:dLbls>
          <c:showLegendKey val="0"/>
          <c:showVal val="0"/>
          <c:showCatName val="0"/>
          <c:showSerName val="0"/>
          <c:showPercent val="0"/>
          <c:showBubbleSize val="0"/>
        </c:dLbls>
        <c:gapWidth val="219"/>
        <c:overlap val="-27"/>
        <c:axId val="-2077151024"/>
        <c:axId val="-86169648"/>
      </c:barChart>
      <c:catAx>
        <c:axId val="-2077151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86169648"/>
        <c:crosses val="autoZero"/>
        <c:auto val="1"/>
        <c:lblAlgn val="ctr"/>
        <c:lblOffset val="100"/>
        <c:noMultiLvlLbl val="0"/>
      </c:catAx>
      <c:valAx>
        <c:axId val="-861696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77151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ln>
                  <a:noFill/>
                </a:ln>
                <a:solidFill>
                  <a:sysClr val="windowText" lastClr="000000">
                    <a:lumMod val="65000"/>
                    <a:lumOff val="35000"/>
                  </a:sysClr>
                </a:solidFill>
                <a:latin typeface="+mn-lt"/>
                <a:ea typeface="+mn-ea"/>
                <a:cs typeface="+mn-cs"/>
              </a:defRPr>
            </a:pPr>
            <a:r>
              <a:rPr lang="en-US" b="1" dirty="0" err="1">
                <a:ln>
                  <a:noFill/>
                </a:ln>
                <a:solidFill>
                  <a:schemeClr val="tx1"/>
                </a:solidFill>
                <a:latin typeface="Arial" panose="020B0604020202020204" pitchFamily="34" charset="0"/>
                <a:cs typeface="Arial" panose="020B0604020202020204" pitchFamily="34" charset="0"/>
              </a:rPr>
              <a:t>Detalhamento</a:t>
            </a:r>
            <a:r>
              <a:rPr lang="en-US" b="1" dirty="0">
                <a:ln>
                  <a:noFill/>
                </a:ln>
                <a:solidFill>
                  <a:schemeClr val="tx1"/>
                </a:solidFill>
                <a:latin typeface="Arial" panose="020B0604020202020204" pitchFamily="34" charset="0"/>
                <a:cs typeface="Arial" panose="020B0604020202020204" pitchFamily="34" charset="0"/>
              </a:rPr>
              <a:t> do </a:t>
            </a:r>
            <a:r>
              <a:rPr lang="en-US" b="1" dirty="0" err="1">
                <a:ln>
                  <a:noFill/>
                </a:ln>
                <a:solidFill>
                  <a:schemeClr val="tx1"/>
                </a:solidFill>
                <a:latin typeface="Arial" panose="020B0604020202020204" pitchFamily="34" charset="0"/>
                <a:cs typeface="Arial" panose="020B0604020202020204" pitchFamily="34" charset="0"/>
              </a:rPr>
              <a:t>Gasto</a:t>
            </a:r>
            <a:r>
              <a:rPr lang="en-US" b="1" dirty="0">
                <a:ln>
                  <a:noFill/>
                </a:ln>
                <a:solidFill>
                  <a:schemeClr val="tx1"/>
                </a:solidFill>
                <a:latin typeface="Arial" panose="020B0604020202020204" pitchFamily="34" charset="0"/>
                <a:cs typeface="Arial" panose="020B0604020202020204" pitchFamily="34" charset="0"/>
              </a:rPr>
              <a:t> </a:t>
            </a:r>
            <a:r>
              <a:rPr lang="en-US" b="1" dirty="0" err="1">
                <a:ln>
                  <a:noFill/>
                </a:ln>
                <a:solidFill>
                  <a:schemeClr val="tx1"/>
                </a:solidFill>
                <a:latin typeface="Arial" panose="020B0604020202020204" pitchFamily="34" charset="0"/>
                <a:cs typeface="Arial" panose="020B0604020202020204" pitchFamily="34" charset="0"/>
              </a:rPr>
              <a:t>Por</a:t>
            </a:r>
            <a:r>
              <a:rPr lang="en-US" b="1" dirty="0">
                <a:ln>
                  <a:noFill/>
                </a:ln>
                <a:solidFill>
                  <a:schemeClr val="tx1"/>
                </a:solidFill>
                <a:latin typeface="Arial" panose="020B0604020202020204" pitchFamily="34" charset="0"/>
                <a:cs typeface="Arial" panose="020B0604020202020204" pitchFamily="34" charset="0"/>
              </a:rPr>
              <a:t> </a:t>
            </a:r>
            <a:r>
              <a:rPr lang="en-US" b="1" dirty="0" err="1">
                <a:ln>
                  <a:noFill/>
                </a:ln>
                <a:solidFill>
                  <a:schemeClr val="tx1"/>
                </a:solidFill>
                <a:latin typeface="Arial" panose="020B0604020202020204" pitchFamily="34" charset="0"/>
                <a:cs typeface="Arial" panose="020B0604020202020204" pitchFamily="34" charset="0"/>
              </a:rPr>
              <a:t>Modalidade</a:t>
            </a:r>
            <a:endParaRPr lang="en-US" b="1" dirty="0">
              <a:ln>
                <a:noFill/>
              </a:ln>
              <a:solidFill>
                <a:schemeClr val="tx1"/>
              </a:solidFill>
              <a:latin typeface="Arial" panose="020B0604020202020204" pitchFamily="34" charset="0"/>
              <a:cs typeface="Arial" panose="020B0604020202020204" pitchFamily="34" charset="0"/>
            </a:endParaRPr>
          </a:p>
        </c:rich>
      </c:tx>
      <c:layout>
        <c:manualLayout>
          <c:xMode val="edge"/>
          <c:yMode val="edge"/>
          <c:x val="1.8306535224721362E-2"/>
          <c:y val="1.7755863862389726E-2"/>
        </c:manualLayout>
      </c:layout>
      <c:overlay val="0"/>
      <c:spPr>
        <a:noFill/>
        <a:ln>
          <a:noFill/>
        </a:ln>
        <a:effectLst/>
      </c:spPr>
      <c:txPr>
        <a:bodyPr rot="0" spcFirstLastPara="1" vertOverflow="ellipsis" vert="horz" wrap="square" anchor="ctr" anchorCtr="1"/>
        <a:lstStyle/>
        <a:p>
          <a:pPr algn="ctr">
            <a:defRPr sz="1400" b="0" i="0" u="none" strike="noStrike" kern="1200" spc="0" baseline="0">
              <a:ln>
                <a:noFill/>
              </a:ln>
              <a:solidFill>
                <a:sysClr val="windowText" lastClr="000000">
                  <a:lumMod val="65000"/>
                  <a:lumOff val="35000"/>
                </a:sysClr>
              </a:solidFill>
              <a:latin typeface="+mn-lt"/>
              <a:ea typeface="+mn-ea"/>
              <a:cs typeface="+mn-cs"/>
            </a:defRPr>
          </a:pPr>
          <a:endParaRPr lang="pt-BR"/>
        </a:p>
      </c:txPr>
    </c:title>
    <c:autoTitleDeleted val="0"/>
    <c:plotArea>
      <c:layout>
        <c:manualLayout>
          <c:layoutTarget val="inner"/>
          <c:xMode val="edge"/>
          <c:yMode val="edge"/>
          <c:x val="7.8918197725284342E-2"/>
          <c:y val="0.21082895888014003"/>
          <c:w val="0.4719359142607174"/>
          <c:h val="0.78655985710119569"/>
        </c:manualLayout>
      </c:layout>
      <c:doughnutChart>
        <c:varyColors val="1"/>
        <c:ser>
          <c:idx val="0"/>
          <c:order val="0"/>
          <c:dPt>
            <c:idx val="0"/>
            <c:bubble3D val="0"/>
            <c:spPr>
              <a:solidFill>
                <a:schemeClr val="accent1"/>
              </a:solidFill>
              <a:ln>
                <a:noFill/>
              </a:ln>
              <a:effectLst/>
            </c:spPr>
            <c:extLst>
              <c:ext xmlns:c16="http://schemas.microsoft.com/office/drawing/2014/chart" uri="{C3380CC4-5D6E-409C-BE32-E72D297353CC}">
                <c16:uniqueId val="{00000001-3A9A-4B12-BF0C-44D4F6919928}"/>
              </c:ext>
            </c:extLst>
          </c:dPt>
          <c:dPt>
            <c:idx val="1"/>
            <c:bubble3D val="0"/>
            <c:spPr>
              <a:solidFill>
                <a:schemeClr val="accent2"/>
              </a:solidFill>
              <a:ln>
                <a:noFill/>
              </a:ln>
              <a:effectLst/>
            </c:spPr>
            <c:extLst>
              <c:ext xmlns:c16="http://schemas.microsoft.com/office/drawing/2014/chart" uri="{C3380CC4-5D6E-409C-BE32-E72D297353CC}">
                <c16:uniqueId val="{00000003-3A9A-4B12-BF0C-44D4F6919928}"/>
              </c:ext>
            </c:extLst>
          </c:dPt>
          <c:dPt>
            <c:idx val="2"/>
            <c:bubble3D val="0"/>
            <c:spPr>
              <a:solidFill>
                <a:schemeClr val="accent3"/>
              </a:solidFill>
              <a:ln>
                <a:noFill/>
              </a:ln>
              <a:effectLst/>
            </c:spPr>
            <c:extLst>
              <c:ext xmlns:c16="http://schemas.microsoft.com/office/drawing/2014/chart" uri="{C3380CC4-5D6E-409C-BE32-E72D297353CC}">
                <c16:uniqueId val="{00000005-3A9A-4B12-BF0C-44D4F6919928}"/>
              </c:ext>
            </c:extLst>
          </c:dPt>
          <c:dPt>
            <c:idx val="3"/>
            <c:bubble3D val="0"/>
            <c:spPr>
              <a:solidFill>
                <a:schemeClr val="accent4"/>
              </a:solidFill>
              <a:ln>
                <a:noFill/>
              </a:ln>
              <a:effectLst/>
            </c:spPr>
            <c:extLst>
              <c:ext xmlns:c16="http://schemas.microsoft.com/office/drawing/2014/chart" uri="{C3380CC4-5D6E-409C-BE32-E72D297353CC}">
                <c16:uniqueId val="{00000007-3A9A-4B12-BF0C-44D4F6919928}"/>
              </c:ext>
            </c:extLst>
          </c:dPt>
          <c:dPt>
            <c:idx val="4"/>
            <c:bubble3D val="0"/>
            <c:spPr>
              <a:solidFill>
                <a:schemeClr val="accent5"/>
              </a:solidFill>
              <a:ln>
                <a:noFill/>
              </a:ln>
              <a:effectLst/>
            </c:spPr>
            <c:extLst>
              <c:ext xmlns:c16="http://schemas.microsoft.com/office/drawing/2014/chart" uri="{C3380CC4-5D6E-409C-BE32-E72D297353CC}">
                <c16:uniqueId val="{00000009-3A9A-4B12-BF0C-44D4F6919928}"/>
              </c:ext>
            </c:extLst>
          </c:dPt>
          <c:dPt>
            <c:idx val="5"/>
            <c:bubble3D val="0"/>
            <c:spPr>
              <a:solidFill>
                <a:schemeClr val="accent6"/>
              </a:solidFill>
              <a:ln>
                <a:noFill/>
              </a:ln>
              <a:effectLst/>
            </c:spPr>
            <c:extLst>
              <c:ext xmlns:c16="http://schemas.microsoft.com/office/drawing/2014/chart" uri="{C3380CC4-5D6E-409C-BE32-E72D297353CC}">
                <c16:uniqueId val="{0000000B-3A9A-4B12-BF0C-44D4F6919928}"/>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3A9A-4B12-BF0C-44D4F6919928}"/>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3A9A-4B12-BF0C-44D4F6919928}"/>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11-3A9A-4B12-BF0C-44D4F6919928}"/>
              </c:ext>
            </c:extLst>
          </c:dPt>
          <c:cat>
            <c:strRef>
              <c:f>'[Relação de Empenhos por Modalidade_01012019_a_31122019.xls]Relação de Empenhos por Modalid'!$A$2:$A$10</c:f>
              <c:strCache>
                <c:ptCount val="9"/>
                <c:pt idx="0">
                  <c:v>Tomada de Preços</c:v>
                </c:pt>
                <c:pt idx="1">
                  <c:v>Pregão</c:v>
                </c:pt>
                <c:pt idx="2">
                  <c:v>Concurso</c:v>
                </c:pt>
                <c:pt idx="3">
                  <c:v>Adesão a ata de registros de preços</c:v>
                </c:pt>
                <c:pt idx="4">
                  <c:v>Dispensa</c:v>
                </c:pt>
                <c:pt idx="5">
                  <c:v>Suprimento de Fundos</c:v>
                </c:pt>
                <c:pt idx="6">
                  <c:v>Pagamento em Folha</c:v>
                </c:pt>
                <c:pt idx="7">
                  <c:v>Diárias</c:v>
                </c:pt>
                <c:pt idx="8">
                  <c:v>Outros</c:v>
                </c:pt>
              </c:strCache>
            </c:strRef>
          </c:cat>
          <c:val>
            <c:numRef>
              <c:f>'[Relação de Empenhos por Modalidade_01012019_a_31122019.xls]Relação de Empenhos por Modalid'!$B$2:$B$10</c:f>
              <c:numCache>
                <c:formatCode>_("R$"* #,##0.00_);_("R$"* \(#,##0.00\);_("R$"* "-"??_);_(@_)</c:formatCode>
                <c:ptCount val="9"/>
                <c:pt idx="0">
                  <c:v>32560</c:v>
                </c:pt>
                <c:pt idx="1">
                  <c:v>36776.71</c:v>
                </c:pt>
                <c:pt idx="2">
                  <c:v>84000</c:v>
                </c:pt>
                <c:pt idx="3">
                  <c:v>30214.59</c:v>
                </c:pt>
                <c:pt idx="4">
                  <c:v>150890.1</c:v>
                </c:pt>
                <c:pt idx="5">
                  <c:v>4508.92</c:v>
                </c:pt>
                <c:pt idx="6">
                  <c:v>665162.05000000005</c:v>
                </c:pt>
                <c:pt idx="7">
                  <c:v>58568.56</c:v>
                </c:pt>
                <c:pt idx="8">
                  <c:v>93355.09</c:v>
                </c:pt>
              </c:numCache>
            </c:numRef>
          </c:val>
          <c:extLst>
            <c:ext xmlns:c16="http://schemas.microsoft.com/office/drawing/2014/chart" uri="{C3380CC4-5D6E-409C-BE32-E72D297353CC}">
              <c16:uniqueId val="{00000000-59E6-CE45-B88E-A9AA6936DBF1}"/>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rot="420000" vert="horz" anchor="ctr" anchorCtr="0"/>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0-02-21T09:28:39.665" idx="77">
    <p:pos x="10" y="10"/>
    <p:text>Gerência Geral e Gerência Adm Financeira</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20-02-21T09:26:09.753" idx="62">
    <p:pos x="10" y="10"/>
    <p:text>Gerência Adm Financeira</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20-02-21T09:26:15.087" idx="63">
    <p:pos x="10" y="10"/>
    <p:text>Gerência Adm Financeira</p:text>
    <p:extLst>
      <p:ext uri="{C676402C-5697-4E1C-873F-D02D1690AC5C}">
        <p15:threadingInfo xmlns:p15="http://schemas.microsoft.com/office/powerpoint/2012/main" timeZoneBias="2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20-02-21T09:26:19.665" idx="64">
    <p:pos x="10" y="10"/>
    <p:text>Gerência Adm Financeira</p:text>
    <p:extLst>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20-02-21T09:26:24.081" idx="65">
    <p:pos x="10" y="10"/>
    <p:text>Gerência Adm Financeira</p:text>
    <p:extLst>
      <p:ext uri="{C676402C-5697-4E1C-873F-D02D1690AC5C}">
        <p15:threadingInfo xmlns:p15="http://schemas.microsoft.com/office/powerpoint/2012/main" timeZoneBias="2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20-02-21T09:26:28.539" idx="66">
    <p:pos x="10" y="10"/>
    <p:text>Gerência Adm Financeira</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2-21T09:29:57.786" idx="80">
    <p:pos x="10" y="10"/>
    <p:text>Gerência Geral e Gerência Adm Financeira</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2-21T09:31:44.779" idx="89">
    <p:pos x="10" y="10"/>
    <p:text>Gerência Adm Financeira</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02-21T09:32:22.642" idx="92">
    <p:pos x="10" y="10"/>
    <p:text>Gerência Adm Financeira</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0-02-21T09:32:51.978" idx="94">
    <p:pos x="10" y="10"/>
    <p:text>Gerência Geral e Gerência Adm Financeira</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0-02-21T09:21:40.042" idx="30">
    <p:pos x="10" y="10"/>
    <p:text>Gerência Geral e Comunicação</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0-02-21T09:23:01.401" idx="41">
    <p:pos x="10" y="10"/>
    <p:text>Gerência Adm Financeira</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20-02-21T09:25:46.058" idx="57">
    <p:pos x="10" y="10"/>
    <p:text>Gerência Adm Financeira</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20-02-21T09:26:05.145" idx="61">
    <p:pos x="10" y="10"/>
    <p:text>Gerência Adm Financeira</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970501-C8C7-476F-8C70-D9BFFC091663}" type="doc">
      <dgm:prSet loTypeId="urn:microsoft.com/office/officeart/2005/8/layout/pList2" loCatId="list" qsTypeId="urn:microsoft.com/office/officeart/2005/8/quickstyle/simple1" qsCatId="simple" csTypeId="urn:microsoft.com/office/officeart/2005/8/colors/colorful5" csCatId="colorful" phldr="1"/>
      <dgm:spPr/>
    </dgm:pt>
    <dgm:pt modelId="{734A7DCE-8C73-49FA-9E3D-850C233CD580}">
      <dgm:prSet phldrT="[Texto]"/>
      <dgm:spPr/>
      <dgm:t>
        <a:bodyPr/>
        <a:lstStyle/>
        <a:p>
          <a:r>
            <a:rPr lang="pt-BR" dirty="0"/>
            <a:t>Gestão de Estratégia</a:t>
          </a:r>
        </a:p>
        <a:p>
          <a:r>
            <a:rPr lang="pt-BR" dirty="0"/>
            <a:t>Planejamento</a:t>
          </a:r>
        </a:p>
      </dgm:t>
    </dgm:pt>
    <dgm:pt modelId="{60D97CDC-1B63-4EA1-B418-9F5C255C575B}" type="parTrans" cxnId="{A6341788-E114-4445-95BD-AA08320B03AE}">
      <dgm:prSet/>
      <dgm:spPr/>
      <dgm:t>
        <a:bodyPr/>
        <a:lstStyle/>
        <a:p>
          <a:endParaRPr lang="pt-BR"/>
        </a:p>
      </dgm:t>
    </dgm:pt>
    <dgm:pt modelId="{25651B2D-762E-4C13-9F16-D7BCAA05F2E5}" type="sibTrans" cxnId="{A6341788-E114-4445-95BD-AA08320B03AE}">
      <dgm:prSet/>
      <dgm:spPr/>
      <dgm:t>
        <a:bodyPr/>
        <a:lstStyle/>
        <a:p>
          <a:endParaRPr lang="pt-BR"/>
        </a:p>
      </dgm:t>
    </dgm:pt>
    <dgm:pt modelId="{B6717169-6360-46F5-A1FE-703022004EBF}">
      <dgm:prSet phldrT="[Texto]"/>
      <dgm:spPr/>
      <dgm:t>
        <a:bodyPr/>
        <a:lstStyle/>
        <a:p>
          <a:r>
            <a:rPr lang="pt-BR" dirty="0"/>
            <a:t>Administração do orçamento do CAU/RR</a:t>
          </a:r>
        </a:p>
      </dgm:t>
    </dgm:pt>
    <dgm:pt modelId="{340F6A02-FE55-4FA1-93D2-6C649E00DF9E}" type="parTrans" cxnId="{78ED8D8A-94FC-4224-9F0D-FE4807695C0D}">
      <dgm:prSet/>
      <dgm:spPr/>
      <dgm:t>
        <a:bodyPr/>
        <a:lstStyle/>
        <a:p>
          <a:endParaRPr lang="pt-BR"/>
        </a:p>
      </dgm:t>
    </dgm:pt>
    <dgm:pt modelId="{2E5934AE-B26D-43D3-B6EF-4FC851783C50}" type="sibTrans" cxnId="{78ED8D8A-94FC-4224-9F0D-FE4807695C0D}">
      <dgm:prSet/>
      <dgm:spPr/>
      <dgm:t>
        <a:bodyPr/>
        <a:lstStyle/>
        <a:p>
          <a:endParaRPr lang="pt-BR"/>
        </a:p>
      </dgm:t>
    </dgm:pt>
    <dgm:pt modelId="{ED3FF6A4-B4C5-4BA3-BB57-2E2826ED1137}" type="pres">
      <dgm:prSet presAssocID="{EB970501-C8C7-476F-8C70-D9BFFC091663}" presName="Name0" presStyleCnt="0">
        <dgm:presLayoutVars>
          <dgm:dir/>
          <dgm:resizeHandles val="exact"/>
        </dgm:presLayoutVars>
      </dgm:prSet>
      <dgm:spPr/>
    </dgm:pt>
    <dgm:pt modelId="{4A8F07E1-226C-4711-BAD5-91DF2960D453}" type="pres">
      <dgm:prSet presAssocID="{EB970501-C8C7-476F-8C70-D9BFFC091663}" presName="bkgdShp" presStyleLbl="alignAccFollowNode1" presStyleIdx="0" presStyleCnt="1" custLinFactY="-2065" custLinFactNeighborX="-12666" custLinFactNeighborY="-100000"/>
      <dgm:spPr/>
    </dgm:pt>
    <dgm:pt modelId="{DE609565-F24D-438D-B5C2-8DFE81A06FF6}" type="pres">
      <dgm:prSet presAssocID="{EB970501-C8C7-476F-8C70-D9BFFC091663}" presName="linComp" presStyleCnt="0"/>
      <dgm:spPr/>
    </dgm:pt>
    <dgm:pt modelId="{2355201E-DC23-42FF-97F2-B92C8EE08CAC}" type="pres">
      <dgm:prSet presAssocID="{734A7DCE-8C73-49FA-9E3D-850C233CD580}" presName="compNode" presStyleCnt="0"/>
      <dgm:spPr/>
    </dgm:pt>
    <dgm:pt modelId="{DA85F90B-024C-4CFB-87B8-D6B0365F09A0}" type="pres">
      <dgm:prSet presAssocID="{734A7DCE-8C73-49FA-9E3D-850C233CD580}" presName="node" presStyleLbl="node1" presStyleIdx="0" presStyleCnt="2">
        <dgm:presLayoutVars>
          <dgm:bulletEnabled val="1"/>
        </dgm:presLayoutVars>
      </dgm:prSet>
      <dgm:spPr/>
    </dgm:pt>
    <dgm:pt modelId="{EC707B0F-91D7-480F-B659-A580F71E2C5A}" type="pres">
      <dgm:prSet presAssocID="{734A7DCE-8C73-49FA-9E3D-850C233CD580}" presName="invisiNode" presStyleLbl="node1" presStyleIdx="0" presStyleCnt="2"/>
      <dgm:spPr/>
    </dgm:pt>
    <dgm:pt modelId="{C1E63190-DCC1-4053-B56D-9CF27776785C}" type="pres">
      <dgm:prSet presAssocID="{734A7DCE-8C73-49FA-9E3D-850C233CD580}" presName="imagNode" presStyleLbl="fgImgPlace1" presStyleIdx="0" presStyleCnt="2"/>
      <dgm:spPr>
        <a:solidFill>
          <a:srgbClr val="AECCD2"/>
        </a:solidFill>
      </dgm:spPr>
    </dgm:pt>
    <dgm:pt modelId="{862C4931-677F-4B04-9059-7D9D774AF374}" type="pres">
      <dgm:prSet presAssocID="{25651B2D-762E-4C13-9F16-D7BCAA05F2E5}" presName="sibTrans" presStyleLbl="sibTrans2D1" presStyleIdx="0" presStyleCnt="0"/>
      <dgm:spPr/>
    </dgm:pt>
    <dgm:pt modelId="{8290984B-3656-479A-B1A2-389C1B32A9AD}" type="pres">
      <dgm:prSet presAssocID="{B6717169-6360-46F5-A1FE-703022004EBF}" presName="compNode" presStyleCnt="0"/>
      <dgm:spPr/>
    </dgm:pt>
    <dgm:pt modelId="{C7A67A46-DE9B-4B11-B3D3-4A0EEB48002E}" type="pres">
      <dgm:prSet presAssocID="{B6717169-6360-46F5-A1FE-703022004EBF}" presName="node" presStyleLbl="node1" presStyleIdx="1" presStyleCnt="2">
        <dgm:presLayoutVars>
          <dgm:bulletEnabled val="1"/>
        </dgm:presLayoutVars>
      </dgm:prSet>
      <dgm:spPr/>
    </dgm:pt>
    <dgm:pt modelId="{F68D9F08-E297-41E8-A750-D9ACF2B4515B}" type="pres">
      <dgm:prSet presAssocID="{B6717169-6360-46F5-A1FE-703022004EBF}" presName="invisiNode" presStyleLbl="node1" presStyleIdx="1" presStyleCnt="2"/>
      <dgm:spPr/>
    </dgm:pt>
    <dgm:pt modelId="{C5BBF12E-65F8-4F2D-AE01-A2BB400EE61F}" type="pres">
      <dgm:prSet presAssocID="{B6717169-6360-46F5-A1FE-703022004EBF}" presName="imagNode" presStyleLbl="fgImgPlace1" presStyleIdx="1" presStyleCnt="2"/>
      <dgm:spPr>
        <a:solidFill>
          <a:srgbClr val="AECCD2"/>
        </a:solidFill>
      </dgm:spPr>
    </dgm:pt>
  </dgm:ptLst>
  <dgm:cxnLst>
    <dgm:cxn modelId="{0B38BE19-804F-4ABE-B721-8A5CF86085D0}" type="presOf" srcId="{25651B2D-762E-4C13-9F16-D7BCAA05F2E5}" destId="{862C4931-677F-4B04-9059-7D9D774AF374}" srcOrd="0" destOrd="0" presId="urn:microsoft.com/office/officeart/2005/8/layout/pList2"/>
    <dgm:cxn modelId="{0EA4A226-F5B4-4D8F-B123-DBAA96278FAF}" type="presOf" srcId="{B6717169-6360-46F5-A1FE-703022004EBF}" destId="{C7A67A46-DE9B-4B11-B3D3-4A0EEB48002E}" srcOrd="0" destOrd="0" presId="urn:microsoft.com/office/officeart/2005/8/layout/pList2"/>
    <dgm:cxn modelId="{1417D333-3818-43DE-885B-ADD38B0440A9}" type="presOf" srcId="{EB970501-C8C7-476F-8C70-D9BFFC091663}" destId="{ED3FF6A4-B4C5-4BA3-BB57-2E2826ED1137}" srcOrd="0" destOrd="0" presId="urn:microsoft.com/office/officeart/2005/8/layout/pList2"/>
    <dgm:cxn modelId="{38FBEB4A-6CEA-4740-8478-FE3480B82175}" type="presOf" srcId="{734A7DCE-8C73-49FA-9E3D-850C233CD580}" destId="{DA85F90B-024C-4CFB-87B8-D6B0365F09A0}" srcOrd="0" destOrd="0" presId="urn:microsoft.com/office/officeart/2005/8/layout/pList2"/>
    <dgm:cxn modelId="{A6341788-E114-4445-95BD-AA08320B03AE}" srcId="{EB970501-C8C7-476F-8C70-D9BFFC091663}" destId="{734A7DCE-8C73-49FA-9E3D-850C233CD580}" srcOrd="0" destOrd="0" parTransId="{60D97CDC-1B63-4EA1-B418-9F5C255C575B}" sibTransId="{25651B2D-762E-4C13-9F16-D7BCAA05F2E5}"/>
    <dgm:cxn modelId="{78ED8D8A-94FC-4224-9F0D-FE4807695C0D}" srcId="{EB970501-C8C7-476F-8C70-D9BFFC091663}" destId="{B6717169-6360-46F5-A1FE-703022004EBF}" srcOrd="1" destOrd="0" parTransId="{340F6A02-FE55-4FA1-93D2-6C649E00DF9E}" sibTransId="{2E5934AE-B26D-43D3-B6EF-4FC851783C50}"/>
    <dgm:cxn modelId="{382E2066-2CAB-4E46-8C08-68D97495821A}" type="presParOf" srcId="{ED3FF6A4-B4C5-4BA3-BB57-2E2826ED1137}" destId="{4A8F07E1-226C-4711-BAD5-91DF2960D453}" srcOrd="0" destOrd="0" presId="urn:microsoft.com/office/officeart/2005/8/layout/pList2"/>
    <dgm:cxn modelId="{D94C5243-06B1-4DD7-BB2B-AF6FE4E1002C}" type="presParOf" srcId="{ED3FF6A4-B4C5-4BA3-BB57-2E2826ED1137}" destId="{DE609565-F24D-438D-B5C2-8DFE81A06FF6}" srcOrd="1" destOrd="0" presId="urn:microsoft.com/office/officeart/2005/8/layout/pList2"/>
    <dgm:cxn modelId="{F4BDA2D6-CFBC-43F6-BEAE-708B3F40F500}" type="presParOf" srcId="{DE609565-F24D-438D-B5C2-8DFE81A06FF6}" destId="{2355201E-DC23-42FF-97F2-B92C8EE08CAC}" srcOrd="0" destOrd="0" presId="urn:microsoft.com/office/officeart/2005/8/layout/pList2"/>
    <dgm:cxn modelId="{B9DB9B0C-AB90-4352-B468-C70950F42EA4}" type="presParOf" srcId="{2355201E-DC23-42FF-97F2-B92C8EE08CAC}" destId="{DA85F90B-024C-4CFB-87B8-D6B0365F09A0}" srcOrd="0" destOrd="0" presId="urn:microsoft.com/office/officeart/2005/8/layout/pList2"/>
    <dgm:cxn modelId="{9D53747F-70E7-42D6-A7CF-4DDCEF9170C5}" type="presParOf" srcId="{2355201E-DC23-42FF-97F2-B92C8EE08CAC}" destId="{EC707B0F-91D7-480F-B659-A580F71E2C5A}" srcOrd="1" destOrd="0" presId="urn:microsoft.com/office/officeart/2005/8/layout/pList2"/>
    <dgm:cxn modelId="{D8ACA7CE-A019-4F5A-8D36-5AB90A3C04ED}" type="presParOf" srcId="{2355201E-DC23-42FF-97F2-B92C8EE08CAC}" destId="{C1E63190-DCC1-4053-B56D-9CF27776785C}" srcOrd="2" destOrd="0" presId="urn:microsoft.com/office/officeart/2005/8/layout/pList2"/>
    <dgm:cxn modelId="{0FB66301-57F7-418C-8542-299D01CAA17C}" type="presParOf" srcId="{DE609565-F24D-438D-B5C2-8DFE81A06FF6}" destId="{862C4931-677F-4B04-9059-7D9D774AF374}" srcOrd="1" destOrd="0" presId="urn:microsoft.com/office/officeart/2005/8/layout/pList2"/>
    <dgm:cxn modelId="{6561B15B-2D2F-400B-A34D-B4B68EBF3AB9}" type="presParOf" srcId="{DE609565-F24D-438D-B5C2-8DFE81A06FF6}" destId="{8290984B-3656-479A-B1A2-389C1B32A9AD}" srcOrd="2" destOrd="0" presId="urn:microsoft.com/office/officeart/2005/8/layout/pList2"/>
    <dgm:cxn modelId="{050488F2-752B-4542-8B71-5118B3374976}" type="presParOf" srcId="{8290984B-3656-479A-B1A2-389C1B32A9AD}" destId="{C7A67A46-DE9B-4B11-B3D3-4A0EEB48002E}" srcOrd="0" destOrd="0" presId="urn:microsoft.com/office/officeart/2005/8/layout/pList2"/>
    <dgm:cxn modelId="{E2A34F03-249A-4F7C-A8B7-579DE4827141}" type="presParOf" srcId="{8290984B-3656-479A-B1A2-389C1B32A9AD}" destId="{F68D9F08-E297-41E8-A750-D9ACF2B4515B}" srcOrd="1" destOrd="0" presId="urn:microsoft.com/office/officeart/2005/8/layout/pList2"/>
    <dgm:cxn modelId="{D0EA5ED2-D11E-41CA-BED6-78B96F06E887}" type="presParOf" srcId="{8290984B-3656-479A-B1A2-389C1B32A9AD}" destId="{C5BBF12E-65F8-4F2D-AE01-A2BB400EE61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E07E25-730C-40D6-A73F-01795E2D4B46}" type="doc">
      <dgm:prSet loTypeId="urn:microsoft.com/office/officeart/2005/8/layout/process4" loCatId="list" qsTypeId="urn:microsoft.com/office/officeart/2005/8/quickstyle/3d2" qsCatId="3D" csTypeId="urn:microsoft.com/office/officeart/2005/8/colors/colorful5" csCatId="colorful" phldr="1"/>
      <dgm:spPr/>
      <dgm:t>
        <a:bodyPr/>
        <a:lstStyle/>
        <a:p>
          <a:endParaRPr lang="pt-BR"/>
        </a:p>
      </dgm:t>
    </dgm:pt>
    <dgm:pt modelId="{35A1AD05-240E-4090-84B2-6E7E69A59250}">
      <dgm:prSet phldrT="[Texto]" custT="1"/>
      <dgm:spPr/>
      <dgm:t>
        <a:bodyPr/>
        <a:lstStyle/>
        <a:p>
          <a:r>
            <a:rPr lang="pt-BR" sz="1800" b="1" dirty="0"/>
            <a:t>Gênero</a:t>
          </a:r>
        </a:p>
      </dgm:t>
    </dgm:pt>
    <dgm:pt modelId="{F7DC2DEB-8F84-4026-9D7C-5EA26610BA79}" type="parTrans" cxnId="{9501489A-F015-443C-B4CA-65737D073D6A}">
      <dgm:prSet/>
      <dgm:spPr/>
      <dgm:t>
        <a:bodyPr/>
        <a:lstStyle/>
        <a:p>
          <a:endParaRPr lang="pt-BR"/>
        </a:p>
      </dgm:t>
    </dgm:pt>
    <dgm:pt modelId="{9FB97644-ABDF-47F0-A19B-361020C6ED79}" type="sibTrans" cxnId="{9501489A-F015-443C-B4CA-65737D073D6A}">
      <dgm:prSet/>
      <dgm:spPr/>
      <dgm:t>
        <a:bodyPr/>
        <a:lstStyle/>
        <a:p>
          <a:endParaRPr lang="pt-BR"/>
        </a:p>
      </dgm:t>
    </dgm:pt>
    <dgm:pt modelId="{6B75FEF6-3628-4015-B9C5-4814F7047730}">
      <dgm:prSet phldrT="[Texto]"/>
      <dgm:spPr/>
      <dgm:t>
        <a:bodyPr/>
        <a:lstStyle/>
        <a:p>
          <a:r>
            <a:rPr lang="pt-BR" dirty="0"/>
            <a:t>Masculino – 43%</a:t>
          </a:r>
        </a:p>
      </dgm:t>
    </dgm:pt>
    <dgm:pt modelId="{EFE770F8-8153-4D10-B173-238AFC85CF43}" type="parTrans" cxnId="{474021D8-5BF5-4914-8FF8-F3C2E026D2F6}">
      <dgm:prSet/>
      <dgm:spPr/>
      <dgm:t>
        <a:bodyPr/>
        <a:lstStyle/>
        <a:p>
          <a:endParaRPr lang="pt-BR"/>
        </a:p>
      </dgm:t>
    </dgm:pt>
    <dgm:pt modelId="{DA694B18-B862-450C-847F-81BAE440313F}" type="sibTrans" cxnId="{474021D8-5BF5-4914-8FF8-F3C2E026D2F6}">
      <dgm:prSet/>
      <dgm:spPr/>
      <dgm:t>
        <a:bodyPr/>
        <a:lstStyle/>
        <a:p>
          <a:endParaRPr lang="pt-BR"/>
        </a:p>
      </dgm:t>
    </dgm:pt>
    <dgm:pt modelId="{D38A2B57-6DAA-47ED-951E-305E6CD405C4}">
      <dgm:prSet phldrT="[Texto]"/>
      <dgm:spPr/>
      <dgm:t>
        <a:bodyPr/>
        <a:lstStyle/>
        <a:p>
          <a:r>
            <a:rPr lang="pt-BR" dirty="0"/>
            <a:t>Feminino – 57%</a:t>
          </a:r>
        </a:p>
      </dgm:t>
    </dgm:pt>
    <dgm:pt modelId="{23F4FE71-388E-40A6-ABEB-957FC3122678}" type="parTrans" cxnId="{B1905288-11BB-4591-98E6-5270246EA7AE}">
      <dgm:prSet/>
      <dgm:spPr/>
      <dgm:t>
        <a:bodyPr/>
        <a:lstStyle/>
        <a:p>
          <a:endParaRPr lang="pt-BR"/>
        </a:p>
      </dgm:t>
    </dgm:pt>
    <dgm:pt modelId="{C7EEDE48-D568-4643-83BF-3BB451077253}" type="sibTrans" cxnId="{B1905288-11BB-4591-98E6-5270246EA7AE}">
      <dgm:prSet/>
      <dgm:spPr/>
      <dgm:t>
        <a:bodyPr/>
        <a:lstStyle/>
        <a:p>
          <a:endParaRPr lang="pt-BR"/>
        </a:p>
      </dgm:t>
    </dgm:pt>
    <dgm:pt modelId="{BCA7114F-CDCC-4143-9631-22AE156F840D}">
      <dgm:prSet phldrT="[Texto]" custT="1"/>
      <dgm:spPr/>
      <dgm:t>
        <a:bodyPr/>
        <a:lstStyle/>
        <a:p>
          <a:r>
            <a:rPr lang="pt-BR" sz="1800" b="1" dirty="0"/>
            <a:t>Nível</a:t>
          </a:r>
          <a:r>
            <a:rPr lang="pt-BR" sz="2400" b="1" dirty="0"/>
            <a:t> </a:t>
          </a:r>
        </a:p>
      </dgm:t>
    </dgm:pt>
    <dgm:pt modelId="{386ADACA-CA71-4844-A8A4-2DC6C02DA178}" type="parTrans" cxnId="{D435140F-0030-4C62-BB46-3C5D459EDC53}">
      <dgm:prSet/>
      <dgm:spPr/>
      <dgm:t>
        <a:bodyPr/>
        <a:lstStyle/>
        <a:p>
          <a:endParaRPr lang="pt-BR"/>
        </a:p>
      </dgm:t>
    </dgm:pt>
    <dgm:pt modelId="{5B0E53D0-3FC7-40B5-855E-119DC85B9868}" type="sibTrans" cxnId="{D435140F-0030-4C62-BB46-3C5D459EDC53}">
      <dgm:prSet/>
      <dgm:spPr/>
      <dgm:t>
        <a:bodyPr/>
        <a:lstStyle/>
        <a:p>
          <a:endParaRPr lang="pt-BR"/>
        </a:p>
      </dgm:t>
    </dgm:pt>
    <dgm:pt modelId="{A45F1E8A-8A31-47FE-B512-23FF33D85DE4}">
      <dgm:prSet phldrT="[Texto]"/>
      <dgm:spPr/>
      <dgm:t>
        <a:bodyPr/>
        <a:lstStyle/>
        <a:p>
          <a:r>
            <a:rPr lang="pt-BR" dirty="0"/>
            <a:t>Médio – 43%</a:t>
          </a:r>
        </a:p>
      </dgm:t>
    </dgm:pt>
    <dgm:pt modelId="{5491D9B1-E6DC-4C7C-B11A-EC965224E8DD}" type="parTrans" cxnId="{18FD422E-5075-4DBD-BF96-E1108116EB94}">
      <dgm:prSet/>
      <dgm:spPr/>
      <dgm:t>
        <a:bodyPr/>
        <a:lstStyle/>
        <a:p>
          <a:endParaRPr lang="pt-BR"/>
        </a:p>
      </dgm:t>
    </dgm:pt>
    <dgm:pt modelId="{BD2733FC-AD12-4689-8828-3D41D257EFDB}" type="sibTrans" cxnId="{18FD422E-5075-4DBD-BF96-E1108116EB94}">
      <dgm:prSet/>
      <dgm:spPr/>
      <dgm:t>
        <a:bodyPr/>
        <a:lstStyle/>
        <a:p>
          <a:endParaRPr lang="pt-BR"/>
        </a:p>
      </dgm:t>
    </dgm:pt>
    <dgm:pt modelId="{51F7D941-2502-42EE-82AB-02FCCB17B102}">
      <dgm:prSet phldrT="[Texto]"/>
      <dgm:spPr/>
      <dgm:t>
        <a:bodyPr/>
        <a:lstStyle/>
        <a:p>
          <a:r>
            <a:rPr lang="pt-BR" dirty="0"/>
            <a:t>Superior – 57%</a:t>
          </a:r>
        </a:p>
      </dgm:t>
    </dgm:pt>
    <dgm:pt modelId="{F1541191-7CE9-463E-B112-D45D270DC4FA}" type="parTrans" cxnId="{EE099268-2CAF-481D-9D89-FCE9090BAC3D}">
      <dgm:prSet/>
      <dgm:spPr/>
      <dgm:t>
        <a:bodyPr/>
        <a:lstStyle/>
        <a:p>
          <a:endParaRPr lang="pt-BR"/>
        </a:p>
      </dgm:t>
    </dgm:pt>
    <dgm:pt modelId="{35F51C6C-0570-48D0-B797-F951C2BEB04A}" type="sibTrans" cxnId="{EE099268-2CAF-481D-9D89-FCE9090BAC3D}">
      <dgm:prSet/>
      <dgm:spPr/>
      <dgm:t>
        <a:bodyPr/>
        <a:lstStyle/>
        <a:p>
          <a:endParaRPr lang="pt-BR"/>
        </a:p>
      </dgm:t>
    </dgm:pt>
    <dgm:pt modelId="{45DE522E-FEAD-47C8-BE5C-41ABA979F124}">
      <dgm:prSet phldrT="[Texto]" custT="1"/>
      <dgm:spPr/>
      <dgm:t>
        <a:bodyPr/>
        <a:lstStyle/>
        <a:p>
          <a:r>
            <a:rPr lang="pt-BR" sz="1800" b="1" dirty="0">
              <a:latin typeface="+mn-lt"/>
              <a:cs typeface="Arial" panose="020B0604020202020204" pitchFamily="34" charset="0"/>
            </a:rPr>
            <a:t>Provimento</a:t>
          </a:r>
        </a:p>
      </dgm:t>
    </dgm:pt>
    <dgm:pt modelId="{FBACBB27-B898-4356-9C28-DC78A7B000B0}" type="parTrans" cxnId="{1427DE9B-1E77-46DB-82E5-AF0CB0F34655}">
      <dgm:prSet/>
      <dgm:spPr/>
      <dgm:t>
        <a:bodyPr/>
        <a:lstStyle/>
        <a:p>
          <a:endParaRPr lang="pt-BR"/>
        </a:p>
      </dgm:t>
    </dgm:pt>
    <dgm:pt modelId="{83D09B5C-593E-437A-B7A9-2C9E0671056B}" type="sibTrans" cxnId="{1427DE9B-1E77-46DB-82E5-AF0CB0F34655}">
      <dgm:prSet/>
      <dgm:spPr/>
      <dgm:t>
        <a:bodyPr/>
        <a:lstStyle/>
        <a:p>
          <a:endParaRPr lang="pt-BR"/>
        </a:p>
      </dgm:t>
    </dgm:pt>
    <dgm:pt modelId="{7287C5D8-C80A-45D3-A777-650C5F72A4A3}">
      <dgm:prSet phldrT="[Texto]"/>
      <dgm:spPr/>
      <dgm:t>
        <a:bodyPr/>
        <a:lstStyle/>
        <a:p>
          <a:r>
            <a:rPr lang="pt-BR" dirty="0"/>
            <a:t>Concurso – 28%</a:t>
          </a:r>
        </a:p>
      </dgm:t>
    </dgm:pt>
    <dgm:pt modelId="{52E6E871-300C-49C2-A869-C0C6290301E8}" type="parTrans" cxnId="{479ED280-6227-4929-8D04-81FBB6B2971B}">
      <dgm:prSet/>
      <dgm:spPr/>
      <dgm:t>
        <a:bodyPr/>
        <a:lstStyle/>
        <a:p>
          <a:endParaRPr lang="pt-BR"/>
        </a:p>
      </dgm:t>
    </dgm:pt>
    <dgm:pt modelId="{F28CA3DD-14D2-41AC-BE2F-08731D3475B7}" type="sibTrans" cxnId="{479ED280-6227-4929-8D04-81FBB6B2971B}">
      <dgm:prSet/>
      <dgm:spPr/>
      <dgm:t>
        <a:bodyPr/>
        <a:lstStyle/>
        <a:p>
          <a:endParaRPr lang="pt-BR"/>
        </a:p>
      </dgm:t>
    </dgm:pt>
    <dgm:pt modelId="{7C1A8B09-47EC-486F-83FF-547774AF646F}">
      <dgm:prSet phldrT="[Texto]"/>
      <dgm:spPr/>
      <dgm:t>
        <a:bodyPr/>
        <a:lstStyle/>
        <a:p>
          <a:r>
            <a:rPr lang="pt-BR" dirty="0"/>
            <a:t>Comissão – 72%</a:t>
          </a:r>
        </a:p>
      </dgm:t>
    </dgm:pt>
    <dgm:pt modelId="{640628E2-FF1B-4F36-88A9-B34AC4A80AB2}" type="parTrans" cxnId="{32AAFD65-E077-4FCE-99BB-76ACD478E3C6}">
      <dgm:prSet/>
      <dgm:spPr/>
      <dgm:t>
        <a:bodyPr/>
        <a:lstStyle/>
        <a:p>
          <a:endParaRPr lang="pt-BR"/>
        </a:p>
      </dgm:t>
    </dgm:pt>
    <dgm:pt modelId="{1979D352-ACA3-48D4-833B-8D5DD23F467D}" type="sibTrans" cxnId="{32AAFD65-E077-4FCE-99BB-76ACD478E3C6}">
      <dgm:prSet/>
      <dgm:spPr/>
      <dgm:t>
        <a:bodyPr/>
        <a:lstStyle/>
        <a:p>
          <a:endParaRPr lang="pt-BR"/>
        </a:p>
      </dgm:t>
    </dgm:pt>
    <dgm:pt modelId="{D91DF254-CB80-450A-B3B4-FF90EEAA1ACF}" type="pres">
      <dgm:prSet presAssocID="{88E07E25-730C-40D6-A73F-01795E2D4B46}" presName="Name0" presStyleCnt="0">
        <dgm:presLayoutVars>
          <dgm:dir/>
          <dgm:animLvl val="lvl"/>
          <dgm:resizeHandles val="exact"/>
        </dgm:presLayoutVars>
      </dgm:prSet>
      <dgm:spPr/>
    </dgm:pt>
    <dgm:pt modelId="{AB4B6917-A5A7-4A0E-8F77-841AE8A324FE}" type="pres">
      <dgm:prSet presAssocID="{45DE522E-FEAD-47C8-BE5C-41ABA979F124}" presName="boxAndChildren" presStyleCnt="0"/>
      <dgm:spPr/>
    </dgm:pt>
    <dgm:pt modelId="{07B66CCE-D11D-41CD-96F9-88572335069F}" type="pres">
      <dgm:prSet presAssocID="{45DE522E-FEAD-47C8-BE5C-41ABA979F124}" presName="parentTextBox" presStyleLbl="node1" presStyleIdx="0" presStyleCnt="3"/>
      <dgm:spPr/>
    </dgm:pt>
    <dgm:pt modelId="{738D1231-0468-43F3-87AA-743E4436A0B2}" type="pres">
      <dgm:prSet presAssocID="{45DE522E-FEAD-47C8-BE5C-41ABA979F124}" presName="entireBox" presStyleLbl="node1" presStyleIdx="0" presStyleCnt="3" custLinFactNeighborX="-6292" custLinFactNeighborY="72"/>
      <dgm:spPr/>
    </dgm:pt>
    <dgm:pt modelId="{D668D47D-6477-4638-ABAB-E4D43C69C30D}" type="pres">
      <dgm:prSet presAssocID="{45DE522E-FEAD-47C8-BE5C-41ABA979F124}" presName="descendantBox" presStyleCnt="0"/>
      <dgm:spPr/>
    </dgm:pt>
    <dgm:pt modelId="{54A7BFD8-AD55-4919-AE91-DA1C47921E0E}" type="pres">
      <dgm:prSet presAssocID="{7287C5D8-C80A-45D3-A777-650C5F72A4A3}" presName="childTextBox" presStyleLbl="fgAccFollowNode1" presStyleIdx="0" presStyleCnt="6">
        <dgm:presLayoutVars>
          <dgm:bulletEnabled val="1"/>
        </dgm:presLayoutVars>
      </dgm:prSet>
      <dgm:spPr/>
    </dgm:pt>
    <dgm:pt modelId="{E7D10596-CFF3-49ED-A789-A5DF68A788D1}" type="pres">
      <dgm:prSet presAssocID="{7C1A8B09-47EC-486F-83FF-547774AF646F}" presName="childTextBox" presStyleLbl="fgAccFollowNode1" presStyleIdx="1" presStyleCnt="6">
        <dgm:presLayoutVars>
          <dgm:bulletEnabled val="1"/>
        </dgm:presLayoutVars>
      </dgm:prSet>
      <dgm:spPr/>
    </dgm:pt>
    <dgm:pt modelId="{D894EB68-1A5A-4384-8B6F-F6AD50A6D497}" type="pres">
      <dgm:prSet presAssocID="{5B0E53D0-3FC7-40B5-855E-119DC85B9868}" presName="sp" presStyleCnt="0"/>
      <dgm:spPr/>
    </dgm:pt>
    <dgm:pt modelId="{E1489C49-F21F-4A43-A017-7528CB5A477A}" type="pres">
      <dgm:prSet presAssocID="{BCA7114F-CDCC-4143-9631-22AE156F840D}" presName="arrowAndChildren" presStyleCnt="0"/>
      <dgm:spPr/>
    </dgm:pt>
    <dgm:pt modelId="{EB76A9D3-8649-4F14-BC83-5FD990AF9BA4}" type="pres">
      <dgm:prSet presAssocID="{BCA7114F-CDCC-4143-9631-22AE156F840D}" presName="parentTextArrow" presStyleLbl="node1" presStyleIdx="0" presStyleCnt="3"/>
      <dgm:spPr/>
    </dgm:pt>
    <dgm:pt modelId="{DDBC2354-5D4A-4A3A-81C1-8CBC060AC089}" type="pres">
      <dgm:prSet presAssocID="{BCA7114F-CDCC-4143-9631-22AE156F840D}" presName="arrow" presStyleLbl="node1" presStyleIdx="1" presStyleCnt="3" custLinFactNeighborX="-493"/>
      <dgm:spPr/>
    </dgm:pt>
    <dgm:pt modelId="{50D27760-96EB-42A5-973A-996116152F80}" type="pres">
      <dgm:prSet presAssocID="{BCA7114F-CDCC-4143-9631-22AE156F840D}" presName="descendantArrow" presStyleCnt="0"/>
      <dgm:spPr/>
    </dgm:pt>
    <dgm:pt modelId="{25462F1A-C46B-4F01-89DA-8D51FEA193F5}" type="pres">
      <dgm:prSet presAssocID="{A45F1E8A-8A31-47FE-B512-23FF33D85DE4}" presName="childTextArrow" presStyleLbl="fgAccFollowNode1" presStyleIdx="2" presStyleCnt="6" custLinFactNeighborX="-966">
        <dgm:presLayoutVars>
          <dgm:bulletEnabled val="1"/>
        </dgm:presLayoutVars>
      </dgm:prSet>
      <dgm:spPr/>
    </dgm:pt>
    <dgm:pt modelId="{03D33EC4-8F57-470A-800C-A994F26F95FB}" type="pres">
      <dgm:prSet presAssocID="{51F7D941-2502-42EE-82AB-02FCCB17B102}" presName="childTextArrow" presStyleLbl="fgAccFollowNode1" presStyleIdx="3" presStyleCnt="6">
        <dgm:presLayoutVars>
          <dgm:bulletEnabled val="1"/>
        </dgm:presLayoutVars>
      </dgm:prSet>
      <dgm:spPr/>
    </dgm:pt>
    <dgm:pt modelId="{9212970E-BC5F-4303-B601-90D0A032439C}" type="pres">
      <dgm:prSet presAssocID="{9FB97644-ABDF-47F0-A19B-361020C6ED79}" presName="sp" presStyleCnt="0"/>
      <dgm:spPr/>
    </dgm:pt>
    <dgm:pt modelId="{7F2D0DEA-A322-4E60-B099-4BB49BCB0C54}" type="pres">
      <dgm:prSet presAssocID="{35A1AD05-240E-4090-84B2-6E7E69A59250}" presName="arrowAndChildren" presStyleCnt="0"/>
      <dgm:spPr/>
    </dgm:pt>
    <dgm:pt modelId="{A8987FF7-E0C6-45EC-9887-2B3FD7E2F9D4}" type="pres">
      <dgm:prSet presAssocID="{35A1AD05-240E-4090-84B2-6E7E69A59250}" presName="parentTextArrow" presStyleLbl="node1" presStyleIdx="1" presStyleCnt="3"/>
      <dgm:spPr/>
    </dgm:pt>
    <dgm:pt modelId="{AE48B386-607B-4B6A-8607-624224D5E962}" type="pres">
      <dgm:prSet presAssocID="{35A1AD05-240E-4090-84B2-6E7E69A59250}" presName="arrow" presStyleLbl="node1" presStyleIdx="2" presStyleCnt="3" custLinFactNeighborX="-3102" custLinFactNeighborY="225"/>
      <dgm:spPr/>
    </dgm:pt>
    <dgm:pt modelId="{D31C6035-4B28-46F0-BF86-32FF4963D2F4}" type="pres">
      <dgm:prSet presAssocID="{35A1AD05-240E-4090-84B2-6E7E69A59250}" presName="descendantArrow" presStyleCnt="0"/>
      <dgm:spPr/>
    </dgm:pt>
    <dgm:pt modelId="{2DDE3F3B-408C-44DE-A0F7-C694D0E29310}" type="pres">
      <dgm:prSet presAssocID="{6B75FEF6-3628-4015-B9C5-4814F7047730}" presName="childTextArrow" presStyleLbl="fgAccFollowNode1" presStyleIdx="4" presStyleCnt="6">
        <dgm:presLayoutVars>
          <dgm:bulletEnabled val="1"/>
        </dgm:presLayoutVars>
      </dgm:prSet>
      <dgm:spPr/>
    </dgm:pt>
    <dgm:pt modelId="{5769DBE9-68AB-44DE-BEC0-ED827BC53F49}" type="pres">
      <dgm:prSet presAssocID="{D38A2B57-6DAA-47ED-951E-305E6CD405C4}" presName="childTextArrow" presStyleLbl="fgAccFollowNode1" presStyleIdx="5" presStyleCnt="6">
        <dgm:presLayoutVars>
          <dgm:bulletEnabled val="1"/>
        </dgm:presLayoutVars>
      </dgm:prSet>
      <dgm:spPr/>
    </dgm:pt>
  </dgm:ptLst>
  <dgm:cxnLst>
    <dgm:cxn modelId="{D435140F-0030-4C62-BB46-3C5D459EDC53}" srcId="{88E07E25-730C-40D6-A73F-01795E2D4B46}" destId="{BCA7114F-CDCC-4143-9631-22AE156F840D}" srcOrd="1" destOrd="0" parTransId="{386ADACA-CA71-4844-A8A4-2DC6C02DA178}" sibTransId="{5B0E53D0-3FC7-40B5-855E-119DC85B9868}"/>
    <dgm:cxn modelId="{D3EA3012-486F-452E-8F65-F40BA4139C17}" type="presOf" srcId="{7287C5D8-C80A-45D3-A777-650C5F72A4A3}" destId="{54A7BFD8-AD55-4919-AE91-DA1C47921E0E}" srcOrd="0" destOrd="0" presId="urn:microsoft.com/office/officeart/2005/8/layout/process4"/>
    <dgm:cxn modelId="{7524E016-B5A9-4437-B07E-CFD45E28BBE3}" type="presOf" srcId="{45DE522E-FEAD-47C8-BE5C-41ABA979F124}" destId="{07B66CCE-D11D-41CD-96F9-88572335069F}" srcOrd="0" destOrd="0" presId="urn:microsoft.com/office/officeart/2005/8/layout/process4"/>
    <dgm:cxn modelId="{18FD422E-5075-4DBD-BF96-E1108116EB94}" srcId="{BCA7114F-CDCC-4143-9631-22AE156F840D}" destId="{A45F1E8A-8A31-47FE-B512-23FF33D85DE4}" srcOrd="0" destOrd="0" parTransId="{5491D9B1-E6DC-4C7C-B11A-EC965224E8DD}" sibTransId="{BD2733FC-AD12-4689-8828-3D41D257EFDB}"/>
    <dgm:cxn modelId="{8033BC36-8861-47F7-954D-20DD733C0064}" type="presOf" srcId="{D38A2B57-6DAA-47ED-951E-305E6CD405C4}" destId="{5769DBE9-68AB-44DE-BEC0-ED827BC53F49}" srcOrd="0" destOrd="0" presId="urn:microsoft.com/office/officeart/2005/8/layout/process4"/>
    <dgm:cxn modelId="{7C234C5C-7380-4B6A-9AE8-D21D943EEF93}" type="presOf" srcId="{45DE522E-FEAD-47C8-BE5C-41ABA979F124}" destId="{738D1231-0468-43F3-87AA-743E4436A0B2}" srcOrd="1" destOrd="0" presId="urn:microsoft.com/office/officeart/2005/8/layout/process4"/>
    <dgm:cxn modelId="{074B6E45-9AAD-4BE0-8C1D-95319822D9DE}" type="presOf" srcId="{BCA7114F-CDCC-4143-9631-22AE156F840D}" destId="{EB76A9D3-8649-4F14-BC83-5FD990AF9BA4}" srcOrd="0" destOrd="0" presId="urn:microsoft.com/office/officeart/2005/8/layout/process4"/>
    <dgm:cxn modelId="{32AAFD65-E077-4FCE-99BB-76ACD478E3C6}" srcId="{45DE522E-FEAD-47C8-BE5C-41ABA979F124}" destId="{7C1A8B09-47EC-486F-83FF-547774AF646F}" srcOrd="1" destOrd="0" parTransId="{640628E2-FF1B-4F36-88A9-B34AC4A80AB2}" sibTransId="{1979D352-ACA3-48D4-833B-8D5DD23F467D}"/>
    <dgm:cxn modelId="{E5575766-00B4-4987-8415-39CF3B6A00BB}" type="presOf" srcId="{51F7D941-2502-42EE-82AB-02FCCB17B102}" destId="{03D33EC4-8F57-470A-800C-A994F26F95FB}" srcOrd="0" destOrd="0" presId="urn:microsoft.com/office/officeart/2005/8/layout/process4"/>
    <dgm:cxn modelId="{12797747-9FD8-4888-A4E6-244D92C1CC0C}" type="presOf" srcId="{7C1A8B09-47EC-486F-83FF-547774AF646F}" destId="{E7D10596-CFF3-49ED-A789-A5DF68A788D1}" srcOrd="0" destOrd="0" presId="urn:microsoft.com/office/officeart/2005/8/layout/process4"/>
    <dgm:cxn modelId="{5B135668-49C5-4543-B6B0-BCCC5572498F}" type="presOf" srcId="{BCA7114F-CDCC-4143-9631-22AE156F840D}" destId="{DDBC2354-5D4A-4A3A-81C1-8CBC060AC089}" srcOrd="1" destOrd="0" presId="urn:microsoft.com/office/officeart/2005/8/layout/process4"/>
    <dgm:cxn modelId="{EE099268-2CAF-481D-9D89-FCE9090BAC3D}" srcId="{BCA7114F-CDCC-4143-9631-22AE156F840D}" destId="{51F7D941-2502-42EE-82AB-02FCCB17B102}" srcOrd="1" destOrd="0" parTransId="{F1541191-7CE9-463E-B112-D45D270DC4FA}" sibTransId="{35F51C6C-0570-48D0-B797-F951C2BEB04A}"/>
    <dgm:cxn modelId="{F3202D70-F2DD-493D-9BEF-86F0B92955A3}" type="presOf" srcId="{A45F1E8A-8A31-47FE-B512-23FF33D85DE4}" destId="{25462F1A-C46B-4F01-89DA-8D51FEA193F5}" srcOrd="0" destOrd="0" presId="urn:microsoft.com/office/officeart/2005/8/layout/process4"/>
    <dgm:cxn modelId="{CB2AC955-C727-48C4-B9B5-9F9152A87406}" type="presOf" srcId="{35A1AD05-240E-4090-84B2-6E7E69A59250}" destId="{AE48B386-607B-4B6A-8607-624224D5E962}" srcOrd="1" destOrd="0" presId="urn:microsoft.com/office/officeart/2005/8/layout/process4"/>
    <dgm:cxn modelId="{479ED280-6227-4929-8D04-81FBB6B2971B}" srcId="{45DE522E-FEAD-47C8-BE5C-41ABA979F124}" destId="{7287C5D8-C80A-45D3-A777-650C5F72A4A3}" srcOrd="0" destOrd="0" parTransId="{52E6E871-300C-49C2-A869-C0C6290301E8}" sibTransId="{F28CA3DD-14D2-41AC-BE2F-08731D3475B7}"/>
    <dgm:cxn modelId="{ECAC0F87-22DE-4646-B3FA-C68AC86BFE1F}" type="presOf" srcId="{35A1AD05-240E-4090-84B2-6E7E69A59250}" destId="{A8987FF7-E0C6-45EC-9887-2B3FD7E2F9D4}" srcOrd="0" destOrd="0" presId="urn:microsoft.com/office/officeart/2005/8/layout/process4"/>
    <dgm:cxn modelId="{2FFC3387-832A-4F8E-A2FE-BB3FBD6627A6}" type="presOf" srcId="{6B75FEF6-3628-4015-B9C5-4814F7047730}" destId="{2DDE3F3B-408C-44DE-A0F7-C694D0E29310}" srcOrd="0" destOrd="0" presId="urn:microsoft.com/office/officeart/2005/8/layout/process4"/>
    <dgm:cxn modelId="{B1905288-11BB-4591-98E6-5270246EA7AE}" srcId="{35A1AD05-240E-4090-84B2-6E7E69A59250}" destId="{D38A2B57-6DAA-47ED-951E-305E6CD405C4}" srcOrd="1" destOrd="0" parTransId="{23F4FE71-388E-40A6-ABEB-957FC3122678}" sibTransId="{C7EEDE48-D568-4643-83BF-3BB451077253}"/>
    <dgm:cxn modelId="{A935E793-8996-4FC5-AE50-1936615B289E}" type="presOf" srcId="{88E07E25-730C-40D6-A73F-01795E2D4B46}" destId="{D91DF254-CB80-450A-B3B4-FF90EEAA1ACF}" srcOrd="0" destOrd="0" presId="urn:microsoft.com/office/officeart/2005/8/layout/process4"/>
    <dgm:cxn modelId="{9501489A-F015-443C-B4CA-65737D073D6A}" srcId="{88E07E25-730C-40D6-A73F-01795E2D4B46}" destId="{35A1AD05-240E-4090-84B2-6E7E69A59250}" srcOrd="0" destOrd="0" parTransId="{F7DC2DEB-8F84-4026-9D7C-5EA26610BA79}" sibTransId="{9FB97644-ABDF-47F0-A19B-361020C6ED79}"/>
    <dgm:cxn modelId="{1427DE9B-1E77-46DB-82E5-AF0CB0F34655}" srcId="{88E07E25-730C-40D6-A73F-01795E2D4B46}" destId="{45DE522E-FEAD-47C8-BE5C-41ABA979F124}" srcOrd="2" destOrd="0" parTransId="{FBACBB27-B898-4356-9C28-DC78A7B000B0}" sibTransId="{83D09B5C-593E-437A-B7A9-2C9E0671056B}"/>
    <dgm:cxn modelId="{474021D8-5BF5-4914-8FF8-F3C2E026D2F6}" srcId="{35A1AD05-240E-4090-84B2-6E7E69A59250}" destId="{6B75FEF6-3628-4015-B9C5-4814F7047730}" srcOrd="0" destOrd="0" parTransId="{EFE770F8-8153-4D10-B173-238AFC85CF43}" sibTransId="{DA694B18-B862-450C-847F-81BAE440313F}"/>
    <dgm:cxn modelId="{04BED979-3F38-4F0F-8638-993E35993D6B}" type="presParOf" srcId="{D91DF254-CB80-450A-B3B4-FF90EEAA1ACF}" destId="{AB4B6917-A5A7-4A0E-8F77-841AE8A324FE}" srcOrd="0" destOrd="0" presId="urn:microsoft.com/office/officeart/2005/8/layout/process4"/>
    <dgm:cxn modelId="{BD064D30-EA62-4EBE-B630-6C6F80152003}" type="presParOf" srcId="{AB4B6917-A5A7-4A0E-8F77-841AE8A324FE}" destId="{07B66CCE-D11D-41CD-96F9-88572335069F}" srcOrd="0" destOrd="0" presId="urn:microsoft.com/office/officeart/2005/8/layout/process4"/>
    <dgm:cxn modelId="{2316BB68-8875-4509-AFE2-9FAB054FD41C}" type="presParOf" srcId="{AB4B6917-A5A7-4A0E-8F77-841AE8A324FE}" destId="{738D1231-0468-43F3-87AA-743E4436A0B2}" srcOrd="1" destOrd="0" presId="urn:microsoft.com/office/officeart/2005/8/layout/process4"/>
    <dgm:cxn modelId="{B4CEF55E-7326-4AA3-8AE9-BC53445DA70D}" type="presParOf" srcId="{AB4B6917-A5A7-4A0E-8F77-841AE8A324FE}" destId="{D668D47D-6477-4638-ABAB-E4D43C69C30D}" srcOrd="2" destOrd="0" presId="urn:microsoft.com/office/officeart/2005/8/layout/process4"/>
    <dgm:cxn modelId="{6995406A-2984-4ADD-B24C-8EC3B59ECDF2}" type="presParOf" srcId="{D668D47D-6477-4638-ABAB-E4D43C69C30D}" destId="{54A7BFD8-AD55-4919-AE91-DA1C47921E0E}" srcOrd="0" destOrd="0" presId="urn:microsoft.com/office/officeart/2005/8/layout/process4"/>
    <dgm:cxn modelId="{117A7714-EB0B-466C-ABCC-23B21C7C2B2E}" type="presParOf" srcId="{D668D47D-6477-4638-ABAB-E4D43C69C30D}" destId="{E7D10596-CFF3-49ED-A789-A5DF68A788D1}" srcOrd="1" destOrd="0" presId="urn:microsoft.com/office/officeart/2005/8/layout/process4"/>
    <dgm:cxn modelId="{6D7A91C1-69F6-4F52-A6EE-D0CDB04B3D0B}" type="presParOf" srcId="{D91DF254-CB80-450A-B3B4-FF90EEAA1ACF}" destId="{D894EB68-1A5A-4384-8B6F-F6AD50A6D497}" srcOrd="1" destOrd="0" presId="urn:microsoft.com/office/officeart/2005/8/layout/process4"/>
    <dgm:cxn modelId="{007CA130-89F3-4D94-A309-321C210C94EB}" type="presParOf" srcId="{D91DF254-CB80-450A-B3B4-FF90EEAA1ACF}" destId="{E1489C49-F21F-4A43-A017-7528CB5A477A}" srcOrd="2" destOrd="0" presId="urn:microsoft.com/office/officeart/2005/8/layout/process4"/>
    <dgm:cxn modelId="{A70C152F-DFF5-47FF-AC5F-EADF03244EB0}" type="presParOf" srcId="{E1489C49-F21F-4A43-A017-7528CB5A477A}" destId="{EB76A9D3-8649-4F14-BC83-5FD990AF9BA4}" srcOrd="0" destOrd="0" presId="urn:microsoft.com/office/officeart/2005/8/layout/process4"/>
    <dgm:cxn modelId="{B050C380-8ADB-4BC4-AE07-8D53E3032DC7}" type="presParOf" srcId="{E1489C49-F21F-4A43-A017-7528CB5A477A}" destId="{DDBC2354-5D4A-4A3A-81C1-8CBC060AC089}" srcOrd="1" destOrd="0" presId="urn:microsoft.com/office/officeart/2005/8/layout/process4"/>
    <dgm:cxn modelId="{5FDD8359-A068-4F21-A2F6-85D048EC28DD}" type="presParOf" srcId="{E1489C49-F21F-4A43-A017-7528CB5A477A}" destId="{50D27760-96EB-42A5-973A-996116152F80}" srcOrd="2" destOrd="0" presId="urn:microsoft.com/office/officeart/2005/8/layout/process4"/>
    <dgm:cxn modelId="{F25E9BCC-BDD2-48CC-B02F-AFE670F8FF00}" type="presParOf" srcId="{50D27760-96EB-42A5-973A-996116152F80}" destId="{25462F1A-C46B-4F01-89DA-8D51FEA193F5}" srcOrd="0" destOrd="0" presId="urn:microsoft.com/office/officeart/2005/8/layout/process4"/>
    <dgm:cxn modelId="{E0B467DE-7B62-4B72-9BDD-F1B54D22EAEE}" type="presParOf" srcId="{50D27760-96EB-42A5-973A-996116152F80}" destId="{03D33EC4-8F57-470A-800C-A994F26F95FB}" srcOrd="1" destOrd="0" presId="urn:microsoft.com/office/officeart/2005/8/layout/process4"/>
    <dgm:cxn modelId="{456AD823-A9B2-417D-85F8-7AD8DCF17FFD}" type="presParOf" srcId="{D91DF254-CB80-450A-B3B4-FF90EEAA1ACF}" destId="{9212970E-BC5F-4303-B601-90D0A032439C}" srcOrd="3" destOrd="0" presId="urn:microsoft.com/office/officeart/2005/8/layout/process4"/>
    <dgm:cxn modelId="{D4224C77-5D6F-45B5-BAC7-C256D3FBBAD9}" type="presParOf" srcId="{D91DF254-CB80-450A-B3B4-FF90EEAA1ACF}" destId="{7F2D0DEA-A322-4E60-B099-4BB49BCB0C54}" srcOrd="4" destOrd="0" presId="urn:microsoft.com/office/officeart/2005/8/layout/process4"/>
    <dgm:cxn modelId="{6F0B77D6-E1A4-46E8-8773-5B00FB90BE3E}" type="presParOf" srcId="{7F2D0DEA-A322-4E60-B099-4BB49BCB0C54}" destId="{A8987FF7-E0C6-45EC-9887-2B3FD7E2F9D4}" srcOrd="0" destOrd="0" presId="urn:microsoft.com/office/officeart/2005/8/layout/process4"/>
    <dgm:cxn modelId="{48DAB994-FCFB-4996-8BBE-9F9169EBE38A}" type="presParOf" srcId="{7F2D0DEA-A322-4E60-B099-4BB49BCB0C54}" destId="{AE48B386-607B-4B6A-8607-624224D5E962}" srcOrd="1" destOrd="0" presId="urn:microsoft.com/office/officeart/2005/8/layout/process4"/>
    <dgm:cxn modelId="{1BC29E4B-CDD3-4384-9806-7764DCC09373}" type="presParOf" srcId="{7F2D0DEA-A322-4E60-B099-4BB49BCB0C54}" destId="{D31C6035-4B28-46F0-BF86-32FF4963D2F4}" srcOrd="2" destOrd="0" presId="urn:microsoft.com/office/officeart/2005/8/layout/process4"/>
    <dgm:cxn modelId="{330AE6E6-D7AC-44A1-8785-95815BCE2629}" type="presParOf" srcId="{D31C6035-4B28-46F0-BF86-32FF4963D2F4}" destId="{2DDE3F3B-408C-44DE-A0F7-C694D0E29310}" srcOrd="0" destOrd="0" presId="urn:microsoft.com/office/officeart/2005/8/layout/process4"/>
    <dgm:cxn modelId="{95A26D88-EBB9-46FB-94EE-14F247EDDFBA}" type="presParOf" srcId="{D31C6035-4B28-46F0-BF86-32FF4963D2F4}" destId="{5769DBE9-68AB-44DE-BEC0-ED827BC53F49}"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F6EE6C-37B6-4270-86BF-95CFAB1D65A1}" type="doc">
      <dgm:prSet loTypeId="urn:microsoft.com/office/officeart/2005/8/layout/radial6" loCatId="cycle" qsTypeId="urn:microsoft.com/office/officeart/2005/8/quickstyle/simple2" qsCatId="simple" csTypeId="urn:microsoft.com/office/officeart/2005/8/colors/accent2_3" csCatId="accent2" phldr="1"/>
      <dgm:spPr/>
      <dgm:t>
        <a:bodyPr/>
        <a:lstStyle/>
        <a:p>
          <a:endParaRPr lang="pt-BR"/>
        </a:p>
      </dgm:t>
    </dgm:pt>
    <dgm:pt modelId="{E6EDD00E-B085-49A0-94C7-21970EC35965}">
      <dgm:prSet phldrT="[Texto]"/>
      <dgm:spPr/>
      <dgm:t>
        <a:bodyPr/>
        <a:lstStyle/>
        <a:p>
          <a:r>
            <a:rPr lang="pt-BR" dirty="0"/>
            <a:t>Institucional: 5 Conselheiros</a:t>
          </a:r>
        </a:p>
      </dgm:t>
    </dgm:pt>
    <dgm:pt modelId="{9A005456-712D-433F-9982-51447009F6BF}" type="parTrans" cxnId="{670F95E7-B1C5-4B88-806A-6503509E0395}">
      <dgm:prSet/>
      <dgm:spPr/>
      <dgm:t>
        <a:bodyPr/>
        <a:lstStyle/>
        <a:p>
          <a:endParaRPr lang="pt-BR"/>
        </a:p>
      </dgm:t>
    </dgm:pt>
    <dgm:pt modelId="{60854C33-9EBA-4AAC-B711-22BC15EAF965}" type="sibTrans" cxnId="{670F95E7-B1C5-4B88-806A-6503509E0395}">
      <dgm:prSet/>
      <dgm:spPr/>
      <dgm:t>
        <a:bodyPr/>
        <a:lstStyle/>
        <a:p>
          <a:endParaRPr lang="pt-BR"/>
        </a:p>
      </dgm:t>
    </dgm:pt>
    <dgm:pt modelId="{CB474003-A4BB-44C6-B5CE-7DB86D0E527E}">
      <dgm:prSet phldrT="[Texto]" custT="1"/>
      <dgm:spPr/>
      <dgm:t>
        <a:bodyPr/>
        <a:lstStyle/>
        <a:p>
          <a:r>
            <a:rPr lang="pt-BR" sz="800" dirty="0"/>
            <a:t>Fiscalização: 3 empregados  </a:t>
          </a:r>
        </a:p>
      </dgm:t>
    </dgm:pt>
    <dgm:pt modelId="{4F317B6B-D434-4EFB-855B-BC34CB5217BE}" type="parTrans" cxnId="{E6EDA328-E4AE-4B23-91EA-38EFA215115B}">
      <dgm:prSet/>
      <dgm:spPr/>
      <dgm:t>
        <a:bodyPr/>
        <a:lstStyle/>
        <a:p>
          <a:endParaRPr lang="pt-BR"/>
        </a:p>
      </dgm:t>
    </dgm:pt>
    <dgm:pt modelId="{C1FF1BDC-3EC2-441C-8960-1A4B890653B6}" type="sibTrans" cxnId="{E6EDA328-E4AE-4B23-91EA-38EFA215115B}">
      <dgm:prSet/>
      <dgm:spPr/>
      <dgm:t>
        <a:bodyPr/>
        <a:lstStyle/>
        <a:p>
          <a:endParaRPr lang="pt-BR"/>
        </a:p>
      </dgm:t>
    </dgm:pt>
    <dgm:pt modelId="{E7197890-AAA3-4E3C-91CE-C4E06FDC41F2}">
      <dgm:prSet phldrT="[Texto]" custT="1"/>
      <dgm:spPr/>
      <dgm:t>
        <a:bodyPr/>
        <a:lstStyle/>
        <a:p>
          <a:r>
            <a:rPr lang="pt-BR" sz="800" dirty="0"/>
            <a:t>Administrativo: 2 empregados</a:t>
          </a:r>
        </a:p>
      </dgm:t>
    </dgm:pt>
    <dgm:pt modelId="{88F9EF9A-CE7A-461F-95B5-E697132BE0E8}" type="parTrans" cxnId="{820C313F-50AB-4B2F-AE57-A02C7B9332E0}">
      <dgm:prSet/>
      <dgm:spPr/>
      <dgm:t>
        <a:bodyPr/>
        <a:lstStyle/>
        <a:p>
          <a:endParaRPr lang="pt-BR"/>
        </a:p>
      </dgm:t>
    </dgm:pt>
    <dgm:pt modelId="{311D8734-6B27-4C41-9187-A26CB459EF16}" type="sibTrans" cxnId="{820C313F-50AB-4B2F-AE57-A02C7B9332E0}">
      <dgm:prSet/>
      <dgm:spPr/>
      <dgm:t>
        <a:bodyPr/>
        <a:lstStyle/>
        <a:p>
          <a:endParaRPr lang="pt-BR"/>
        </a:p>
      </dgm:t>
    </dgm:pt>
    <dgm:pt modelId="{57DE2591-885F-4BA6-BED0-7AF18DE5B2A8}">
      <dgm:prSet phldrT="[Texto]" custT="1"/>
      <dgm:spPr/>
      <dgm:t>
        <a:bodyPr/>
        <a:lstStyle/>
        <a:p>
          <a:r>
            <a:rPr lang="pt-BR" sz="800" dirty="0"/>
            <a:t>Atendimento: 1 empregado</a:t>
          </a:r>
        </a:p>
      </dgm:t>
    </dgm:pt>
    <dgm:pt modelId="{825434F5-D541-4697-B2C7-42DA66C94853}" type="parTrans" cxnId="{1483AF70-D6AB-4AC8-A8C8-DE5EF455EFE0}">
      <dgm:prSet/>
      <dgm:spPr/>
      <dgm:t>
        <a:bodyPr/>
        <a:lstStyle/>
        <a:p>
          <a:endParaRPr lang="pt-BR"/>
        </a:p>
      </dgm:t>
    </dgm:pt>
    <dgm:pt modelId="{8C705931-4D3F-4B61-8F6E-6AF079B2A95B}" type="sibTrans" cxnId="{1483AF70-D6AB-4AC8-A8C8-DE5EF455EFE0}">
      <dgm:prSet/>
      <dgm:spPr/>
      <dgm:t>
        <a:bodyPr/>
        <a:lstStyle/>
        <a:p>
          <a:endParaRPr lang="pt-BR"/>
        </a:p>
      </dgm:t>
    </dgm:pt>
    <dgm:pt modelId="{F60736A6-17BB-477A-B0BF-1B2B54DEFA62}">
      <dgm:prSet phldrT="[Texto]" custT="1"/>
      <dgm:spPr/>
      <dgm:t>
        <a:bodyPr/>
        <a:lstStyle/>
        <a:p>
          <a:r>
            <a:rPr lang="pt-BR" sz="800" dirty="0"/>
            <a:t>Comunicação: 1 terceirizado</a:t>
          </a:r>
        </a:p>
      </dgm:t>
    </dgm:pt>
    <dgm:pt modelId="{6679FF74-1033-4E1D-849B-1FDDFB9B3851}" type="parTrans" cxnId="{1D415625-13A1-4DC4-827F-F4822E67F37E}">
      <dgm:prSet/>
      <dgm:spPr/>
      <dgm:t>
        <a:bodyPr/>
        <a:lstStyle/>
        <a:p>
          <a:endParaRPr lang="pt-BR"/>
        </a:p>
      </dgm:t>
    </dgm:pt>
    <dgm:pt modelId="{6A33E67E-8B93-41EB-AAEA-D1FDB6F05E14}" type="sibTrans" cxnId="{1D415625-13A1-4DC4-827F-F4822E67F37E}">
      <dgm:prSet/>
      <dgm:spPr/>
      <dgm:t>
        <a:bodyPr/>
        <a:lstStyle/>
        <a:p>
          <a:endParaRPr lang="pt-BR"/>
        </a:p>
      </dgm:t>
    </dgm:pt>
    <dgm:pt modelId="{8258BD59-52D1-4E31-9695-A5DD9C2A2B9B}" type="pres">
      <dgm:prSet presAssocID="{08F6EE6C-37B6-4270-86BF-95CFAB1D65A1}" presName="Name0" presStyleCnt="0">
        <dgm:presLayoutVars>
          <dgm:chMax val="1"/>
          <dgm:dir/>
          <dgm:animLvl val="ctr"/>
          <dgm:resizeHandles val="exact"/>
        </dgm:presLayoutVars>
      </dgm:prSet>
      <dgm:spPr/>
    </dgm:pt>
    <dgm:pt modelId="{4CA4299A-7124-4DE0-BCE3-AB17F6FCF9DF}" type="pres">
      <dgm:prSet presAssocID="{E6EDD00E-B085-49A0-94C7-21970EC35965}" presName="centerShape" presStyleLbl="node0" presStyleIdx="0" presStyleCnt="1" custScaleX="82201" custScaleY="84020"/>
      <dgm:spPr/>
    </dgm:pt>
    <dgm:pt modelId="{E2DEB9E1-86AE-4F83-B493-CCC9F860D704}" type="pres">
      <dgm:prSet presAssocID="{CB474003-A4BB-44C6-B5CE-7DB86D0E527E}" presName="node" presStyleLbl="node1" presStyleIdx="0" presStyleCnt="4">
        <dgm:presLayoutVars>
          <dgm:bulletEnabled val="1"/>
        </dgm:presLayoutVars>
      </dgm:prSet>
      <dgm:spPr/>
    </dgm:pt>
    <dgm:pt modelId="{E9D940DA-1BEC-40E5-AC20-525F055D6667}" type="pres">
      <dgm:prSet presAssocID="{CB474003-A4BB-44C6-B5CE-7DB86D0E527E}" presName="dummy" presStyleCnt="0"/>
      <dgm:spPr/>
    </dgm:pt>
    <dgm:pt modelId="{A031DFDA-6ED6-4FFD-BC7E-FA68F65FE086}" type="pres">
      <dgm:prSet presAssocID="{C1FF1BDC-3EC2-441C-8960-1A4B890653B6}" presName="sibTrans" presStyleLbl="sibTrans2D1" presStyleIdx="0" presStyleCnt="4"/>
      <dgm:spPr/>
    </dgm:pt>
    <dgm:pt modelId="{78750F46-DE45-4934-B8C0-335F312E9FD1}" type="pres">
      <dgm:prSet presAssocID="{E7197890-AAA3-4E3C-91CE-C4E06FDC41F2}" presName="node" presStyleLbl="node1" presStyleIdx="1" presStyleCnt="4">
        <dgm:presLayoutVars>
          <dgm:bulletEnabled val="1"/>
        </dgm:presLayoutVars>
      </dgm:prSet>
      <dgm:spPr/>
    </dgm:pt>
    <dgm:pt modelId="{1EC69136-8251-4EB4-86F7-AA8CC789DBC4}" type="pres">
      <dgm:prSet presAssocID="{E7197890-AAA3-4E3C-91CE-C4E06FDC41F2}" presName="dummy" presStyleCnt="0"/>
      <dgm:spPr/>
    </dgm:pt>
    <dgm:pt modelId="{3052B676-5C3D-4873-BD5D-88CD93C49A7B}" type="pres">
      <dgm:prSet presAssocID="{311D8734-6B27-4C41-9187-A26CB459EF16}" presName="sibTrans" presStyleLbl="sibTrans2D1" presStyleIdx="1" presStyleCnt="4"/>
      <dgm:spPr/>
    </dgm:pt>
    <dgm:pt modelId="{03A77F10-540A-4B9C-8BE0-D108D7D4D608}" type="pres">
      <dgm:prSet presAssocID="{57DE2591-885F-4BA6-BED0-7AF18DE5B2A8}" presName="node" presStyleLbl="node1" presStyleIdx="2" presStyleCnt="4">
        <dgm:presLayoutVars>
          <dgm:bulletEnabled val="1"/>
        </dgm:presLayoutVars>
      </dgm:prSet>
      <dgm:spPr/>
    </dgm:pt>
    <dgm:pt modelId="{C5CC334C-FA06-4821-A912-0F84958B3065}" type="pres">
      <dgm:prSet presAssocID="{57DE2591-885F-4BA6-BED0-7AF18DE5B2A8}" presName="dummy" presStyleCnt="0"/>
      <dgm:spPr/>
    </dgm:pt>
    <dgm:pt modelId="{5693F928-4B85-49B7-8CC6-71D365D62BBD}" type="pres">
      <dgm:prSet presAssocID="{8C705931-4D3F-4B61-8F6E-6AF079B2A95B}" presName="sibTrans" presStyleLbl="sibTrans2D1" presStyleIdx="2" presStyleCnt="4"/>
      <dgm:spPr/>
    </dgm:pt>
    <dgm:pt modelId="{9DD8A478-C9B0-40D4-8D36-40052B32C994}" type="pres">
      <dgm:prSet presAssocID="{F60736A6-17BB-477A-B0BF-1B2B54DEFA62}" presName="node" presStyleLbl="node1" presStyleIdx="3" presStyleCnt="4">
        <dgm:presLayoutVars>
          <dgm:bulletEnabled val="1"/>
        </dgm:presLayoutVars>
      </dgm:prSet>
      <dgm:spPr/>
    </dgm:pt>
    <dgm:pt modelId="{32953D9C-FAFB-4AC6-AC5B-CF7633B6C295}" type="pres">
      <dgm:prSet presAssocID="{F60736A6-17BB-477A-B0BF-1B2B54DEFA62}" presName="dummy" presStyleCnt="0"/>
      <dgm:spPr/>
    </dgm:pt>
    <dgm:pt modelId="{690D87C8-9C6E-4759-BFCB-569E49AFBA96}" type="pres">
      <dgm:prSet presAssocID="{6A33E67E-8B93-41EB-AAEA-D1FDB6F05E14}" presName="sibTrans" presStyleLbl="sibTrans2D1" presStyleIdx="3" presStyleCnt="4"/>
      <dgm:spPr/>
    </dgm:pt>
  </dgm:ptLst>
  <dgm:cxnLst>
    <dgm:cxn modelId="{7027A401-0F23-4E7E-99AC-7C951C696E0D}" type="presOf" srcId="{E7197890-AAA3-4E3C-91CE-C4E06FDC41F2}" destId="{78750F46-DE45-4934-B8C0-335F312E9FD1}" srcOrd="0" destOrd="0" presId="urn:microsoft.com/office/officeart/2005/8/layout/radial6"/>
    <dgm:cxn modelId="{22D0A801-4D31-4B67-A81B-FC9685A923CD}" type="presOf" srcId="{C1FF1BDC-3EC2-441C-8960-1A4B890653B6}" destId="{A031DFDA-6ED6-4FFD-BC7E-FA68F65FE086}" srcOrd="0" destOrd="0" presId="urn:microsoft.com/office/officeart/2005/8/layout/radial6"/>
    <dgm:cxn modelId="{1D415625-13A1-4DC4-827F-F4822E67F37E}" srcId="{E6EDD00E-B085-49A0-94C7-21970EC35965}" destId="{F60736A6-17BB-477A-B0BF-1B2B54DEFA62}" srcOrd="3" destOrd="0" parTransId="{6679FF74-1033-4E1D-849B-1FDDFB9B3851}" sibTransId="{6A33E67E-8B93-41EB-AAEA-D1FDB6F05E14}"/>
    <dgm:cxn modelId="{E6EDA328-E4AE-4B23-91EA-38EFA215115B}" srcId="{E6EDD00E-B085-49A0-94C7-21970EC35965}" destId="{CB474003-A4BB-44C6-B5CE-7DB86D0E527E}" srcOrd="0" destOrd="0" parTransId="{4F317B6B-D434-4EFB-855B-BC34CB5217BE}" sibTransId="{C1FF1BDC-3EC2-441C-8960-1A4B890653B6}"/>
    <dgm:cxn modelId="{26BFC931-3F3E-45FD-9182-B6DE9848BB72}" type="presOf" srcId="{311D8734-6B27-4C41-9187-A26CB459EF16}" destId="{3052B676-5C3D-4873-BD5D-88CD93C49A7B}" srcOrd="0" destOrd="0" presId="urn:microsoft.com/office/officeart/2005/8/layout/radial6"/>
    <dgm:cxn modelId="{820C313F-50AB-4B2F-AE57-A02C7B9332E0}" srcId="{E6EDD00E-B085-49A0-94C7-21970EC35965}" destId="{E7197890-AAA3-4E3C-91CE-C4E06FDC41F2}" srcOrd="1" destOrd="0" parTransId="{88F9EF9A-CE7A-461F-95B5-E697132BE0E8}" sibTransId="{311D8734-6B27-4C41-9187-A26CB459EF16}"/>
    <dgm:cxn modelId="{E0554765-3144-436E-A0ED-84AC71510619}" type="presOf" srcId="{CB474003-A4BB-44C6-B5CE-7DB86D0E527E}" destId="{E2DEB9E1-86AE-4F83-B493-CCC9F860D704}" srcOrd="0" destOrd="0" presId="urn:microsoft.com/office/officeart/2005/8/layout/radial6"/>
    <dgm:cxn modelId="{1483AF70-D6AB-4AC8-A8C8-DE5EF455EFE0}" srcId="{E6EDD00E-B085-49A0-94C7-21970EC35965}" destId="{57DE2591-885F-4BA6-BED0-7AF18DE5B2A8}" srcOrd="2" destOrd="0" parTransId="{825434F5-D541-4697-B2C7-42DA66C94853}" sibTransId="{8C705931-4D3F-4B61-8F6E-6AF079B2A95B}"/>
    <dgm:cxn modelId="{7B8E3B87-A382-452C-B4A8-088B510F4BFC}" type="presOf" srcId="{F60736A6-17BB-477A-B0BF-1B2B54DEFA62}" destId="{9DD8A478-C9B0-40D4-8D36-40052B32C994}" srcOrd="0" destOrd="0" presId="urn:microsoft.com/office/officeart/2005/8/layout/radial6"/>
    <dgm:cxn modelId="{EBEE208B-1F57-40E0-891D-E8DC5A94940A}" type="presOf" srcId="{08F6EE6C-37B6-4270-86BF-95CFAB1D65A1}" destId="{8258BD59-52D1-4E31-9695-A5DD9C2A2B9B}" srcOrd="0" destOrd="0" presId="urn:microsoft.com/office/officeart/2005/8/layout/radial6"/>
    <dgm:cxn modelId="{3820C7A0-A6F6-4C71-9B5C-023EDFFC6604}" type="presOf" srcId="{6A33E67E-8B93-41EB-AAEA-D1FDB6F05E14}" destId="{690D87C8-9C6E-4759-BFCB-569E49AFBA96}" srcOrd="0" destOrd="0" presId="urn:microsoft.com/office/officeart/2005/8/layout/radial6"/>
    <dgm:cxn modelId="{CBFDA0DE-61C8-4050-B6D7-E60B348E520D}" type="presOf" srcId="{E6EDD00E-B085-49A0-94C7-21970EC35965}" destId="{4CA4299A-7124-4DE0-BCE3-AB17F6FCF9DF}" srcOrd="0" destOrd="0" presId="urn:microsoft.com/office/officeart/2005/8/layout/radial6"/>
    <dgm:cxn modelId="{670F95E7-B1C5-4B88-806A-6503509E0395}" srcId="{08F6EE6C-37B6-4270-86BF-95CFAB1D65A1}" destId="{E6EDD00E-B085-49A0-94C7-21970EC35965}" srcOrd="0" destOrd="0" parTransId="{9A005456-712D-433F-9982-51447009F6BF}" sibTransId="{60854C33-9EBA-4AAC-B711-22BC15EAF965}"/>
    <dgm:cxn modelId="{3DD07AEC-C82C-4BF6-9B7C-8DA22337B2B9}" type="presOf" srcId="{57DE2591-885F-4BA6-BED0-7AF18DE5B2A8}" destId="{03A77F10-540A-4B9C-8BE0-D108D7D4D608}" srcOrd="0" destOrd="0" presId="urn:microsoft.com/office/officeart/2005/8/layout/radial6"/>
    <dgm:cxn modelId="{ABAAC7FA-6D06-4854-9AD7-F6C3A0A454F1}" type="presOf" srcId="{8C705931-4D3F-4B61-8F6E-6AF079B2A95B}" destId="{5693F928-4B85-49B7-8CC6-71D365D62BBD}" srcOrd="0" destOrd="0" presId="urn:microsoft.com/office/officeart/2005/8/layout/radial6"/>
    <dgm:cxn modelId="{F89BC3C0-F554-4529-8FB1-F436B19573B2}" type="presParOf" srcId="{8258BD59-52D1-4E31-9695-A5DD9C2A2B9B}" destId="{4CA4299A-7124-4DE0-BCE3-AB17F6FCF9DF}" srcOrd="0" destOrd="0" presId="urn:microsoft.com/office/officeart/2005/8/layout/radial6"/>
    <dgm:cxn modelId="{6F7C73B3-7161-46DA-9546-DF47711C1B6C}" type="presParOf" srcId="{8258BD59-52D1-4E31-9695-A5DD9C2A2B9B}" destId="{E2DEB9E1-86AE-4F83-B493-CCC9F860D704}" srcOrd="1" destOrd="0" presId="urn:microsoft.com/office/officeart/2005/8/layout/radial6"/>
    <dgm:cxn modelId="{738B3064-D8AB-4FF9-80E2-7857630A962E}" type="presParOf" srcId="{8258BD59-52D1-4E31-9695-A5DD9C2A2B9B}" destId="{E9D940DA-1BEC-40E5-AC20-525F055D6667}" srcOrd="2" destOrd="0" presId="urn:microsoft.com/office/officeart/2005/8/layout/radial6"/>
    <dgm:cxn modelId="{4DAB4D10-425A-41F7-A59F-3169A3B14C5B}" type="presParOf" srcId="{8258BD59-52D1-4E31-9695-A5DD9C2A2B9B}" destId="{A031DFDA-6ED6-4FFD-BC7E-FA68F65FE086}" srcOrd="3" destOrd="0" presId="urn:microsoft.com/office/officeart/2005/8/layout/radial6"/>
    <dgm:cxn modelId="{EED02EAF-3BF5-456A-81C2-816D7A5E7451}" type="presParOf" srcId="{8258BD59-52D1-4E31-9695-A5DD9C2A2B9B}" destId="{78750F46-DE45-4934-B8C0-335F312E9FD1}" srcOrd="4" destOrd="0" presId="urn:microsoft.com/office/officeart/2005/8/layout/radial6"/>
    <dgm:cxn modelId="{CC6C0D02-478D-4CD8-8765-6D1B429E4C5F}" type="presParOf" srcId="{8258BD59-52D1-4E31-9695-A5DD9C2A2B9B}" destId="{1EC69136-8251-4EB4-86F7-AA8CC789DBC4}" srcOrd="5" destOrd="0" presId="urn:microsoft.com/office/officeart/2005/8/layout/radial6"/>
    <dgm:cxn modelId="{F82F9E40-BA3E-48C3-8B6C-8528C924BEDE}" type="presParOf" srcId="{8258BD59-52D1-4E31-9695-A5DD9C2A2B9B}" destId="{3052B676-5C3D-4873-BD5D-88CD93C49A7B}" srcOrd="6" destOrd="0" presId="urn:microsoft.com/office/officeart/2005/8/layout/radial6"/>
    <dgm:cxn modelId="{41BE7520-91ED-4454-B067-2065B13EB8F5}" type="presParOf" srcId="{8258BD59-52D1-4E31-9695-A5DD9C2A2B9B}" destId="{03A77F10-540A-4B9C-8BE0-D108D7D4D608}" srcOrd="7" destOrd="0" presId="urn:microsoft.com/office/officeart/2005/8/layout/radial6"/>
    <dgm:cxn modelId="{54BFC8A6-4729-441A-832A-9EE280933245}" type="presParOf" srcId="{8258BD59-52D1-4E31-9695-A5DD9C2A2B9B}" destId="{C5CC334C-FA06-4821-A912-0F84958B3065}" srcOrd="8" destOrd="0" presId="urn:microsoft.com/office/officeart/2005/8/layout/radial6"/>
    <dgm:cxn modelId="{63AEBB2C-1E11-4937-BB24-9BAA98FA91A0}" type="presParOf" srcId="{8258BD59-52D1-4E31-9695-A5DD9C2A2B9B}" destId="{5693F928-4B85-49B7-8CC6-71D365D62BBD}" srcOrd="9" destOrd="0" presId="urn:microsoft.com/office/officeart/2005/8/layout/radial6"/>
    <dgm:cxn modelId="{3D4540B1-D3DC-452B-BCFB-CC1059212F1D}" type="presParOf" srcId="{8258BD59-52D1-4E31-9695-A5DD9C2A2B9B}" destId="{9DD8A478-C9B0-40D4-8D36-40052B32C994}" srcOrd="10" destOrd="0" presId="urn:microsoft.com/office/officeart/2005/8/layout/radial6"/>
    <dgm:cxn modelId="{23E728D7-E64B-47EF-B1B9-57D1FB92B967}" type="presParOf" srcId="{8258BD59-52D1-4E31-9695-A5DD9C2A2B9B}" destId="{32953D9C-FAFB-4AC6-AC5B-CF7633B6C295}" srcOrd="11" destOrd="0" presId="urn:microsoft.com/office/officeart/2005/8/layout/radial6"/>
    <dgm:cxn modelId="{76EBFBCA-7C71-43D1-A06C-C8C3DD81D44F}" type="presParOf" srcId="{8258BD59-52D1-4E31-9695-A5DD9C2A2B9B}" destId="{690D87C8-9C6E-4759-BFCB-569E49AFBA96}" srcOrd="12"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D9D8AA-4824-47C7-95A0-B448C12EEB16}" type="doc">
      <dgm:prSet loTypeId="urn:microsoft.com/office/officeart/2005/8/layout/cycle4" loCatId="matrix" qsTypeId="urn:microsoft.com/office/officeart/2005/8/quickstyle/3d2" qsCatId="3D" csTypeId="urn:microsoft.com/office/officeart/2005/8/colors/colorful1" csCatId="colorful" phldr="1"/>
      <dgm:spPr/>
      <dgm:t>
        <a:bodyPr/>
        <a:lstStyle/>
        <a:p>
          <a:endParaRPr lang="pt-BR"/>
        </a:p>
      </dgm:t>
    </dgm:pt>
    <dgm:pt modelId="{E07AACBF-586A-4FD8-95BF-68BE9342B4CD}">
      <dgm:prSet phldrT="[Texto]"/>
      <dgm:spPr/>
      <dgm:t>
        <a:bodyPr/>
        <a:lstStyle/>
        <a:p>
          <a:r>
            <a:rPr lang="pt-BR" dirty="0"/>
            <a:t>R$ 46.800,00</a:t>
          </a:r>
        </a:p>
      </dgm:t>
    </dgm:pt>
    <dgm:pt modelId="{320DBA96-0E07-482C-A133-8DE14BAC2673}" type="parTrans" cxnId="{7A106D51-1D63-4677-8221-05DAFFD23036}">
      <dgm:prSet/>
      <dgm:spPr/>
      <dgm:t>
        <a:bodyPr/>
        <a:lstStyle/>
        <a:p>
          <a:endParaRPr lang="pt-BR"/>
        </a:p>
      </dgm:t>
    </dgm:pt>
    <dgm:pt modelId="{2A392566-E1AA-48E0-ADD0-878ED33E1D13}" type="sibTrans" cxnId="{7A106D51-1D63-4677-8221-05DAFFD23036}">
      <dgm:prSet/>
      <dgm:spPr/>
      <dgm:t>
        <a:bodyPr/>
        <a:lstStyle/>
        <a:p>
          <a:endParaRPr lang="pt-BR"/>
        </a:p>
      </dgm:t>
    </dgm:pt>
    <dgm:pt modelId="{86065CD6-C0D3-4E63-8191-D558A8884E34}">
      <dgm:prSet phldrT="[Texto]"/>
      <dgm:spPr/>
      <dgm:t>
        <a:bodyPr/>
        <a:lstStyle/>
        <a:p>
          <a:r>
            <a:rPr lang="pt-BR" dirty="0"/>
            <a:t>Comunicação</a:t>
          </a:r>
        </a:p>
      </dgm:t>
    </dgm:pt>
    <dgm:pt modelId="{5EF9A3C3-FAA2-45B1-A777-C36A86717E1A}" type="parTrans" cxnId="{2CAD6C95-9363-42C5-8F7E-776FD608015D}">
      <dgm:prSet/>
      <dgm:spPr/>
      <dgm:t>
        <a:bodyPr/>
        <a:lstStyle/>
        <a:p>
          <a:endParaRPr lang="pt-BR"/>
        </a:p>
      </dgm:t>
    </dgm:pt>
    <dgm:pt modelId="{A8093F7A-D587-4A65-892E-6EAE826F9636}" type="sibTrans" cxnId="{2CAD6C95-9363-42C5-8F7E-776FD608015D}">
      <dgm:prSet/>
      <dgm:spPr/>
      <dgm:t>
        <a:bodyPr/>
        <a:lstStyle/>
        <a:p>
          <a:endParaRPr lang="pt-BR"/>
        </a:p>
      </dgm:t>
    </dgm:pt>
    <dgm:pt modelId="{0D6D065D-2054-4651-8D32-1D845E9AECF8}">
      <dgm:prSet phldrT="[Texto]"/>
      <dgm:spPr/>
      <dgm:t>
        <a:bodyPr/>
        <a:lstStyle/>
        <a:p>
          <a:r>
            <a:rPr lang="pt-BR" dirty="0"/>
            <a:t>R$ 299.492,80</a:t>
          </a:r>
        </a:p>
      </dgm:t>
    </dgm:pt>
    <dgm:pt modelId="{146A0BFE-E424-446D-9BE2-2EC3C8D4AFDE}" type="parTrans" cxnId="{E995ED52-E2D7-4E14-B7AF-2A039167B002}">
      <dgm:prSet/>
      <dgm:spPr/>
      <dgm:t>
        <a:bodyPr/>
        <a:lstStyle/>
        <a:p>
          <a:endParaRPr lang="pt-BR"/>
        </a:p>
      </dgm:t>
    </dgm:pt>
    <dgm:pt modelId="{14281DAD-A33E-43C5-8733-7D7CBC1D7FC4}" type="sibTrans" cxnId="{E995ED52-E2D7-4E14-B7AF-2A039167B002}">
      <dgm:prSet/>
      <dgm:spPr/>
      <dgm:t>
        <a:bodyPr/>
        <a:lstStyle/>
        <a:p>
          <a:endParaRPr lang="pt-BR"/>
        </a:p>
      </dgm:t>
    </dgm:pt>
    <dgm:pt modelId="{65FE8DE5-24D0-485B-991D-191A84A2B411}">
      <dgm:prSet phldrT="[Texto]"/>
      <dgm:spPr/>
      <dgm:t>
        <a:bodyPr/>
        <a:lstStyle/>
        <a:p>
          <a:r>
            <a:rPr lang="pt-BR" dirty="0"/>
            <a:t>Fiscalização</a:t>
          </a:r>
        </a:p>
      </dgm:t>
    </dgm:pt>
    <dgm:pt modelId="{DA15678A-B111-41FF-85DB-28831554718F}" type="parTrans" cxnId="{FF3AC0E6-7136-497B-A680-7C2279EF81EB}">
      <dgm:prSet/>
      <dgm:spPr/>
      <dgm:t>
        <a:bodyPr/>
        <a:lstStyle/>
        <a:p>
          <a:endParaRPr lang="pt-BR"/>
        </a:p>
      </dgm:t>
    </dgm:pt>
    <dgm:pt modelId="{158E95F3-78AE-4FFF-AE1E-207BDF7FD6F4}" type="sibTrans" cxnId="{FF3AC0E6-7136-497B-A680-7C2279EF81EB}">
      <dgm:prSet/>
      <dgm:spPr/>
      <dgm:t>
        <a:bodyPr/>
        <a:lstStyle/>
        <a:p>
          <a:endParaRPr lang="pt-BR"/>
        </a:p>
      </dgm:t>
    </dgm:pt>
    <dgm:pt modelId="{0B092833-C139-4A56-8D5C-4CD5392E2BAF}">
      <dgm:prSet phldrT="[Texto]"/>
      <dgm:spPr/>
      <dgm:t>
        <a:bodyPr/>
        <a:lstStyle/>
        <a:p>
          <a:r>
            <a:rPr lang="pt-BR" dirty="0"/>
            <a:t>R$ 235.216,43</a:t>
          </a:r>
        </a:p>
      </dgm:t>
    </dgm:pt>
    <dgm:pt modelId="{43C7A118-B38B-4DD6-BECD-55BD9D864DE7}" type="parTrans" cxnId="{83EA70B8-BE08-4D01-98E3-6CA5431E5227}">
      <dgm:prSet/>
      <dgm:spPr/>
      <dgm:t>
        <a:bodyPr/>
        <a:lstStyle/>
        <a:p>
          <a:endParaRPr lang="pt-BR"/>
        </a:p>
      </dgm:t>
    </dgm:pt>
    <dgm:pt modelId="{22597795-8FEC-45B3-A490-3F33101CEF7F}" type="sibTrans" cxnId="{83EA70B8-BE08-4D01-98E3-6CA5431E5227}">
      <dgm:prSet/>
      <dgm:spPr/>
      <dgm:t>
        <a:bodyPr/>
        <a:lstStyle/>
        <a:p>
          <a:endParaRPr lang="pt-BR"/>
        </a:p>
      </dgm:t>
    </dgm:pt>
    <dgm:pt modelId="{0E3242E0-1FC4-48E7-9F1C-DEA6CDF88405}">
      <dgm:prSet phldrT="[Texto]"/>
      <dgm:spPr/>
      <dgm:t>
        <a:bodyPr/>
        <a:lstStyle/>
        <a:p>
          <a:r>
            <a:rPr lang="pt-BR" dirty="0"/>
            <a:t>Atendimento</a:t>
          </a:r>
        </a:p>
      </dgm:t>
    </dgm:pt>
    <dgm:pt modelId="{AF29F9BD-40AA-4EDD-B488-E4E4C2251266}" type="parTrans" cxnId="{18DFD433-D90F-4622-B812-FAFA819F9268}">
      <dgm:prSet/>
      <dgm:spPr/>
      <dgm:t>
        <a:bodyPr/>
        <a:lstStyle/>
        <a:p>
          <a:endParaRPr lang="pt-BR"/>
        </a:p>
      </dgm:t>
    </dgm:pt>
    <dgm:pt modelId="{CDCDFBF7-2510-4D3E-BBE2-D563D3D895D9}" type="sibTrans" cxnId="{18DFD433-D90F-4622-B812-FAFA819F9268}">
      <dgm:prSet/>
      <dgm:spPr/>
      <dgm:t>
        <a:bodyPr/>
        <a:lstStyle/>
        <a:p>
          <a:endParaRPr lang="pt-BR"/>
        </a:p>
      </dgm:t>
    </dgm:pt>
    <dgm:pt modelId="{564656CB-579F-43D4-8021-4BE4ADD02182}">
      <dgm:prSet phldrT="[Texto]"/>
      <dgm:spPr/>
      <dgm:t>
        <a:bodyPr/>
        <a:lstStyle/>
        <a:p>
          <a:r>
            <a:rPr lang="pt-BR" dirty="0"/>
            <a:t>R$ 178.150,27</a:t>
          </a:r>
        </a:p>
      </dgm:t>
    </dgm:pt>
    <dgm:pt modelId="{069AC8D7-14B4-4F10-8368-A9076DE47A7F}" type="parTrans" cxnId="{86992F70-7A6F-4991-A65E-ED9393DC07F4}">
      <dgm:prSet/>
      <dgm:spPr/>
      <dgm:t>
        <a:bodyPr/>
        <a:lstStyle/>
        <a:p>
          <a:endParaRPr lang="pt-BR"/>
        </a:p>
      </dgm:t>
    </dgm:pt>
    <dgm:pt modelId="{B882F88E-9915-44C2-A49F-F02B4837823F}" type="sibTrans" cxnId="{86992F70-7A6F-4991-A65E-ED9393DC07F4}">
      <dgm:prSet/>
      <dgm:spPr/>
      <dgm:t>
        <a:bodyPr/>
        <a:lstStyle/>
        <a:p>
          <a:endParaRPr lang="pt-BR"/>
        </a:p>
      </dgm:t>
    </dgm:pt>
    <dgm:pt modelId="{8B1C0103-76F3-4200-866F-E439F17EAD82}">
      <dgm:prSet phldrT="[Texto]" custT="1"/>
      <dgm:spPr/>
      <dgm:t>
        <a:bodyPr/>
        <a:lstStyle/>
        <a:p>
          <a:r>
            <a:rPr lang="pt-BR" sz="1000" dirty="0"/>
            <a:t>Administrativo</a:t>
          </a:r>
        </a:p>
      </dgm:t>
    </dgm:pt>
    <dgm:pt modelId="{56082190-4AEA-4E0F-8530-B6B4D11A4E23}" type="parTrans" cxnId="{EFEF56E4-F485-4DB2-9A6B-02029934AC6F}">
      <dgm:prSet/>
      <dgm:spPr/>
      <dgm:t>
        <a:bodyPr/>
        <a:lstStyle/>
        <a:p>
          <a:endParaRPr lang="pt-BR"/>
        </a:p>
      </dgm:t>
    </dgm:pt>
    <dgm:pt modelId="{0A700728-5475-4119-91A7-1B81A4EBC37F}" type="sibTrans" cxnId="{EFEF56E4-F485-4DB2-9A6B-02029934AC6F}">
      <dgm:prSet/>
      <dgm:spPr/>
      <dgm:t>
        <a:bodyPr/>
        <a:lstStyle/>
        <a:p>
          <a:endParaRPr lang="pt-BR"/>
        </a:p>
      </dgm:t>
    </dgm:pt>
    <dgm:pt modelId="{DF81CCA9-4FEC-4E21-A240-4C774038AFBD}">
      <dgm:prSet phldrT="[Texto]" custT="1"/>
      <dgm:spPr/>
      <dgm:t>
        <a:bodyPr/>
        <a:lstStyle/>
        <a:p>
          <a:endParaRPr lang="pt-BR" sz="1000" dirty="0"/>
        </a:p>
      </dgm:t>
    </dgm:pt>
    <dgm:pt modelId="{9388F75F-0A3E-4266-AEAB-8286242D709C}" type="parTrans" cxnId="{6AF2E863-946C-4D0C-B27F-6D42229AEC3A}">
      <dgm:prSet/>
      <dgm:spPr/>
      <dgm:t>
        <a:bodyPr/>
        <a:lstStyle/>
        <a:p>
          <a:endParaRPr lang="pt-BR"/>
        </a:p>
      </dgm:t>
    </dgm:pt>
    <dgm:pt modelId="{D9A88717-6F0E-4964-95CF-C9B3C37D5018}" type="sibTrans" cxnId="{6AF2E863-946C-4D0C-B27F-6D42229AEC3A}">
      <dgm:prSet/>
      <dgm:spPr/>
      <dgm:t>
        <a:bodyPr/>
        <a:lstStyle/>
        <a:p>
          <a:endParaRPr lang="pt-BR"/>
        </a:p>
      </dgm:t>
    </dgm:pt>
    <dgm:pt modelId="{B9DB85C6-BA4A-46A5-B6BB-50F52875EEB3}">
      <dgm:prSet phldrT="[Texto]"/>
      <dgm:spPr/>
      <dgm:t>
        <a:bodyPr/>
        <a:lstStyle/>
        <a:p>
          <a:endParaRPr lang="pt-BR" dirty="0"/>
        </a:p>
      </dgm:t>
    </dgm:pt>
    <dgm:pt modelId="{C595D0CB-B478-453E-B25A-80B96C46A8F7}" type="parTrans" cxnId="{23232572-693D-4AEF-A597-A27A7AB47805}">
      <dgm:prSet/>
      <dgm:spPr/>
      <dgm:t>
        <a:bodyPr/>
        <a:lstStyle/>
        <a:p>
          <a:endParaRPr lang="pt-BR"/>
        </a:p>
      </dgm:t>
    </dgm:pt>
    <dgm:pt modelId="{2F6A8405-8EF3-4F2A-A0BC-B6CA876ABAD5}" type="sibTrans" cxnId="{23232572-693D-4AEF-A597-A27A7AB47805}">
      <dgm:prSet/>
      <dgm:spPr/>
      <dgm:t>
        <a:bodyPr/>
        <a:lstStyle/>
        <a:p>
          <a:endParaRPr lang="pt-BR"/>
        </a:p>
      </dgm:t>
    </dgm:pt>
    <dgm:pt modelId="{54304824-7E69-4116-B71B-29145F139953}">
      <dgm:prSet phldrT="[Texto]"/>
      <dgm:spPr/>
      <dgm:t>
        <a:bodyPr/>
        <a:lstStyle/>
        <a:p>
          <a:endParaRPr lang="pt-BR" dirty="0"/>
        </a:p>
      </dgm:t>
    </dgm:pt>
    <dgm:pt modelId="{625F9686-FC1F-4585-9EAF-B655B9344138}" type="parTrans" cxnId="{C1C2B1BC-1146-468A-90EE-22A7B7DD12FA}">
      <dgm:prSet/>
      <dgm:spPr/>
      <dgm:t>
        <a:bodyPr/>
        <a:lstStyle/>
        <a:p>
          <a:endParaRPr lang="pt-BR"/>
        </a:p>
      </dgm:t>
    </dgm:pt>
    <dgm:pt modelId="{023E1768-4D44-4E29-AD8E-1D237D0B6911}" type="sibTrans" cxnId="{C1C2B1BC-1146-468A-90EE-22A7B7DD12FA}">
      <dgm:prSet/>
      <dgm:spPr/>
      <dgm:t>
        <a:bodyPr/>
        <a:lstStyle/>
        <a:p>
          <a:endParaRPr lang="pt-BR"/>
        </a:p>
      </dgm:t>
    </dgm:pt>
    <dgm:pt modelId="{328ECAC3-109B-4733-9476-4B04F23735DA}">
      <dgm:prSet phldrT="[Texto]"/>
      <dgm:spPr/>
      <dgm:t>
        <a:bodyPr/>
        <a:lstStyle/>
        <a:p>
          <a:endParaRPr lang="pt-BR" dirty="0"/>
        </a:p>
      </dgm:t>
    </dgm:pt>
    <dgm:pt modelId="{A3269025-E715-4E7D-9B4B-0A3769B0274B}" type="parTrans" cxnId="{EDC8340C-5D94-4DD3-8807-D6B23FA21FDA}">
      <dgm:prSet/>
      <dgm:spPr/>
      <dgm:t>
        <a:bodyPr/>
        <a:lstStyle/>
        <a:p>
          <a:endParaRPr lang="pt-BR"/>
        </a:p>
      </dgm:t>
    </dgm:pt>
    <dgm:pt modelId="{CF991D11-C5BC-4FC0-9883-2689CD463546}" type="sibTrans" cxnId="{EDC8340C-5D94-4DD3-8807-D6B23FA21FDA}">
      <dgm:prSet/>
      <dgm:spPr/>
      <dgm:t>
        <a:bodyPr/>
        <a:lstStyle/>
        <a:p>
          <a:endParaRPr lang="pt-BR"/>
        </a:p>
      </dgm:t>
    </dgm:pt>
    <dgm:pt modelId="{480596AF-259C-4D75-A66A-B05E2F228245}" type="pres">
      <dgm:prSet presAssocID="{C5D9D8AA-4824-47C7-95A0-B448C12EEB16}" presName="cycleMatrixDiagram" presStyleCnt="0">
        <dgm:presLayoutVars>
          <dgm:chMax val="1"/>
          <dgm:dir/>
          <dgm:animLvl val="lvl"/>
          <dgm:resizeHandles val="exact"/>
        </dgm:presLayoutVars>
      </dgm:prSet>
      <dgm:spPr/>
    </dgm:pt>
    <dgm:pt modelId="{5A70EC3B-807B-448F-93A8-36115BEFB42B}" type="pres">
      <dgm:prSet presAssocID="{C5D9D8AA-4824-47C7-95A0-B448C12EEB16}" presName="children" presStyleCnt="0"/>
      <dgm:spPr/>
    </dgm:pt>
    <dgm:pt modelId="{D13AE518-E0D5-4FBC-986C-3E315DE13E9D}" type="pres">
      <dgm:prSet presAssocID="{C5D9D8AA-4824-47C7-95A0-B448C12EEB16}" presName="child1group" presStyleCnt="0"/>
      <dgm:spPr/>
    </dgm:pt>
    <dgm:pt modelId="{9029131F-EC9B-4199-B991-B677927DC8C3}" type="pres">
      <dgm:prSet presAssocID="{C5D9D8AA-4824-47C7-95A0-B448C12EEB16}" presName="child1" presStyleLbl="bgAcc1" presStyleIdx="0" presStyleCnt="4"/>
      <dgm:spPr/>
    </dgm:pt>
    <dgm:pt modelId="{F63B3771-B213-400F-A17D-AA579F30591B}" type="pres">
      <dgm:prSet presAssocID="{C5D9D8AA-4824-47C7-95A0-B448C12EEB16}" presName="child1Text" presStyleLbl="bgAcc1" presStyleIdx="0" presStyleCnt="4">
        <dgm:presLayoutVars>
          <dgm:bulletEnabled val="1"/>
        </dgm:presLayoutVars>
      </dgm:prSet>
      <dgm:spPr/>
    </dgm:pt>
    <dgm:pt modelId="{A34534C2-3DA2-424C-BDA6-76613D85046A}" type="pres">
      <dgm:prSet presAssocID="{C5D9D8AA-4824-47C7-95A0-B448C12EEB16}" presName="child2group" presStyleCnt="0"/>
      <dgm:spPr/>
    </dgm:pt>
    <dgm:pt modelId="{2444525F-146A-46AB-BBA3-8F08570ADF96}" type="pres">
      <dgm:prSet presAssocID="{C5D9D8AA-4824-47C7-95A0-B448C12EEB16}" presName="child2" presStyleLbl="bgAcc1" presStyleIdx="1" presStyleCnt="4"/>
      <dgm:spPr/>
    </dgm:pt>
    <dgm:pt modelId="{EF8EA174-0524-43F7-AD05-9C7C687317CB}" type="pres">
      <dgm:prSet presAssocID="{C5D9D8AA-4824-47C7-95A0-B448C12EEB16}" presName="child2Text" presStyleLbl="bgAcc1" presStyleIdx="1" presStyleCnt="4">
        <dgm:presLayoutVars>
          <dgm:bulletEnabled val="1"/>
        </dgm:presLayoutVars>
      </dgm:prSet>
      <dgm:spPr/>
    </dgm:pt>
    <dgm:pt modelId="{F884DA5B-3309-4436-8387-8DF78268AE4D}" type="pres">
      <dgm:prSet presAssocID="{C5D9D8AA-4824-47C7-95A0-B448C12EEB16}" presName="child3group" presStyleCnt="0"/>
      <dgm:spPr/>
    </dgm:pt>
    <dgm:pt modelId="{3C6AF6AC-F786-47D2-B425-DB28D41D9517}" type="pres">
      <dgm:prSet presAssocID="{C5D9D8AA-4824-47C7-95A0-B448C12EEB16}" presName="child3" presStyleLbl="bgAcc1" presStyleIdx="2" presStyleCnt="4"/>
      <dgm:spPr/>
    </dgm:pt>
    <dgm:pt modelId="{47FCCE60-1E94-48AB-9CA9-8C910580AB7E}" type="pres">
      <dgm:prSet presAssocID="{C5D9D8AA-4824-47C7-95A0-B448C12EEB16}" presName="child3Text" presStyleLbl="bgAcc1" presStyleIdx="2" presStyleCnt="4">
        <dgm:presLayoutVars>
          <dgm:bulletEnabled val="1"/>
        </dgm:presLayoutVars>
      </dgm:prSet>
      <dgm:spPr/>
    </dgm:pt>
    <dgm:pt modelId="{C7816086-D2AE-4F62-835D-E65DED90637B}" type="pres">
      <dgm:prSet presAssocID="{C5D9D8AA-4824-47C7-95A0-B448C12EEB16}" presName="child4group" presStyleCnt="0"/>
      <dgm:spPr/>
    </dgm:pt>
    <dgm:pt modelId="{20BD30D7-9012-4735-A9D4-EFADDA9E5A6D}" type="pres">
      <dgm:prSet presAssocID="{C5D9D8AA-4824-47C7-95A0-B448C12EEB16}" presName="child4" presStyleLbl="bgAcc1" presStyleIdx="3" presStyleCnt="4"/>
      <dgm:spPr/>
    </dgm:pt>
    <dgm:pt modelId="{EB3111EA-B69A-4C5F-B0C7-10CAF8030359}" type="pres">
      <dgm:prSet presAssocID="{C5D9D8AA-4824-47C7-95A0-B448C12EEB16}" presName="child4Text" presStyleLbl="bgAcc1" presStyleIdx="3" presStyleCnt="4">
        <dgm:presLayoutVars>
          <dgm:bulletEnabled val="1"/>
        </dgm:presLayoutVars>
      </dgm:prSet>
      <dgm:spPr/>
    </dgm:pt>
    <dgm:pt modelId="{1C6F675B-46C4-4C9A-A1CB-D7FF9C195522}" type="pres">
      <dgm:prSet presAssocID="{C5D9D8AA-4824-47C7-95A0-B448C12EEB16}" presName="childPlaceholder" presStyleCnt="0"/>
      <dgm:spPr/>
    </dgm:pt>
    <dgm:pt modelId="{594EE266-D0DC-4978-8F97-B830AFDF4606}" type="pres">
      <dgm:prSet presAssocID="{C5D9D8AA-4824-47C7-95A0-B448C12EEB16}" presName="circle" presStyleCnt="0"/>
      <dgm:spPr/>
    </dgm:pt>
    <dgm:pt modelId="{B6FCC38C-7977-440C-BFF0-E58A5BAF6E16}" type="pres">
      <dgm:prSet presAssocID="{C5D9D8AA-4824-47C7-95A0-B448C12EEB16}" presName="quadrant1" presStyleLbl="node1" presStyleIdx="0" presStyleCnt="4">
        <dgm:presLayoutVars>
          <dgm:chMax val="1"/>
          <dgm:bulletEnabled val="1"/>
        </dgm:presLayoutVars>
      </dgm:prSet>
      <dgm:spPr/>
    </dgm:pt>
    <dgm:pt modelId="{4252CFB3-3963-4D10-A062-BE31A415CA26}" type="pres">
      <dgm:prSet presAssocID="{C5D9D8AA-4824-47C7-95A0-B448C12EEB16}" presName="quadrant2" presStyleLbl="node1" presStyleIdx="1" presStyleCnt="4">
        <dgm:presLayoutVars>
          <dgm:chMax val="1"/>
          <dgm:bulletEnabled val="1"/>
        </dgm:presLayoutVars>
      </dgm:prSet>
      <dgm:spPr/>
    </dgm:pt>
    <dgm:pt modelId="{5EC8642E-CA1E-43F5-A132-AFEFEE63D4F1}" type="pres">
      <dgm:prSet presAssocID="{C5D9D8AA-4824-47C7-95A0-B448C12EEB16}" presName="quadrant3" presStyleLbl="node1" presStyleIdx="2" presStyleCnt="4">
        <dgm:presLayoutVars>
          <dgm:chMax val="1"/>
          <dgm:bulletEnabled val="1"/>
        </dgm:presLayoutVars>
      </dgm:prSet>
      <dgm:spPr/>
    </dgm:pt>
    <dgm:pt modelId="{06911776-8A69-4B7A-BBF7-C008CF8C2829}" type="pres">
      <dgm:prSet presAssocID="{C5D9D8AA-4824-47C7-95A0-B448C12EEB16}" presName="quadrant4" presStyleLbl="node1" presStyleIdx="3" presStyleCnt="4">
        <dgm:presLayoutVars>
          <dgm:chMax val="1"/>
          <dgm:bulletEnabled val="1"/>
        </dgm:presLayoutVars>
      </dgm:prSet>
      <dgm:spPr/>
    </dgm:pt>
    <dgm:pt modelId="{AC3CE56B-CC72-4D6C-B82D-F48A727E39B3}" type="pres">
      <dgm:prSet presAssocID="{C5D9D8AA-4824-47C7-95A0-B448C12EEB16}" presName="quadrantPlaceholder" presStyleCnt="0"/>
      <dgm:spPr/>
    </dgm:pt>
    <dgm:pt modelId="{2F719B8B-563D-4FE2-8FA2-CD7F66784A4B}" type="pres">
      <dgm:prSet presAssocID="{C5D9D8AA-4824-47C7-95A0-B448C12EEB16}" presName="center1" presStyleLbl="fgShp" presStyleIdx="0" presStyleCnt="2"/>
      <dgm:spPr/>
    </dgm:pt>
    <dgm:pt modelId="{C4864204-562A-4995-B799-5CB4EFB47C49}" type="pres">
      <dgm:prSet presAssocID="{C5D9D8AA-4824-47C7-95A0-B448C12EEB16}" presName="center2" presStyleLbl="fgShp" presStyleIdx="1" presStyleCnt="2"/>
      <dgm:spPr/>
    </dgm:pt>
  </dgm:ptLst>
  <dgm:cxnLst>
    <dgm:cxn modelId="{EDC8340C-5D94-4DD3-8807-D6B23FA21FDA}" srcId="{E07AACBF-586A-4FD8-95BF-68BE9342B4CD}" destId="{328ECAC3-109B-4733-9476-4B04F23735DA}" srcOrd="0" destOrd="0" parTransId="{A3269025-E715-4E7D-9B4B-0A3769B0274B}" sibTransId="{CF991D11-C5BC-4FC0-9883-2689CD463546}"/>
    <dgm:cxn modelId="{E765990D-EEF4-4FAE-9F27-2D40433B4FD4}" type="presOf" srcId="{C5D9D8AA-4824-47C7-95A0-B448C12EEB16}" destId="{480596AF-259C-4D75-A66A-B05E2F228245}" srcOrd="0" destOrd="0" presId="urn:microsoft.com/office/officeart/2005/8/layout/cycle4"/>
    <dgm:cxn modelId="{DA02CE10-D9C0-4611-8691-1C7B37AA4AF5}" type="presOf" srcId="{328ECAC3-109B-4733-9476-4B04F23735DA}" destId="{9029131F-EC9B-4199-B991-B677927DC8C3}" srcOrd="0" destOrd="0" presId="urn:microsoft.com/office/officeart/2005/8/layout/cycle4"/>
    <dgm:cxn modelId="{6204351E-1549-4DBB-B90F-5D8DC188E969}" type="presOf" srcId="{328ECAC3-109B-4733-9476-4B04F23735DA}" destId="{F63B3771-B213-400F-A17D-AA579F30591B}" srcOrd="1" destOrd="0" presId="urn:microsoft.com/office/officeart/2005/8/layout/cycle4"/>
    <dgm:cxn modelId="{9D331D21-1D6E-4FB8-A861-DD684428C861}" type="presOf" srcId="{54304824-7E69-4116-B71B-29145F139953}" destId="{EF8EA174-0524-43F7-AD05-9C7C687317CB}" srcOrd="1" destOrd="0" presId="urn:microsoft.com/office/officeart/2005/8/layout/cycle4"/>
    <dgm:cxn modelId="{A1A67123-4473-4421-9923-391D18AAE3F9}" type="presOf" srcId="{0B092833-C139-4A56-8D5C-4CD5392E2BAF}" destId="{5EC8642E-CA1E-43F5-A132-AFEFEE63D4F1}" srcOrd="0" destOrd="0" presId="urn:microsoft.com/office/officeart/2005/8/layout/cycle4"/>
    <dgm:cxn modelId="{CF16F023-DBEE-437E-908D-FBEC7BD8D4B2}" type="presOf" srcId="{564656CB-579F-43D4-8021-4BE4ADD02182}" destId="{06911776-8A69-4B7A-BBF7-C008CF8C2829}" srcOrd="0" destOrd="0" presId="urn:microsoft.com/office/officeart/2005/8/layout/cycle4"/>
    <dgm:cxn modelId="{F1B53F2B-3A0A-43D5-883C-5EABB123CD94}" type="presOf" srcId="{E07AACBF-586A-4FD8-95BF-68BE9342B4CD}" destId="{B6FCC38C-7977-440C-BFF0-E58A5BAF6E16}" srcOrd="0" destOrd="0" presId="urn:microsoft.com/office/officeart/2005/8/layout/cycle4"/>
    <dgm:cxn modelId="{18DFD433-D90F-4622-B812-FAFA819F9268}" srcId="{0B092833-C139-4A56-8D5C-4CD5392E2BAF}" destId="{0E3242E0-1FC4-48E7-9F1C-DEA6CDF88405}" srcOrd="1" destOrd="0" parTransId="{AF29F9BD-40AA-4EDD-B488-E4E4C2251266}" sibTransId="{CDCDFBF7-2510-4D3E-BBE2-D563D3D895D9}"/>
    <dgm:cxn modelId="{69C9AE39-7465-495C-A5A4-6B34FDA71CB1}" type="presOf" srcId="{8B1C0103-76F3-4200-866F-E439F17EAD82}" destId="{EB3111EA-B69A-4C5F-B0C7-10CAF8030359}" srcOrd="1" destOrd="1" presId="urn:microsoft.com/office/officeart/2005/8/layout/cycle4"/>
    <dgm:cxn modelId="{6AF2E863-946C-4D0C-B27F-6D42229AEC3A}" srcId="{564656CB-579F-43D4-8021-4BE4ADD02182}" destId="{DF81CCA9-4FEC-4E21-A240-4C774038AFBD}" srcOrd="0" destOrd="0" parTransId="{9388F75F-0A3E-4266-AEAB-8286242D709C}" sibTransId="{D9A88717-6F0E-4964-95CF-C9B3C37D5018}"/>
    <dgm:cxn modelId="{49A6B96E-323C-47C4-8CAF-7BF8489DB56F}" type="presOf" srcId="{8B1C0103-76F3-4200-866F-E439F17EAD82}" destId="{20BD30D7-9012-4735-A9D4-EFADDA9E5A6D}" srcOrd="0" destOrd="1" presId="urn:microsoft.com/office/officeart/2005/8/layout/cycle4"/>
    <dgm:cxn modelId="{86992F70-7A6F-4991-A65E-ED9393DC07F4}" srcId="{C5D9D8AA-4824-47C7-95A0-B448C12EEB16}" destId="{564656CB-579F-43D4-8021-4BE4ADD02182}" srcOrd="3" destOrd="0" parTransId="{069AC8D7-14B4-4F10-8368-A9076DE47A7F}" sibTransId="{B882F88E-9915-44C2-A49F-F02B4837823F}"/>
    <dgm:cxn modelId="{7A106D51-1D63-4677-8221-05DAFFD23036}" srcId="{C5D9D8AA-4824-47C7-95A0-B448C12EEB16}" destId="{E07AACBF-586A-4FD8-95BF-68BE9342B4CD}" srcOrd="0" destOrd="0" parTransId="{320DBA96-0E07-482C-A133-8DE14BAC2673}" sibTransId="{2A392566-E1AA-48E0-ADD0-878ED33E1D13}"/>
    <dgm:cxn modelId="{23232572-693D-4AEF-A597-A27A7AB47805}" srcId="{0B092833-C139-4A56-8D5C-4CD5392E2BAF}" destId="{B9DB85C6-BA4A-46A5-B6BB-50F52875EEB3}" srcOrd="0" destOrd="0" parTransId="{C595D0CB-B478-453E-B25A-80B96C46A8F7}" sibTransId="{2F6A8405-8EF3-4F2A-A0BC-B6CA876ABAD5}"/>
    <dgm:cxn modelId="{E995ED52-E2D7-4E14-B7AF-2A039167B002}" srcId="{C5D9D8AA-4824-47C7-95A0-B448C12EEB16}" destId="{0D6D065D-2054-4651-8D32-1D845E9AECF8}" srcOrd="1" destOrd="0" parTransId="{146A0BFE-E424-446D-9BE2-2EC3C8D4AFDE}" sibTransId="{14281DAD-A33E-43C5-8733-7D7CBC1D7FC4}"/>
    <dgm:cxn modelId="{89BB6D59-AD5B-4C5A-9836-7D70BC921AD7}" type="presOf" srcId="{65FE8DE5-24D0-485B-991D-191A84A2B411}" destId="{EF8EA174-0524-43F7-AD05-9C7C687317CB}" srcOrd="1" destOrd="1" presId="urn:microsoft.com/office/officeart/2005/8/layout/cycle4"/>
    <dgm:cxn modelId="{2C500681-8DDE-426E-9B94-F6826A0365D0}" type="presOf" srcId="{B9DB85C6-BA4A-46A5-B6BB-50F52875EEB3}" destId="{47FCCE60-1E94-48AB-9CA9-8C910580AB7E}" srcOrd="1" destOrd="0" presId="urn:microsoft.com/office/officeart/2005/8/layout/cycle4"/>
    <dgm:cxn modelId="{D892CD89-465F-43FE-989D-2FD879FC12E6}" type="presOf" srcId="{86065CD6-C0D3-4E63-8191-D558A8884E34}" destId="{F63B3771-B213-400F-A17D-AA579F30591B}" srcOrd="1" destOrd="1" presId="urn:microsoft.com/office/officeart/2005/8/layout/cycle4"/>
    <dgm:cxn modelId="{2CAD6C95-9363-42C5-8F7E-776FD608015D}" srcId="{E07AACBF-586A-4FD8-95BF-68BE9342B4CD}" destId="{86065CD6-C0D3-4E63-8191-D558A8884E34}" srcOrd="1" destOrd="0" parTransId="{5EF9A3C3-FAA2-45B1-A777-C36A86717E1A}" sibTransId="{A8093F7A-D587-4A65-892E-6EAE826F9636}"/>
    <dgm:cxn modelId="{45DDAA99-F76E-4A0A-BC75-813F50EE43BC}" type="presOf" srcId="{65FE8DE5-24D0-485B-991D-191A84A2B411}" destId="{2444525F-146A-46AB-BBA3-8F08570ADF96}" srcOrd="0" destOrd="1" presId="urn:microsoft.com/office/officeart/2005/8/layout/cycle4"/>
    <dgm:cxn modelId="{83EA70B8-BE08-4D01-98E3-6CA5431E5227}" srcId="{C5D9D8AA-4824-47C7-95A0-B448C12EEB16}" destId="{0B092833-C139-4A56-8D5C-4CD5392E2BAF}" srcOrd="2" destOrd="0" parTransId="{43C7A118-B38B-4DD6-BECD-55BD9D864DE7}" sibTransId="{22597795-8FEC-45B3-A490-3F33101CEF7F}"/>
    <dgm:cxn modelId="{CD8E73BB-99AC-4A95-83CE-1A3E2A88FA6F}" type="presOf" srcId="{0D6D065D-2054-4651-8D32-1D845E9AECF8}" destId="{4252CFB3-3963-4D10-A062-BE31A415CA26}" srcOrd="0" destOrd="0" presId="urn:microsoft.com/office/officeart/2005/8/layout/cycle4"/>
    <dgm:cxn modelId="{C1C2B1BC-1146-468A-90EE-22A7B7DD12FA}" srcId="{0D6D065D-2054-4651-8D32-1D845E9AECF8}" destId="{54304824-7E69-4116-B71B-29145F139953}" srcOrd="0" destOrd="0" parTransId="{625F9686-FC1F-4585-9EAF-B655B9344138}" sibTransId="{023E1768-4D44-4E29-AD8E-1D237D0B6911}"/>
    <dgm:cxn modelId="{6CB852C5-0973-477C-92A3-0800FA90663F}" type="presOf" srcId="{DF81CCA9-4FEC-4E21-A240-4C774038AFBD}" destId="{EB3111EA-B69A-4C5F-B0C7-10CAF8030359}" srcOrd="1" destOrd="0" presId="urn:microsoft.com/office/officeart/2005/8/layout/cycle4"/>
    <dgm:cxn modelId="{229C64C7-6469-4C2F-96BE-89FB69F9F91A}" type="presOf" srcId="{86065CD6-C0D3-4E63-8191-D558A8884E34}" destId="{9029131F-EC9B-4199-B991-B677927DC8C3}" srcOrd="0" destOrd="1" presId="urn:microsoft.com/office/officeart/2005/8/layout/cycle4"/>
    <dgm:cxn modelId="{5243D7CB-2638-40E9-B3BB-7CE3F7C6CD12}" type="presOf" srcId="{0E3242E0-1FC4-48E7-9F1C-DEA6CDF88405}" destId="{3C6AF6AC-F786-47D2-B425-DB28D41D9517}" srcOrd="0" destOrd="1" presId="urn:microsoft.com/office/officeart/2005/8/layout/cycle4"/>
    <dgm:cxn modelId="{50D703D4-3B8A-4B1B-97B8-57DE7094ABE8}" type="presOf" srcId="{54304824-7E69-4116-B71B-29145F139953}" destId="{2444525F-146A-46AB-BBA3-8F08570ADF96}" srcOrd="0" destOrd="0" presId="urn:microsoft.com/office/officeart/2005/8/layout/cycle4"/>
    <dgm:cxn modelId="{5A158FD7-E13C-4CB5-BD2E-EF87D9E0601B}" type="presOf" srcId="{B9DB85C6-BA4A-46A5-B6BB-50F52875EEB3}" destId="{3C6AF6AC-F786-47D2-B425-DB28D41D9517}" srcOrd="0" destOrd="0" presId="urn:microsoft.com/office/officeart/2005/8/layout/cycle4"/>
    <dgm:cxn modelId="{4D4412D9-346F-4FFD-B608-434124FBB2BF}" type="presOf" srcId="{0E3242E0-1FC4-48E7-9F1C-DEA6CDF88405}" destId="{47FCCE60-1E94-48AB-9CA9-8C910580AB7E}" srcOrd="1" destOrd="1" presId="urn:microsoft.com/office/officeart/2005/8/layout/cycle4"/>
    <dgm:cxn modelId="{A583FCE2-8455-4BE4-9822-E4A672F5F838}" type="presOf" srcId="{DF81CCA9-4FEC-4E21-A240-4C774038AFBD}" destId="{20BD30D7-9012-4735-A9D4-EFADDA9E5A6D}" srcOrd="0" destOrd="0" presId="urn:microsoft.com/office/officeart/2005/8/layout/cycle4"/>
    <dgm:cxn modelId="{EFEF56E4-F485-4DB2-9A6B-02029934AC6F}" srcId="{564656CB-579F-43D4-8021-4BE4ADD02182}" destId="{8B1C0103-76F3-4200-866F-E439F17EAD82}" srcOrd="1" destOrd="0" parTransId="{56082190-4AEA-4E0F-8530-B6B4D11A4E23}" sibTransId="{0A700728-5475-4119-91A7-1B81A4EBC37F}"/>
    <dgm:cxn modelId="{FF3AC0E6-7136-497B-A680-7C2279EF81EB}" srcId="{0D6D065D-2054-4651-8D32-1D845E9AECF8}" destId="{65FE8DE5-24D0-485B-991D-191A84A2B411}" srcOrd="1" destOrd="0" parTransId="{DA15678A-B111-41FF-85DB-28831554718F}" sibTransId="{158E95F3-78AE-4FFF-AE1E-207BDF7FD6F4}"/>
    <dgm:cxn modelId="{C586CACB-9D10-4E98-A40C-65CE4BAAB120}" type="presParOf" srcId="{480596AF-259C-4D75-A66A-B05E2F228245}" destId="{5A70EC3B-807B-448F-93A8-36115BEFB42B}" srcOrd="0" destOrd="0" presId="urn:microsoft.com/office/officeart/2005/8/layout/cycle4"/>
    <dgm:cxn modelId="{14665665-F689-4E62-800F-565F5F82544B}" type="presParOf" srcId="{5A70EC3B-807B-448F-93A8-36115BEFB42B}" destId="{D13AE518-E0D5-4FBC-986C-3E315DE13E9D}" srcOrd="0" destOrd="0" presId="urn:microsoft.com/office/officeart/2005/8/layout/cycle4"/>
    <dgm:cxn modelId="{C7D31EDF-BAC0-431F-B3E8-BEBB3C978406}" type="presParOf" srcId="{D13AE518-E0D5-4FBC-986C-3E315DE13E9D}" destId="{9029131F-EC9B-4199-B991-B677927DC8C3}" srcOrd="0" destOrd="0" presId="urn:microsoft.com/office/officeart/2005/8/layout/cycle4"/>
    <dgm:cxn modelId="{03239CC1-7D78-4622-B4E6-43BEC5CD52D1}" type="presParOf" srcId="{D13AE518-E0D5-4FBC-986C-3E315DE13E9D}" destId="{F63B3771-B213-400F-A17D-AA579F30591B}" srcOrd="1" destOrd="0" presId="urn:microsoft.com/office/officeart/2005/8/layout/cycle4"/>
    <dgm:cxn modelId="{4779B6D9-BDBD-4E95-B6EC-79D39946F1F6}" type="presParOf" srcId="{5A70EC3B-807B-448F-93A8-36115BEFB42B}" destId="{A34534C2-3DA2-424C-BDA6-76613D85046A}" srcOrd="1" destOrd="0" presId="urn:microsoft.com/office/officeart/2005/8/layout/cycle4"/>
    <dgm:cxn modelId="{2482EACF-5127-44D9-B024-47DE9B2F55E3}" type="presParOf" srcId="{A34534C2-3DA2-424C-BDA6-76613D85046A}" destId="{2444525F-146A-46AB-BBA3-8F08570ADF96}" srcOrd="0" destOrd="0" presId="urn:microsoft.com/office/officeart/2005/8/layout/cycle4"/>
    <dgm:cxn modelId="{A94ED616-C51F-44D5-B32C-35205C6F1D5D}" type="presParOf" srcId="{A34534C2-3DA2-424C-BDA6-76613D85046A}" destId="{EF8EA174-0524-43F7-AD05-9C7C687317CB}" srcOrd="1" destOrd="0" presId="urn:microsoft.com/office/officeart/2005/8/layout/cycle4"/>
    <dgm:cxn modelId="{A85AC517-F542-446A-B7CD-4C1C7BA2079C}" type="presParOf" srcId="{5A70EC3B-807B-448F-93A8-36115BEFB42B}" destId="{F884DA5B-3309-4436-8387-8DF78268AE4D}" srcOrd="2" destOrd="0" presId="urn:microsoft.com/office/officeart/2005/8/layout/cycle4"/>
    <dgm:cxn modelId="{37BC705B-E769-4242-877D-38F0AFD170C4}" type="presParOf" srcId="{F884DA5B-3309-4436-8387-8DF78268AE4D}" destId="{3C6AF6AC-F786-47D2-B425-DB28D41D9517}" srcOrd="0" destOrd="0" presId="urn:microsoft.com/office/officeart/2005/8/layout/cycle4"/>
    <dgm:cxn modelId="{6EADD4CA-E8F3-48ED-8B78-D8E99F38241A}" type="presParOf" srcId="{F884DA5B-3309-4436-8387-8DF78268AE4D}" destId="{47FCCE60-1E94-48AB-9CA9-8C910580AB7E}" srcOrd="1" destOrd="0" presId="urn:microsoft.com/office/officeart/2005/8/layout/cycle4"/>
    <dgm:cxn modelId="{26662194-2136-498A-A12E-88C9619B57BC}" type="presParOf" srcId="{5A70EC3B-807B-448F-93A8-36115BEFB42B}" destId="{C7816086-D2AE-4F62-835D-E65DED90637B}" srcOrd="3" destOrd="0" presId="urn:microsoft.com/office/officeart/2005/8/layout/cycle4"/>
    <dgm:cxn modelId="{EF9FE335-A5C6-4B83-860E-36E12637E4C9}" type="presParOf" srcId="{C7816086-D2AE-4F62-835D-E65DED90637B}" destId="{20BD30D7-9012-4735-A9D4-EFADDA9E5A6D}" srcOrd="0" destOrd="0" presId="urn:microsoft.com/office/officeart/2005/8/layout/cycle4"/>
    <dgm:cxn modelId="{DA34A45A-07B9-47A8-B780-83E0475843F9}" type="presParOf" srcId="{C7816086-D2AE-4F62-835D-E65DED90637B}" destId="{EB3111EA-B69A-4C5F-B0C7-10CAF8030359}" srcOrd="1" destOrd="0" presId="urn:microsoft.com/office/officeart/2005/8/layout/cycle4"/>
    <dgm:cxn modelId="{6FEC6179-9B62-4656-9FDE-9D3DFE21E0DB}" type="presParOf" srcId="{5A70EC3B-807B-448F-93A8-36115BEFB42B}" destId="{1C6F675B-46C4-4C9A-A1CB-D7FF9C195522}" srcOrd="4" destOrd="0" presId="urn:microsoft.com/office/officeart/2005/8/layout/cycle4"/>
    <dgm:cxn modelId="{F1E377A7-71DA-411A-A27F-7B8783C5FAAD}" type="presParOf" srcId="{480596AF-259C-4D75-A66A-B05E2F228245}" destId="{594EE266-D0DC-4978-8F97-B830AFDF4606}" srcOrd="1" destOrd="0" presId="urn:microsoft.com/office/officeart/2005/8/layout/cycle4"/>
    <dgm:cxn modelId="{A9E01235-E666-4D82-843C-CCA46F86D72A}" type="presParOf" srcId="{594EE266-D0DC-4978-8F97-B830AFDF4606}" destId="{B6FCC38C-7977-440C-BFF0-E58A5BAF6E16}" srcOrd="0" destOrd="0" presId="urn:microsoft.com/office/officeart/2005/8/layout/cycle4"/>
    <dgm:cxn modelId="{61368C1F-6408-4EF1-AB41-0A20A4229597}" type="presParOf" srcId="{594EE266-D0DC-4978-8F97-B830AFDF4606}" destId="{4252CFB3-3963-4D10-A062-BE31A415CA26}" srcOrd="1" destOrd="0" presId="urn:microsoft.com/office/officeart/2005/8/layout/cycle4"/>
    <dgm:cxn modelId="{4DE45920-FE08-4141-BDA6-4BA2C28B50D8}" type="presParOf" srcId="{594EE266-D0DC-4978-8F97-B830AFDF4606}" destId="{5EC8642E-CA1E-43F5-A132-AFEFEE63D4F1}" srcOrd="2" destOrd="0" presId="urn:microsoft.com/office/officeart/2005/8/layout/cycle4"/>
    <dgm:cxn modelId="{8D6C175A-DC68-427E-9832-FA2637DAB94E}" type="presParOf" srcId="{594EE266-D0DC-4978-8F97-B830AFDF4606}" destId="{06911776-8A69-4B7A-BBF7-C008CF8C2829}" srcOrd="3" destOrd="0" presId="urn:microsoft.com/office/officeart/2005/8/layout/cycle4"/>
    <dgm:cxn modelId="{7F2438A7-311B-49D8-BF15-1113BC19E3B7}" type="presParOf" srcId="{594EE266-D0DC-4978-8F97-B830AFDF4606}" destId="{AC3CE56B-CC72-4D6C-B82D-F48A727E39B3}" srcOrd="4" destOrd="0" presId="urn:microsoft.com/office/officeart/2005/8/layout/cycle4"/>
    <dgm:cxn modelId="{C5D2A749-5CD8-4870-BC29-7D6FC63C25E4}" type="presParOf" srcId="{480596AF-259C-4D75-A66A-B05E2F228245}" destId="{2F719B8B-563D-4FE2-8FA2-CD7F66784A4B}" srcOrd="2" destOrd="0" presId="urn:microsoft.com/office/officeart/2005/8/layout/cycle4"/>
    <dgm:cxn modelId="{BCCD248B-EBFB-4396-B0C9-C9D722124DE9}" type="presParOf" srcId="{480596AF-259C-4D75-A66A-B05E2F228245}" destId="{C4864204-562A-4995-B799-5CB4EFB47C49}"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80CF4F-CF08-4F0C-A4F5-28F431F10C02}" type="doc">
      <dgm:prSet loTypeId="urn:microsoft.com/office/officeart/2005/8/layout/radial6" loCatId="cycle" qsTypeId="urn:microsoft.com/office/officeart/2005/8/quickstyle/simple3" qsCatId="simple" csTypeId="urn:microsoft.com/office/officeart/2005/8/colors/accent6_5" csCatId="accent6" phldr="1"/>
      <dgm:spPr/>
      <dgm:t>
        <a:bodyPr/>
        <a:lstStyle/>
        <a:p>
          <a:endParaRPr lang="pt-BR"/>
        </a:p>
      </dgm:t>
    </dgm:pt>
    <dgm:pt modelId="{86812419-785B-4BB8-A5D9-403E6DC90760}">
      <dgm:prSet phldrT="[Texto]" custT="1"/>
      <dgm:spPr/>
      <dgm:t>
        <a:bodyPr/>
        <a:lstStyle/>
        <a:p>
          <a:r>
            <a:rPr lang="pt-BR" sz="800" dirty="0"/>
            <a:t>Planos de ações</a:t>
          </a:r>
        </a:p>
      </dgm:t>
    </dgm:pt>
    <dgm:pt modelId="{CE21274B-A7EB-4577-A86A-765D8D79C1AF}" type="parTrans" cxnId="{AFBD9DE8-A39C-4091-9B76-C8C446F0F99D}">
      <dgm:prSet/>
      <dgm:spPr/>
      <dgm:t>
        <a:bodyPr/>
        <a:lstStyle/>
        <a:p>
          <a:endParaRPr lang="pt-BR" sz="800"/>
        </a:p>
      </dgm:t>
    </dgm:pt>
    <dgm:pt modelId="{DE03CE95-5788-4F0F-BB7C-CF71FD4E57B2}" type="sibTrans" cxnId="{AFBD9DE8-A39C-4091-9B76-C8C446F0F99D}">
      <dgm:prSet/>
      <dgm:spPr/>
      <dgm:t>
        <a:bodyPr/>
        <a:lstStyle/>
        <a:p>
          <a:endParaRPr lang="pt-BR" sz="800"/>
        </a:p>
      </dgm:t>
    </dgm:pt>
    <dgm:pt modelId="{F39D673D-492D-4A74-B62A-7862D6DF328C}">
      <dgm:prSet phldrT="[Texto]" custT="1"/>
      <dgm:spPr/>
      <dgm:t>
        <a:bodyPr/>
        <a:lstStyle/>
        <a:p>
          <a:r>
            <a:rPr lang="pt-BR" sz="800" dirty="0"/>
            <a:t>Fiscalização</a:t>
          </a:r>
        </a:p>
      </dgm:t>
    </dgm:pt>
    <dgm:pt modelId="{EDC0280A-2BB5-4ECC-AADE-CF00000BA778}" type="parTrans" cxnId="{1B46A8E0-0822-4780-8FD0-E0D546D5FC27}">
      <dgm:prSet/>
      <dgm:spPr/>
      <dgm:t>
        <a:bodyPr/>
        <a:lstStyle/>
        <a:p>
          <a:endParaRPr lang="pt-BR" sz="800"/>
        </a:p>
      </dgm:t>
    </dgm:pt>
    <dgm:pt modelId="{8DA2F844-9C73-4215-89E1-A670E6DC6E98}" type="sibTrans" cxnId="{1B46A8E0-0822-4780-8FD0-E0D546D5FC27}">
      <dgm:prSet/>
      <dgm:spPr/>
      <dgm:t>
        <a:bodyPr/>
        <a:lstStyle/>
        <a:p>
          <a:endParaRPr lang="pt-BR" sz="800"/>
        </a:p>
      </dgm:t>
    </dgm:pt>
    <dgm:pt modelId="{29D3CED2-1589-4C4B-8E58-C0A534A6D581}">
      <dgm:prSet phldrT="[Texto]" custT="1"/>
      <dgm:spPr/>
      <dgm:t>
        <a:bodyPr/>
        <a:lstStyle/>
        <a:p>
          <a:r>
            <a:rPr lang="pt-BR" sz="800" dirty="0"/>
            <a:t>Administrativo</a:t>
          </a:r>
        </a:p>
      </dgm:t>
    </dgm:pt>
    <dgm:pt modelId="{AAEEBFE8-E8A5-49AD-89CE-54152A22AB85}" type="parTrans" cxnId="{64C79054-6F61-4553-A140-805C79E670CB}">
      <dgm:prSet/>
      <dgm:spPr/>
      <dgm:t>
        <a:bodyPr/>
        <a:lstStyle/>
        <a:p>
          <a:endParaRPr lang="pt-BR" sz="800"/>
        </a:p>
      </dgm:t>
    </dgm:pt>
    <dgm:pt modelId="{AA5D1672-1C2A-421A-B5C2-3E6FCFC1E813}" type="sibTrans" cxnId="{64C79054-6F61-4553-A140-805C79E670CB}">
      <dgm:prSet/>
      <dgm:spPr/>
      <dgm:t>
        <a:bodyPr/>
        <a:lstStyle/>
        <a:p>
          <a:endParaRPr lang="pt-BR" sz="800"/>
        </a:p>
      </dgm:t>
    </dgm:pt>
    <dgm:pt modelId="{C5FC313B-5866-43F0-A29F-1D5AF0228502}">
      <dgm:prSet phldrT="[Texto]" custT="1"/>
      <dgm:spPr/>
      <dgm:t>
        <a:bodyPr/>
        <a:lstStyle/>
        <a:p>
          <a:r>
            <a:rPr lang="pt-BR" sz="800" dirty="0"/>
            <a:t>Atendimento</a:t>
          </a:r>
        </a:p>
      </dgm:t>
    </dgm:pt>
    <dgm:pt modelId="{DA763C3D-D186-487D-885B-5C9D16AC6E10}" type="parTrans" cxnId="{5DC6A43D-78FC-45FD-BC51-F23CE24192C7}">
      <dgm:prSet/>
      <dgm:spPr/>
      <dgm:t>
        <a:bodyPr/>
        <a:lstStyle/>
        <a:p>
          <a:endParaRPr lang="pt-BR" sz="800"/>
        </a:p>
      </dgm:t>
    </dgm:pt>
    <dgm:pt modelId="{C4AF077C-8A0D-4315-B59D-9E4BA5BDA09A}" type="sibTrans" cxnId="{5DC6A43D-78FC-45FD-BC51-F23CE24192C7}">
      <dgm:prSet/>
      <dgm:spPr/>
      <dgm:t>
        <a:bodyPr/>
        <a:lstStyle/>
        <a:p>
          <a:endParaRPr lang="pt-BR" sz="800"/>
        </a:p>
      </dgm:t>
    </dgm:pt>
    <dgm:pt modelId="{E097EC7A-E93E-4505-969A-2BFF21A2A806}">
      <dgm:prSet phldrT="[Texto]" custT="1"/>
      <dgm:spPr/>
      <dgm:t>
        <a:bodyPr/>
        <a:lstStyle/>
        <a:p>
          <a:r>
            <a:rPr lang="pt-BR" sz="800" dirty="0"/>
            <a:t>Comunicação </a:t>
          </a:r>
        </a:p>
      </dgm:t>
    </dgm:pt>
    <dgm:pt modelId="{4776A001-36FB-4597-9419-A91FB63C357F}" type="parTrans" cxnId="{2A34C47B-DD52-4127-B8BB-76B0DDE85BF7}">
      <dgm:prSet/>
      <dgm:spPr/>
      <dgm:t>
        <a:bodyPr/>
        <a:lstStyle/>
        <a:p>
          <a:endParaRPr lang="pt-BR" sz="800"/>
        </a:p>
      </dgm:t>
    </dgm:pt>
    <dgm:pt modelId="{A31B4462-B9EB-4DC2-95AE-674B805A726F}" type="sibTrans" cxnId="{2A34C47B-DD52-4127-B8BB-76B0DDE85BF7}">
      <dgm:prSet/>
      <dgm:spPr/>
      <dgm:t>
        <a:bodyPr/>
        <a:lstStyle/>
        <a:p>
          <a:endParaRPr lang="pt-BR" sz="800"/>
        </a:p>
      </dgm:t>
    </dgm:pt>
    <dgm:pt modelId="{5BA38EED-79F5-499A-AC2A-3A2435544028}">
      <dgm:prSet custT="1"/>
      <dgm:spPr/>
      <dgm:t>
        <a:bodyPr/>
        <a:lstStyle/>
        <a:p>
          <a:r>
            <a:rPr lang="pt-BR" sz="800" dirty="0" err="1"/>
            <a:t>Cacapitação</a:t>
          </a:r>
          <a:endParaRPr lang="pt-BR" sz="800" dirty="0"/>
        </a:p>
      </dgm:t>
    </dgm:pt>
    <dgm:pt modelId="{9F21BA46-21E1-4905-ACB8-6606D42CB0B9}" type="parTrans" cxnId="{13C1607E-6F81-4F6A-AE04-0B91B53C0391}">
      <dgm:prSet/>
      <dgm:spPr/>
      <dgm:t>
        <a:bodyPr/>
        <a:lstStyle/>
        <a:p>
          <a:endParaRPr lang="pt-BR" sz="800"/>
        </a:p>
      </dgm:t>
    </dgm:pt>
    <dgm:pt modelId="{9ED51E20-D847-419E-8E9A-1A9166DD6D29}" type="sibTrans" cxnId="{13C1607E-6F81-4F6A-AE04-0B91B53C0391}">
      <dgm:prSet/>
      <dgm:spPr/>
      <dgm:t>
        <a:bodyPr/>
        <a:lstStyle/>
        <a:p>
          <a:endParaRPr lang="pt-BR" sz="800"/>
        </a:p>
      </dgm:t>
    </dgm:pt>
    <dgm:pt modelId="{938F9A67-C20C-4B0D-83D6-5A3A10039FB5}">
      <dgm:prSet custT="1"/>
      <dgm:spPr/>
      <dgm:t>
        <a:bodyPr/>
        <a:lstStyle/>
        <a:p>
          <a:r>
            <a:rPr lang="pt-BR" sz="800" dirty="0"/>
            <a:t>Fundo de apoio</a:t>
          </a:r>
        </a:p>
      </dgm:t>
    </dgm:pt>
    <dgm:pt modelId="{DF2EADA1-9900-44C1-A993-362B7761C896}" type="parTrans" cxnId="{BA80BC71-15C6-42C7-BF51-743A3C6B7D6A}">
      <dgm:prSet/>
      <dgm:spPr/>
      <dgm:t>
        <a:bodyPr/>
        <a:lstStyle/>
        <a:p>
          <a:endParaRPr lang="pt-BR" sz="800"/>
        </a:p>
      </dgm:t>
    </dgm:pt>
    <dgm:pt modelId="{4A060D28-4B4A-4466-971E-AC09AE64B4DC}" type="sibTrans" cxnId="{BA80BC71-15C6-42C7-BF51-743A3C6B7D6A}">
      <dgm:prSet/>
      <dgm:spPr/>
      <dgm:t>
        <a:bodyPr/>
        <a:lstStyle/>
        <a:p>
          <a:endParaRPr lang="pt-BR" sz="800"/>
        </a:p>
      </dgm:t>
    </dgm:pt>
    <dgm:pt modelId="{BD68BF3E-0EE2-4030-8A70-864CB21B5BE0}">
      <dgm:prSet custT="1"/>
      <dgm:spPr/>
      <dgm:t>
        <a:bodyPr/>
        <a:lstStyle/>
        <a:p>
          <a:r>
            <a:rPr lang="pt-BR" sz="800" dirty="0"/>
            <a:t>CSC - Fiscalização</a:t>
          </a:r>
        </a:p>
      </dgm:t>
    </dgm:pt>
    <dgm:pt modelId="{22990693-4CEF-4339-8FB6-39688A30E603}" type="parTrans" cxnId="{9808C83A-6106-460D-98CE-725F2F554BFD}">
      <dgm:prSet/>
      <dgm:spPr/>
      <dgm:t>
        <a:bodyPr/>
        <a:lstStyle/>
        <a:p>
          <a:endParaRPr lang="pt-BR" sz="800"/>
        </a:p>
      </dgm:t>
    </dgm:pt>
    <dgm:pt modelId="{FFEAD078-8488-4634-AD96-BDA533AACF1F}" type="sibTrans" cxnId="{9808C83A-6106-460D-98CE-725F2F554BFD}">
      <dgm:prSet/>
      <dgm:spPr/>
      <dgm:t>
        <a:bodyPr/>
        <a:lstStyle/>
        <a:p>
          <a:endParaRPr lang="pt-BR" sz="800"/>
        </a:p>
      </dgm:t>
    </dgm:pt>
    <dgm:pt modelId="{7D7EDA3B-5545-4102-9E8B-F1858FCAD094}">
      <dgm:prSet custT="1"/>
      <dgm:spPr/>
      <dgm:t>
        <a:bodyPr/>
        <a:lstStyle/>
        <a:p>
          <a:r>
            <a:rPr lang="pt-BR" sz="800" dirty="0"/>
            <a:t>CSC - Atendimento</a:t>
          </a:r>
        </a:p>
      </dgm:t>
    </dgm:pt>
    <dgm:pt modelId="{50C68639-9CBE-4458-AFEA-148BE421B76F}" type="parTrans" cxnId="{81824D60-6E0D-4248-9A15-69703B0374A4}">
      <dgm:prSet/>
      <dgm:spPr/>
      <dgm:t>
        <a:bodyPr/>
        <a:lstStyle/>
        <a:p>
          <a:endParaRPr lang="pt-BR" sz="800"/>
        </a:p>
      </dgm:t>
    </dgm:pt>
    <dgm:pt modelId="{2A165483-3500-4F10-8ECE-6650037898C6}" type="sibTrans" cxnId="{81824D60-6E0D-4248-9A15-69703B0374A4}">
      <dgm:prSet/>
      <dgm:spPr/>
      <dgm:t>
        <a:bodyPr/>
        <a:lstStyle/>
        <a:p>
          <a:endParaRPr lang="pt-BR" sz="800"/>
        </a:p>
      </dgm:t>
    </dgm:pt>
    <dgm:pt modelId="{063F659B-1672-4C7E-BC9F-FEC4A8DADE86}">
      <dgm:prSet custT="1"/>
      <dgm:spPr/>
      <dgm:t>
        <a:bodyPr/>
        <a:lstStyle/>
        <a:p>
          <a:r>
            <a:rPr lang="pt-BR" sz="800" dirty="0"/>
            <a:t>CATHIS</a:t>
          </a:r>
        </a:p>
      </dgm:t>
    </dgm:pt>
    <dgm:pt modelId="{0E416AB9-E255-4DF0-A23C-C9449502F50F}" type="parTrans" cxnId="{BA4A864D-07C2-48E3-A3FA-9AB5CE0C59B9}">
      <dgm:prSet/>
      <dgm:spPr/>
      <dgm:t>
        <a:bodyPr/>
        <a:lstStyle/>
        <a:p>
          <a:endParaRPr lang="pt-BR" sz="800"/>
        </a:p>
      </dgm:t>
    </dgm:pt>
    <dgm:pt modelId="{CAFCC825-2058-4A16-A0E3-FAB9E96FBC85}" type="sibTrans" cxnId="{BA4A864D-07C2-48E3-A3FA-9AB5CE0C59B9}">
      <dgm:prSet/>
      <dgm:spPr/>
      <dgm:t>
        <a:bodyPr/>
        <a:lstStyle/>
        <a:p>
          <a:endParaRPr lang="pt-BR" sz="800"/>
        </a:p>
      </dgm:t>
    </dgm:pt>
    <dgm:pt modelId="{FADE2604-0DA2-4FC6-A186-BC272F5DF457}">
      <dgm:prSet custT="1"/>
      <dgm:spPr/>
      <dgm:t>
        <a:bodyPr/>
        <a:lstStyle/>
        <a:p>
          <a:r>
            <a:rPr lang="pt-BR" sz="800" dirty="0"/>
            <a:t>Cofap</a:t>
          </a:r>
        </a:p>
      </dgm:t>
    </dgm:pt>
    <dgm:pt modelId="{5D9B7511-74F8-45BB-84D0-521B572E422C}" type="parTrans" cxnId="{2249ABDD-27DD-40B2-ABF3-E1C89A16F564}">
      <dgm:prSet/>
      <dgm:spPr/>
      <dgm:t>
        <a:bodyPr/>
        <a:lstStyle/>
        <a:p>
          <a:endParaRPr lang="pt-BR" sz="800"/>
        </a:p>
      </dgm:t>
    </dgm:pt>
    <dgm:pt modelId="{628CADB7-98E5-49B3-B50B-84454D09D302}" type="sibTrans" cxnId="{2249ABDD-27DD-40B2-ABF3-E1C89A16F564}">
      <dgm:prSet/>
      <dgm:spPr/>
      <dgm:t>
        <a:bodyPr/>
        <a:lstStyle/>
        <a:p>
          <a:endParaRPr lang="pt-BR" sz="800"/>
        </a:p>
      </dgm:t>
    </dgm:pt>
    <dgm:pt modelId="{D4CA3422-EB8B-4CE0-A2E5-D5FDFE15FC16}">
      <dgm:prSet custT="1"/>
      <dgm:spPr/>
      <dgm:t>
        <a:bodyPr/>
        <a:lstStyle/>
        <a:p>
          <a:r>
            <a:rPr lang="pt-BR" sz="800" dirty="0" err="1"/>
            <a:t>Cepef</a:t>
          </a:r>
          <a:endParaRPr lang="pt-BR" sz="800" dirty="0"/>
        </a:p>
      </dgm:t>
    </dgm:pt>
    <dgm:pt modelId="{C97BEB1B-2359-4447-8D72-8144DFE784FE}" type="parTrans" cxnId="{942EE9A2-0A34-4B58-8648-96670E741C9A}">
      <dgm:prSet/>
      <dgm:spPr/>
      <dgm:t>
        <a:bodyPr/>
        <a:lstStyle/>
        <a:p>
          <a:endParaRPr lang="pt-BR" sz="800"/>
        </a:p>
      </dgm:t>
    </dgm:pt>
    <dgm:pt modelId="{186B6C63-B5AB-4AEA-8EBB-79B4EE73AF07}" type="sibTrans" cxnId="{942EE9A2-0A34-4B58-8648-96670E741C9A}">
      <dgm:prSet/>
      <dgm:spPr/>
      <dgm:t>
        <a:bodyPr/>
        <a:lstStyle/>
        <a:p>
          <a:endParaRPr lang="pt-BR" sz="800"/>
        </a:p>
      </dgm:t>
    </dgm:pt>
    <dgm:pt modelId="{84930F4F-5D25-42F6-AC3C-6EBE8A6011E8}">
      <dgm:prSet custT="1"/>
      <dgm:spPr/>
      <dgm:t>
        <a:bodyPr/>
        <a:lstStyle/>
        <a:p>
          <a:r>
            <a:rPr lang="pt-BR" sz="800" dirty="0" err="1"/>
            <a:t>caueri</a:t>
          </a:r>
          <a:endParaRPr lang="pt-BR" sz="800" dirty="0"/>
        </a:p>
      </dgm:t>
    </dgm:pt>
    <dgm:pt modelId="{84354ABF-DF57-46D3-969A-49764ACAF8EC}" type="parTrans" cxnId="{8AD13D0A-2BC8-430E-ABDA-3082C9EA061C}">
      <dgm:prSet/>
      <dgm:spPr/>
      <dgm:t>
        <a:bodyPr/>
        <a:lstStyle/>
        <a:p>
          <a:endParaRPr lang="pt-BR" sz="800"/>
        </a:p>
      </dgm:t>
    </dgm:pt>
    <dgm:pt modelId="{9D244399-CF96-4613-9465-9CD04B605CC6}" type="sibTrans" cxnId="{8AD13D0A-2BC8-430E-ABDA-3082C9EA061C}">
      <dgm:prSet/>
      <dgm:spPr/>
      <dgm:t>
        <a:bodyPr/>
        <a:lstStyle/>
        <a:p>
          <a:endParaRPr lang="pt-BR" sz="800"/>
        </a:p>
      </dgm:t>
    </dgm:pt>
    <dgm:pt modelId="{3C90379E-C11A-4862-A9EA-C29AD4C118FD}">
      <dgm:prSet custT="1"/>
      <dgm:spPr/>
      <dgm:t>
        <a:bodyPr/>
        <a:lstStyle/>
        <a:p>
          <a:r>
            <a:rPr lang="pt-BR" sz="800" dirty="0"/>
            <a:t>Planej.</a:t>
          </a:r>
        </a:p>
      </dgm:t>
    </dgm:pt>
    <dgm:pt modelId="{005FB449-F3F9-425C-900F-5C99CB2947FD}" type="parTrans" cxnId="{E93C6075-6B5B-4B57-9B32-CA9AE53F6145}">
      <dgm:prSet/>
      <dgm:spPr/>
      <dgm:t>
        <a:bodyPr/>
        <a:lstStyle/>
        <a:p>
          <a:endParaRPr lang="pt-BR" sz="800"/>
        </a:p>
      </dgm:t>
    </dgm:pt>
    <dgm:pt modelId="{A3972460-85DA-46F9-9E92-A15F2F40CA09}" type="sibTrans" cxnId="{E93C6075-6B5B-4B57-9B32-CA9AE53F6145}">
      <dgm:prSet/>
      <dgm:spPr/>
      <dgm:t>
        <a:bodyPr/>
        <a:lstStyle/>
        <a:p>
          <a:endParaRPr lang="pt-BR" sz="800"/>
        </a:p>
      </dgm:t>
    </dgm:pt>
    <dgm:pt modelId="{93572E7C-E77B-4BF8-B8D3-CFD2512C96D8}">
      <dgm:prSet custT="1"/>
      <dgm:spPr/>
      <dgm:t>
        <a:bodyPr/>
        <a:lstStyle/>
        <a:p>
          <a:r>
            <a:rPr lang="pt-BR" sz="800" dirty="0"/>
            <a:t>Presidência</a:t>
          </a:r>
        </a:p>
      </dgm:t>
    </dgm:pt>
    <dgm:pt modelId="{A3C4D2A1-CE51-43DF-93B6-515312440B31}" type="sibTrans" cxnId="{3AE9B0E9-F046-4983-B988-8E1F7CDF1A73}">
      <dgm:prSet/>
      <dgm:spPr/>
      <dgm:t>
        <a:bodyPr/>
        <a:lstStyle/>
        <a:p>
          <a:endParaRPr lang="pt-BR" sz="800"/>
        </a:p>
      </dgm:t>
    </dgm:pt>
    <dgm:pt modelId="{27664416-E8A3-4957-9181-DB06E4648A7B}" type="parTrans" cxnId="{3AE9B0E9-F046-4983-B988-8E1F7CDF1A73}">
      <dgm:prSet/>
      <dgm:spPr/>
      <dgm:t>
        <a:bodyPr/>
        <a:lstStyle/>
        <a:p>
          <a:endParaRPr lang="pt-BR" sz="800"/>
        </a:p>
      </dgm:t>
    </dgm:pt>
    <dgm:pt modelId="{BEE4CC07-5FD7-460E-B92D-DFCDDF732102}">
      <dgm:prSet custT="1"/>
      <dgm:spPr/>
      <dgm:t>
        <a:bodyPr/>
        <a:lstStyle/>
        <a:p>
          <a:r>
            <a:rPr lang="pt-BR" sz="800" dirty="0"/>
            <a:t>Sede </a:t>
          </a:r>
        </a:p>
      </dgm:t>
    </dgm:pt>
    <dgm:pt modelId="{FE1AEAF2-BFAF-4F0B-AF68-81FD9316ED92}" type="sibTrans" cxnId="{1C16EFE6-DCA8-4CC7-9096-DC700FD1820A}">
      <dgm:prSet/>
      <dgm:spPr/>
      <dgm:t>
        <a:bodyPr/>
        <a:lstStyle/>
        <a:p>
          <a:endParaRPr lang="pt-BR" sz="800"/>
        </a:p>
      </dgm:t>
    </dgm:pt>
    <dgm:pt modelId="{8E6391D5-9B05-4759-9111-A3FCFB2B7491}" type="parTrans" cxnId="{1C16EFE6-DCA8-4CC7-9096-DC700FD1820A}">
      <dgm:prSet/>
      <dgm:spPr/>
      <dgm:t>
        <a:bodyPr/>
        <a:lstStyle/>
        <a:p>
          <a:endParaRPr lang="pt-BR" sz="800"/>
        </a:p>
      </dgm:t>
    </dgm:pt>
    <dgm:pt modelId="{B9070B2F-CD34-4C0B-94EF-8C46CD6E2F59}">
      <dgm:prSet custT="1"/>
      <dgm:spPr/>
      <dgm:t>
        <a:bodyPr/>
        <a:lstStyle/>
        <a:p>
          <a:r>
            <a:rPr lang="pt-BR" sz="800" dirty="0"/>
            <a:t>CSC-</a:t>
          </a:r>
          <a:r>
            <a:rPr lang="pt-BR" sz="800" dirty="0" err="1"/>
            <a:t>Siscaf</a:t>
          </a:r>
          <a:endParaRPr lang="pt-BR" sz="800" dirty="0"/>
        </a:p>
      </dgm:t>
    </dgm:pt>
    <dgm:pt modelId="{7FF0C572-AA73-410D-8730-4285CEF7CCD4}" type="parTrans" cxnId="{2FC11753-4285-44CE-B082-AFF0F3B25D90}">
      <dgm:prSet/>
      <dgm:spPr/>
      <dgm:t>
        <a:bodyPr/>
        <a:lstStyle/>
        <a:p>
          <a:endParaRPr lang="pt-BR"/>
        </a:p>
      </dgm:t>
    </dgm:pt>
    <dgm:pt modelId="{BFDBACE5-5492-4C7C-8FC3-ACA1F44DB24C}" type="sibTrans" cxnId="{2FC11753-4285-44CE-B082-AFF0F3B25D90}">
      <dgm:prSet/>
      <dgm:spPr/>
      <dgm:t>
        <a:bodyPr/>
        <a:lstStyle/>
        <a:p>
          <a:endParaRPr lang="pt-BR"/>
        </a:p>
      </dgm:t>
    </dgm:pt>
    <dgm:pt modelId="{B03184CE-73A1-4123-8E88-D50EEF28AB2E}" type="pres">
      <dgm:prSet presAssocID="{3080CF4F-CF08-4F0C-A4F5-28F431F10C02}" presName="Name0" presStyleCnt="0">
        <dgm:presLayoutVars>
          <dgm:chMax val="1"/>
          <dgm:dir/>
          <dgm:animLvl val="ctr"/>
          <dgm:resizeHandles val="exact"/>
        </dgm:presLayoutVars>
      </dgm:prSet>
      <dgm:spPr/>
    </dgm:pt>
    <dgm:pt modelId="{D4F89DA6-0543-4EDE-8C68-D1D5B6D23F89}" type="pres">
      <dgm:prSet presAssocID="{86812419-785B-4BB8-A5D9-403E6DC90760}" presName="centerShape" presStyleLbl="node0" presStyleIdx="0" presStyleCnt="1" custScaleX="153659" custScaleY="136852"/>
      <dgm:spPr/>
    </dgm:pt>
    <dgm:pt modelId="{8FDD2D11-0F3C-4C56-9C9A-8B86DFA9C0B1}" type="pres">
      <dgm:prSet presAssocID="{F39D673D-492D-4A74-B62A-7862D6DF328C}" presName="node" presStyleLbl="node1" presStyleIdx="0" presStyleCnt="16" custScaleX="146410" custScaleY="146410">
        <dgm:presLayoutVars>
          <dgm:bulletEnabled val="1"/>
        </dgm:presLayoutVars>
      </dgm:prSet>
      <dgm:spPr/>
    </dgm:pt>
    <dgm:pt modelId="{FD5BA868-6C1D-4515-B0B6-14600DACA572}" type="pres">
      <dgm:prSet presAssocID="{F39D673D-492D-4A74-B62A-7862D6DF328C}" presName="dummy" presStyleCnt="0"/>
      <dgm:spPr/>
    </dgm:pt>
    <dgm:pt modelId="{8C77E57D-D6DE-4666-9607-BB4E0D5BFEF6}" type="pres">
      <dgm:prSet presAssocID="{8DA2F844-9C73-4215-89E1-A670E6DC6E98}" presName="sibTrans" presStyleLbl="sibTrans2D1" presStyleIdx="0" presStyleCnt="16"/>
      <dgm:spPr/>
    </dgm:pt>
    <dgm:pt modelId="{A9B71E09-7599-4810-A589-C3F00B4A4D10}" type="pres">
      <dgm:prSet presAssocID="{29D3CED2-1589-4C4B-8E58-C0A534A6D581}" presName="node" presStyleLbl="node1" presStyleIdx="1" presStyleCnt="16" custScaleX="146410" custScaleY="146410">
        <dgm:presLayoutVars>
          <dgm:bulletEnabled val="1"/>
        </dgm:presLayoutVars>
      </dgm:prSet>
      <dgm:spPr/>
    </dgm:pt>
    <dgm:pt modelId="{48EFA429-6516-46E6-AF9D-DF45E8923B79}" type="pres">
      <dgm:prSet presAssocID="{29D3CED2-1589-4C4B-8E58-C0A534A6D581}" presName="dummy" presStyleCnt="0"/>
      <dgm:spPr/>
    </dgm:pt>
    <dgm:pt modelId="{C2691408-95F9-4CD8-A9A3-8DA26BBF1C16}" type="pres">
      <dgm:prSet presAssocID="{AA5D1672-1C2A-421A-B5C2-3E6FCFC1E813}" presName="sibTrans" presStyleLbl="sibTrans2D1" presStyleIdx="1" presStyleCnt="16"/>
      <dgm:spPr/>
    </dgm:pt>
    <dgm:pt modelId="{56F69501-3FCA-436A-B342-CCFA4A9947C7}" type="pres">
      <dgm:prSet presAssocID="{C5FC313B-5866-43F0-A29F-1D5AF0228502}" presName="node" presStyleLbl="node1" presStyleIdx="2" presStyleCnt="16" custScaleX="146410" custScaleY="146410">
        <dgm:presLayoutVars>
          <dgm:bulletEnabled val="1"/>
        </dgm:presLayoutVars>
      </dgm:prSet>
      <dgm:spPr/>
    </dgm:pt>
    <dgm:pt modelId="{45F0BA5B-03B9-4056-8DCC-9CE328F2D6B0}" type="pres">
      <dgm:prSet presAssocID="{C5FC313B-5866-43F0-A29F-1D5AF0228502}" presName="dummy" presStyleCnt="0"/>
      <dgm:spPr/>
    </dgm:pt>
    <dgm:pt modelId="{9D729447-6B9D-400B-A11C-01E0A663AFBA}" type="pres">
      <dgm:prSet presAssocID="{C4AF077C-8A0D-4315-B59D-9E4BA5BDA09A}" presName="sibTrans" presStyleLbl="sibTrans2D1" presStyleIdx="2" presStyleCnt="16"/>
      <dgm:spPr/>
    </dgm:pt>
    <dgm:pt modelId="{7C6B1C62-DD4D-41AC-BBA3-1EA631393E2D}" type="pres">
      <dgm:prSet presAssocID="{E097EC7A-E93E-4505-969A-2BFF21A2A806}" presName="node" presStyleLbl="node1" presStyleIdx="3" presStyleCnt="16" custScaleX="161051" custScaleY="161051">
        <dgm:presLayoutVars>
          <dgm:bulletEnabled val="1"/>
        </dgm:presLayoutVars>
      </dgm:prSet>
      <dgm:spPr/>
    </dgm:pt>
    <dgm:pt modelId="{4F38EC7A-9B3B-4800-930D-E056D2B4CB44}" type="pres">
      <dgm:prSet presAssocID="{E097EC7A-E93E-4505-969A-2BFF21A2A806}" presName="dummy" presStyleCnt="0"/>
      <dgm:spPr/>
    </dgm:pt>
    <dgm:pt modelId="{3AA316E5-6B33-4A05-8155-3FAD732A06DF}" type="pres">
      <dgm:prSet presAssocID="{A31B4462-B9EB-4DC2-95AE-674B805A726F}" presName="sibTrans" presStyleLbl="sibTrans2D1" presStyleIdx="3" presStyleCnt="16"/>
      <dgm:spPr/>
    </dgm:pt>
    <dgm:pt modelId="{6792860C-5744-4BF2-81EA-C9FB35C20C94}" type="pres">
      <dgm:prSet presAssocID="{5BA38EED-79F5-499A-AC2A-3A2435544028}" presName="node" presStyleLbl="node1" presStyleIdx="4" presStyleCnt="16" custScaleX="146410" custScaleY="146410">
        <dgm:presLayoutVars>
          <dgm:bulletEnabled val="1"/>
        </dgm:presLayoutVars>
      </dgm:prSet>
      <dgm:spPr/>
    </dgm:pt>
    <dgm:pt modelId="{1D574812-6A32-4A1E-82E2-55F800E073B3}" type="pres">
      <dgm:prSet presAssocID="{5BA38EED-79F5-499A-AC2A-3A2435544028}" presName="dummy" presStyleCnt="0"/>
      <dgm:spPr/>
    </dgm:pt>
    <dgm:pt modelId="{1F258B30-1BD8-48E0-86DD-3A885E60933B}" type="pres">
      <dgm:prSet presAssocID="{9ED51E20-D847-419E-8E9A-1A9166DD6D29}" presName="sibTrans" presStyleLbl="sibTrans2D1" presStyleIdx="4" presStyleCnt="16"/>
      <dgm:spPr/>
    </dgm:pt>
    <dgm:pt modelId="{17BDE490-21E2-423E-9C4E-CC8F4F58251B}" type="pres">
      <dgm:prSet presAssocID="{938F9A67-C20C-4B0D-83D6-5A3A10039FB5}" presName="node" presStyleLbl="node1" presStyleIdx="5" presStyleCnt="16" custScaleX="146410" custScaleY="146410">
        <dgm:presLayoutVars>
          <dgm:bulletEnabled val="1"/>
        </dgm:presLayoutVars>
      </dgm:prSet>
      <dgm:spPr/>
    </dgm:pt>
    <dgm:pt modelId="{66592E84-0575-4860-9B8C-9691BE7C812F}" type="pres">
      <dgm:prSet presAssocID="{938F9A67-C20C-4B0D-83D6-5A3A10039FB5}" presName="dummy" presStyleCnt="0"/>
      <dgm:spPr/>
    </dgm:pt>
    <dgm:pt modelId="{FECD0A35-7346-4E93-90A7-2BC2D51409A1}" type="pres">
      <dgm:prSet presAssocID="{4A060D28-4B4A-4466-971E-AC09AE64B4DC}" presName="sibTrans" presStyleLbl="sibTrans2D1" presStyleIdx="5" presStyleCnt="16"/>
      <dgm:spPr/>
    </dgm:pt>
    <dgm:pt modelId="{9EBFCF6D-E6C7-49D0-BFEF-3266AFD1EA88}" type="pres">
      <dgm:prSet presAssocID="{BD68BF3E-0EE2-4030-8A70-864CB21B5BE0}" presName="node" presStyleLbl="node1" presStyleIdx="6" presStyleCnt="16" custScaleX="146410" custScaleY="146410">
        <dgm:presLayoutVars>
          <dgm:bulletEnabled val="1"/>
        </dgm:presLayoutVars>
      </dgm:prSet>
      <dgm:spPr/>
    </dgm:pt>
    <dgm:pt modelId="{B02475CA-D226-4EA5-8C8D-1D0D405403AA}" type="pres">
      <dgm:prSet presAssocID="{BD68BF3E-0EE2-4030-8A70-864CB21B5BE0}" presName="dummy" presStyleCnt="0"/>
      <dgm:spPr/>
    </dgm:pt>
    <dgm:pt modelId="{8B71C715-275B-4763-B354-6A61CF544DE1}" type="pres">
      <dgm:prSet presAssocID="{FFEAD078-8488-4634-AD96-BDA533AACF1F}" presName="sibTrans" presStyleLbl="sibTrans2D1" presStyleIdx="6" presStyleCnt="16"/>
      <dgm:spPr/>
    </dgm:pt>
    <dgm:pt modelId="{21B4EFDA-F6F8-443B-A2E3-6C9C07630BC4}" type="pres">
      <dgm:prSet presAssocID="{7D7EDA3B-5545-4102-9E8B-F1858FCAD094}" presName="node" presStyleLbl="node1" presStyleIdx="7" presStyleCnt="16" custScaleX="146410" custScaleY="146410">
        <dgm:presLayoutVars>
          <dgm:bulletEnabled val="1"/>
        </dgm:presLayoutVars>
      </dgm:prSet>
      <dgm:spPr/>
    </dgm:pt>
    <dgm:pt modelId="{3B48D7FB-CA8B-454B-B2BF-F5BC31A54AD5}" type="pres">
      <dgm:prSet presAssocID="{7D7EDA3B-5545-4102-9E8B-F1858FCAD094}" presName="dummy" presStyleCnt="0"/>
      <dgm:spPr/>
    </dgm:pt>
    <dgm:pt modelId="{FE607921-E2E3-4D28-80CA-C2251641FA59}" type="pres">
      <dgm:prSet presAssocID="{2A165483-3500-4F10-8ECE-6650037898C6}" presName="sibTrans" presStyleLbl="sibTrans2D1" presStyleIdx="7" presStyleCnt="16"/>
      <dgm:spPr/>
    </dgm:pt>
    <dgm:pt modelId="{6B67A2CB-BD09-4BE2-A927-DD9BC71FF78D}" type="pres">
      <dgm:prSet presAssocID="{BEE4CC07-5FD7-460E-B92D-DFCDDF732102}" presName="node" presStyleLbl="node1" presStyleIdx="8" presStyleCnt="16" custScaleX="146410" custScaleY="146410">
        <dgm:presLayoutVars>
          <dgm:bulletEnabled val="1"/>
        </dgm:presLayoutVars>
      </dgm:prSet>
      <dgm:spPr/>
    </dgm:pt>
    <dgm:pt modelId="{C4B834A1-A98C-49C5-B834-9AA852FE9DD4}" type="pres">
      <dgm:prSet presAssocID="{BEE4CC07-5FD7-460E-B92D-DFCDDF732102}" presName="dummy" presStyleCnt="0"/>
      <dgm:spPr/>
    </dgm:pt>
    <dgm:pt modelId="{3655EE93-7F4A-4092-B8CC-6C36DD56E51A}" type="pres">
      <dgm:prSet presAssocID="{FE1AEAF2-BFAF-4F0B-AF68-81FD9316ED92}" presName="sibTrans" presStyleLbl="sibTrans2D1" presStyleIdx="8" presStyleCnt="16"/>
      <dgm:spPr/>
    </dgm:pt>
    <dgm:pt modelId="{D5ADEB40-3C50-41A5-8DF5-11A8DB875B67}" type="pres">
      <dgm:prSet presAssocID="{93572E7C-E77B-4BF8-B8D3-CFD2512C96D8}" presName="node" presStyleLbl="node1" presStyleIdx="9" presStyleCnt="16" custScaleX="146410" custScaleY="146410">
        <dgm:presLayoutVars>
          <dgm:bulletEnabled val="1"/>
        </dgm:presLayoutVars>
      </dgm:prSet>
      <dgm:spPr/>
    </dgm:pt>
    <dgm:pt modelId="{29857231-71C0-450D-BBF3-2750F192694E}" type="pres">
      <dgm:prSet presAssocID="{93572E7C-E77B-4BF8-B8D3-CFD2512C96D8}" presName="dummy" presStyleCnt="0"/>
      <dgm:spPr/>
    </dgm:pt>
    <dgm:pt modelId="{B288596D-2897-447C-A226-5C0E1238A6EC}" type="pres">
      <dgm:prSet presAssocID="{A3C4D2A1-CE51-43DF-93B6-515312440B31}" presName="sibTrans" presStyleLbl="sibTrans2D1" presStyleIdx="9" presStyleCnt="16"/>
      <dgm:spPr/>
    </dgm:pt>
    <dgm:pt modelId="{4B3C41A7-8C96-49AE-AF92-CFAAE02B110B}" type="pres">
      <dgm:prSet presAssocID="{063F659B-1672-4C7E-BC9F-FEC4A8DADE86}" presName="node" presStyleLbl="node1" presStyleIdx="10" presStyleCnt="16" custScaleX="146410" custScaleY="146410">
        <dgm:presLayoutVars>
          <dgm:bulletEnabled val="1"/>
        </dgm:presLayoutVars>
      </dgm:prSet>
      <dgm:spPr/>
    </dgm:pt>
    <dgm:pt modelId="{0516B325-A8CA-4F7C-91C9-95E20F8E652C}" type="pres">
      <dgm:prSet presAssocID="{063F659B-1672-4C7E-BC9F-FEC4A8DADE86}" presName="dummy" presStyleCnt="0"/>
      <dgm:spPr/>
    </dgm:pt>
    <dgm:pt modelId="{8558FB9E-937F-4E84-82D3-3B9538DFE899}" type="pres">
      <dgm:prSet presAssocID="{CAFCC825-2058-4A16-A0E3-FAB9E96FBC85}" presName="sibTrans" presStyleLbl="sibTrans2D1" presStyleIdx="10" presStyleCnt="16"/>
      <dgm:spPr/>
    </dgm:pt>
    <dgm:pt modelId="{9DF584EC-FF65-42CF-98C4-17B8E023D6C4}" type="pres">
      <dgm:prSet presAssocID="{FADE2604-0DA2-4FC6-A186-BC272F5DF457}" presName="node" presStyleLbl="node1" presStyleIdx="11" presStyleCnt="16" custScaleX="146410" custScaleY="146410" custRadScaleRad="103544" custRadScaleInc="6761">
        <dgm:presLayoutVars>
          <dgm:bulletEnabled val="1"/>
        </dgm:presLayoutVars>
      </dgm:prSet>
      <dgm:spPr/>
    </dgm:pt>
    <dgm:pt modelId="{58E22366-C454-492E-A5D2-7E8D8D271F7A}" type="pres">
      <dgm:prSet presAssocID="{FADE2604-0DA2-4FC6-A186-BC272F5DF457}" presName="dummy" presStyleCnt="0"/>
      <dgm:spPr/>
    </dgm:pt>
    <dgm:pt modelId="{88DBABC3-A3B2-4F1D-A01B-246CF71EFF8D}" type="pres">
      <dgm:prSet presAssocID="{628CADB7-98E5-49B3-B50B-84454D09D302}" presName="sibTrans" presStyleLbl="sibTrans2D1" presStyleIdx="11" presStyleCnt="16"/>
      <dgm:spPr/>
    </dgm:pt>
    <dgm:pt modelId="{972100FB-3B35-4934-B13C-4F659767F2BB}" type="pres">
      <dgm:prSet presAssocID="{84930F4F-5D25-42F6-AC3C-6EBE8A6011E8}" presName="node" presStyleLbl="node1" presStyleIdx="12" presStyleCnt="16" custScaleX="146410" custScaleY="146410">
        <dgm:presLayoutVars>
          <dgm:bulletEnabled val="1"/>
        </dgm:presLayoutVars>
      </dgm:prSet>
      <dgm:spPr/>
    </dgm:pt>
    <dgm:pt modelId="{E0597570-1613-43C7-A2B6-40579EF42340}" type="pres">
      <dgm:prSet presAssocID="{84930F4F-5D25-42F6-AC3C-6EBE8A6011E8}" presName="dummy" presStyleCnt="0"/>
      <dgm:spPr/>
    </dgm:pt>
    <dgm:pt modelId="{64A93F68-7958-4D7E-B45F-A0F486DF03E1}" type="pres">
      <dgm:prSet presAssocID="{9D244399-CF96-4613-9465-9CD04B605CC6}" presName="sibTrans" presStyleLbl="sibTrans2D1" presStyleIdx="12" presStyleCnt="16"/>
      <dgm:spPr/>
    </dgm:pt>
    <dgm:pt modelId="{521624DF-E89B-43CB-8B16-18067F1DDB24}" type="pres">
      <dgm:prSet presAssocID="{D4CA3422-EB8B-4CE0-A2E5-D5FDFE15FC16}" presName="node" presStyleLbl="node1" presStyleIdx="13" presStyleCnt="16" custScaleX="146410" custScaleY="146410">
        <dgm:presLayoutVars>
          <dgm:bulletEnabled val="1"/>
        </dgm:presLayoutVars>
      </dgm:prSet>
      <dgm:spPr/>
    </dgm:pt>
    <dgm:pt modelId="{176820B0-2ACC-4074-9A7A-0B314173B83A}" type="pres">
      <dgm:prSet presAssocID="{D4CA3422-EB8B-4CE0-A2E5-D5FDFE15FC16}" presName="dummy" presStyleCnt="0"/>
      <dgm:spPr/>
    </dgm:pt>
    <dgm:pt modelId="{3BD84D83-72AF-43B9-B94B-1AE504581C34}" type="pres">
      <dgm:prSet presAssocID="{186B6C63-B5AB-4AEA-8EBB-79B4EE73AF07}" presName="sibTrans" presStyleLbl="sibTrans2D1" presStyleIdx="13" presStyleCnt="16"/>
      <dgm:spPr/>
    </dgm:pt>
    <dgm:pt modelId="{D12A6715-28DD-477A-93DD-89CA598C7FEE}" type="pres">
      <dgm:prSet presAssocID="{3C90379E-C11A-4862-A9EA-C29AD4C118FD}" presName="node" presStyleLbl="node1" presStyleIdx="14" presStyleCnt="16" custScaleX="146410" custScaleY="146410">
        <dgm:presLayoutVars>
          <dgm:bulletEnabled val="1"/>
        </dgm:presLayoutVars>
      </dgm:prSet>
      <dgm:spPr/>
    </dgm:pt>
    <dgm:pt modelId="{8F598D90-2B3C-4DE2-94F7-C9CD97FC10B8}" type="pres">
      <dgm:prSet presAssocID="{3C90379E-C11A-4862-A9EA-C29AD4C118FD}" presName="dummy" presStyleCnt="0"/>
      <dgm:spPr/>
    </dgm:pt>
    <dgm:pt modelId="{33F3960B-CED0-4616-9D86-64C7BCA13D73}" type="pres">
      <dgm:prSet presAssocID="{A3972460-85DA-46F9-9E92-A15F2F40CA09}" presName="sibTrans" presStyleLbl="sibTrans2D1" presStyleIdx="14" presStyleCnt="16"/>
      <dgm:spPr/>
    </dgm:pt>
    <dgm:pt modelId="{8AD41723-62B0-4BBE-9DD8-AB09880AB93F}" type="pres">
      <dgm:prSet presAssocID="{B9070B2F-CD34-4C0B-94EF-8C46CD6E2F59}" presName="node" presStyleLbl="node1" presStyleIdx="15" presStyleCnt="16" custScaleX="145332" custScaleY="141841">
        <dgm:presLayoutVars>
          <dgm:bulletEnabled val="1"/>
        </dgm:presLayoutVars>
      </dgm:prSet>
      <dgm:spPr/>
    </dgm:pt>
    <dgm:pt modelId="{71D9A7E1-E13A-4D62-AA44-A8A7A3BF64D3}" type="pres">
      <dgm:prSet presAssocID="{B9070B2F-CD34-4C0B-94EF-8C46CD6E2F59}" presName="dummy" presStyleCnt="0"/>
      <dgm:spPr/>
    </dgm:pt>
    <dgm:pt modelId="{54A75D34-B0A0-4813-A3E5-F8194FBBD59E}" type="pres">
      <dgm:prSet presAssocID="{BFDBACE5-5492-4C7C-8FC3-ACA1F44DB24C}" presName="sibTrans" presStyleLbl="sibTrans2D1" presStyleIdx="15" presStyleCnt="16"/>
      <dgm:spPr/>
    </dgm:pt>
  </dgm:ptLst>
  <dgm:cxnLst>
    <dgm:cxn modelId="{26A9A106-1B32-4A8F-A091-D904BE89CBA7}" type="presOf" srcId="{BD68BF3E-0EE2-4030-8A70-864CB21B5BE0}" destId="{9EBFCF6D-E6C7-49D0-BFEF-3266AFD1EA88}" srcOrd="0" destOrd="0" presId="urn:microsoft.com/office/officeart/2005/8/layout/radial6"/>
    <dgm:cxn modelId="{0377070A-4186-4F79-B2F9-BDC34354033A}" type="presOf" srcId="{063F659B-1672-4C7E-BC9F-FEC4A8DADE86}" destId="{4B3C41A7-8C96-49AE-AF92-CFAAE02B110B}" srcOrd="0" destOrd="0" presId="urn:microsoft.com/office/officeart/2005/8/layout/radial6"/>
    <dgm:cxn modelId="{8AD13D0A-2BC8-430E-ABDA-3082C9EA061C}" srcId="{86812419-785B-4BB8-A5D9-403E6DC90760}" destId="{84930F4F-5D25-42F6-AC3C-6EBE8A6011E8}" srcOrd="12" destOrd="0" parTransId="{84354ABF-DF57-46D3-969A-49764ACAF8EC}" sibTransId="{9D244399-CF96-4613-9465-9CD04B605CC6}"/>
    <dgm:cxn modelId="{C0275113-F1A0-4ABD-983D-99984A9182A5}" type="presOf" srcId="{628CADB7-98E5-49B3-B50B-84454D09D302}" destId="{88DBABC3-A3B2-4F1D-A01B-246CF71EFF8D}" srcOrd="0" destOrd="0" presId="urn:microsoft.com/office/officeart/2005/8/layout/radial6"/>
    <dgm:cxn modelId="{7E00D631-2C18-41B6-B8DA-0D4F076FC874}" type="presOf" srcId="{186B6C63-B5AB-4AEA-8EBB-79B4EE73AF07}" destId="{3BD84D83-72AF-43B9-B94B-1AE504581C34}" srcOrd="0" destOrd="0" presId="urn:microsoft.com/office/officeart/2005/8/layout/radial6"/>
    <dgm:cxn modelId="{C6D5D833-4EA8-4B82-B7F4-65DA3CC7F9E9}" type="presOf" srcId="{5BA38EED-79F5-499A-AC2A-3A2435544028}" destId="{6792860C-5744-4BF2-81EA-C9FB35C20C94}" srcOrd="0" destOrd="0" presId="urn:microsoft.com/office/officeart/2005/8/layout/radial6"/>
    <dgm:cxn modelId="{DA638A39-DB81-48BE-ACDE-E4B5B7EE2D7A}" type="presOf" srcId="{86812419-785B-4BB8-A5D9-403E6DC90760}" destId="{D4F89DA6-0543-4EDE-8C68-D1D5B6D23F89}" srcOrd="0" destOrd="0" presId="urn:microsoft.com/office/officeart/2005/8/layout/radial6"/>
    <dgm:cxn modelId="{9808C83A-6106-460D-98CE-725F2F554BFD}" srcId="{86812419-785B-4BB8-A5D9-403E6DC90760}" destId="{BD68BF3E-0EE2-4030-8A70-864CB21B5BE0}" srcOrd="6" destOrd="0" parTransId="{22990693-4CEF-4339-8FB6-39688A30E603}" sibTransId="{FFEAD078-8488-4634-AD96-BDA533AACF1F}"/>
    <dgm:cxn modelId="{5DC6A43D-78FC-45FD-BC51-F23CE24192C7}" srcId="{86812419-785B-4BB8-A5D9-403E6DC90760}" destId="{C5FC313B-5866-43F0-A29F-1D5AF0228502}" srcOrd="2" destOrd="0" parTransId="{DA763C3D-D186-487D-885B-5C9D16AC6E10}" sibTransId="{C4AF077C-8A0D-4315-B59D-9E4BA5BDA09A}"/>
    <dgm:cxn modelId="{C2936E5B-6C35-4D37-BAB4-6161D2BB8844}" type="presOf" srcId="{F39D673D-492D-4A74-B62A-7862D6DF328C}" destId="{8FDD2D11-0F3C-4C56-9C9A-8B86DFA9C0B1}" srcOrd="0" destOrd="0" presId="urn:microsoft.com/office/officeart/2005/8/layout/radial6"/>
    <dgm:cxn modelId="{DBFB115E-7C4B-4863-9D60-6A639A4E046B}" type="presOf" srcId="{C4AF077C-8A0D-4315-B59D-9E4BA5BDA09A}" destId="{9D729447-6B9D-400B-A11C-01E0A663AFBA}" srcOrd="0" destOrd="0" presId="urn:microsoft.com/office/officeart/2005/8/layout/radial6"/>
    <dgm:cxn modelId="{81824D60-6E0D-4248-9A15-69703B0374A4}" srcId="{86812419-785B-4BB8-A5D9-403E6DC90760}" destId="{7D7EDA3B-5545-4102-9E8B-F1858FCAD094}" srcOrd="7" destOrd="0" parTransId="{50C68639-9CBE-4458-AFEA-148BE421B76F}" sibTransId="{2A165483-3500-4F10-8ECE-6650037898C6}"/>
    <dgm:cxn modelId="{771B3A41-917F-47B2-823D-9B4BC5AE4401}" type="presOf" srcId="{CAFCC825-2058-4A16-A0E3-FAB9E96FBC85}" destId="{8558FB9E-937F-4E84-82D3-3B9538DFE899}" srcOrd="0" destOrd="0" presId="urn:microsoft.com/office/officeart/2005/8/layout/radial6"/>
    <dgm:cxn modelId="{8EE52E42-9FE6-4C1C-92BC-9B569D9F60F6}" type="presOf" srcId="{9D244399-CF96-4613-9465-9CD04B605CC6}" destId="{64A93F68-7958-4D7E-B45F-A0F486DF03E1}" srcOrd="0" destOrd="0" presId="urn:microsoft.com/office/officeart/2005/8/layout/radial6"/>
    <dgm:cxn modelId="{DBD35E42-9BAA-4526-8479-58F04C0E9F7D}" type="presOf" srcId="{93572E7C-E77B-4BF8-B8D3-CFD2512C96D8}" destId="{D5ADEB40-3C50-41A5-8DF5-11A8DB875B67}" srcOrd="0" destOrd="0" presId="urn:microsoft.com/office/officeart/2005/8/layout/radial6"/>
    <dgm:cxn modelId="{272EF74A-3B8A-481C-A4C5-AFE9F49AFE52}" type="presOf" srcId="{FE1AEAF2-BFAF-4F0B-AF68-81FD9316ED92}" destId="{3655EE93-7F4A-4092-B8CC-6C36DD56E51A}" srcOrd="0" destOrd="0" presId="urn:microsoft.com/office/officeart/2005/8/layout/radial6"/>
    <dgm:cxn modelId="{45B19D4C-810C-4A6D-B923-D21A7E2E03BB}" type="presOf" srcId="{3C90379E-C11A-4862-A9EA-C29AD4C118FD}" destId="{D12A6715-28DD-477A-93DD-89CA598C7FEE}" srcOrd="0" destOrd="0" presId="urn:microsoft.com/office/officeart/2005/8/layout/radial6"/>
    <dgm:cxn modelId="{BA4A864D-07C2-48E3-A3FA-9AB5CE0C59B9}" srcId="{86812419-785B-4BB8-A5D9-403E6DC90760}" destId="{063F659B-1672-4C7E-BC9F-FEC4A8DADE86}" srcOrd="10" destOrd="0" parTransId="{0E416AB9-E255-4DF0-A23C-C9449502F50F}" sibTransId="{CAFCC825-2058-4A16-A0E3-FAB9E96FBC85}"/>
    <dgm:cxn modelId="{FD4FB56D-0AA0-48F0-946A-699C58A06267}" type="presOf" srcId="{2A165483-3500-4F10-8ECE-6650037898C6}" destId="{FE607921-E2E3-4D28-80CA-C2251641FA59}" srcOrd="0" destOrd="0" presId="urn:microsoft.com/office/officeart/2005/8/layout/radial6"/>
    <dgm:cxn modelId="{378C7F4F-8D15-48FD-8059-79D555EB75E4}" type="presOf" srcId="{A3C4D2A1-CE51-43DF-93B6-515312440B31}" destId="{B288596D-2897-447C-A226-5C0E1238A6EC}" srcOrd="0" destOrd="0" presId="urn:microsoft.com/office/officeart/2005/8/layout/radial6"/>
    <dgm:cxn modelId="{BA80BC71-15C6-42C7-BF51-743A3C6B7D6A}" srcId="{86812419-785B-4BB8-A5D9-403E6DC90760}" destId="{938F9A67-C20C-4B0D-83D6-5A3A10039FB5}" srcOrd="5" destOrd="0" parTransId="{DF2EADA1-9900-44C1-A993-362B7761C896}" sibTransId="{4A060D28-4B4A-4466-971E-AC09AE64B4DC}"/>
    <dgm:cxn modelId="{2FC11753-4285-44CE-B082-AFF0F3B25D90}" srcId="{86812419-785B-4BB8-A5D9-403E6DC90760}" destId="{B9070B2F-CD34-4C0B-94EF-8C46CD6E2F59}" srcOrd="15" destOrd="0" parTransId="{7FF0C572-AA73-410D-8730-4285CEF7CCD4}" sibTransId="{BFDBACE5-5492-4C7C-8FC3-ACA1F44DB24C}"/>
    <dgm:cxn modelId="{191D3E53-77CD-438A-A96D-77D7F680EA65}" type="presOf" srcId="{E097EC7A-E93E-4505-969A-2BFF21A2A806}" destId="{7C6B1C62-DD4D-41AC-BBA3-1EA631393E2D}" srcOrd="0" destOrd="0" presId="urn:microsoft.com/office/officeart/2005/8/layout/radial6"/>
    <dgm:cxn modelId="{64C79054-6F61-4553-A140-805C79E670CB}" srcId="{86812419-785B-4BB8-A5D9-403E6DC90760}" destId="{29D3CED2-1589-4C4B-8E58-C0A534A6D581}" srcOrd="1" destOrd="0" parTransId="{AAEEBFE8-E8A5-49AD-89CE-54152A22AB85}" sibTransId="{AA5D1672-1C2A-421A-B5C2-3E6FCFC1E813}"/>
    <dgm:cxn modelId="{E93C6075-6B5B-4B57-9B32-CA9AE53F6145}" srcId="{86812419-785B-4BB8-A5D9-403E6DC90760}" destId="{3C90379E-C11A-4862-A9EA-C29AD4C118FD}" srcOrd="14" destOrd="0" parTransId="{005FB449-F3F9-425C-900F-5C99CB2947FD}" sibTransId="{A3972460-85DA-46F9-9E92-A15F2F40CA09}"/>
    <dgm:cxn modelId="{7EE61E57-DF49-4EE2-9998-BDA20C559FA3}" type="presOf" srcId="{938F9A67-C20C-4B0D-83D6-5A3A10039FB5}" destId="{17BDE490-21E2-423E-9C4E-CC8F4F58251B}" srcOrd="0" destOrd="0" presId="urn:microsoft.com/office/officeart/2005/8/layout/radial6"/>
    <dgm:cxn modelId="{D1DC5857-6F7A-49F6-AEC6-849A9AAE88D8}" type="presOf" srcId="{A31B4462-B9EB-4DC2-95AE-674B805A726F}" destId="{3AA316E5-6B33-4A05-8155-3FAD732A06DF}" srcOrd="0" destOrd="0" presId="urn:microsoft.com/office/officeart/2005/8/layout/radial6"/>
    <dgm:cxn modelId="{2A34C47B-DD52-4127-B8BB-76B0DDE85BF7}" srcId="{86812419-785B-4BB8-A5D9-403E6DC90760}" destId="{E097EC7A-E93E-4505-969A-2BFF21A2A806}" srcOrd="3" destOrd="0" parTransId="{4776A001-36FB-4597-9419-A91FB63C357F}" sibTransId="{A31B4462-B9EB-4DC2-95AE-674B805A726F}"/>
    <dgm:cxn modelId="{19C9E37C-BA0E-49C8-8E40-A2934817BFFE}" type="presOf" srcId="{7D7EDA3B-5545-4102-9E8B-F1858FCAD094}" destId="{21B4EFDA-F6F8-443B-A2E3-6C9C07630BC4}" srcOrd="0" destOrd="0" presId="urn:microsoft.com/office/officeart/2005/8/layout/radial6"/>
    <dgm:cxn modelId="{13C1607E-6F81-4F6A-AE04-0B91B53C0391}" srcId="{86812419-785B-4BB8-A5D9-403E6DC90760}" destId="{5BA38EED-79F5-499A-AC2A-3A2435544028}" srcOrd="4" destOrd="0" parTransId="{9F21BA46-21E1-4905-ACB8-6606D42CB0B9}" sibTransId="{9ED51E20-D847-419E-8E9A-1A9166DD6D29}"/>
    <dgm:cxn modelId="{AA2FD981-FC24-433C-B774-39B016348F8C}" type="presOf" srcId="{3080CF4F-CF08-4F0C-A4F5-28F431F10C02}" destId="{B03184CE-73A1-4123-8E88-D50EEF28AB2E}" srcOrd="0" destOrd="0" presId="urn:microsoft.com/office/officeart/2005/8/layout/radial6"/>
    <dgm:cxn modelId="{ECFFAE96-9DA4-46C2-A6B4-517150D8E112}" type="presOf" srcId="{AA5D1672-1C2A-421A-B5C2-3E6FCFC1E813}" destId="{C2691408-95F9-4CD8-A9A3-8DA26BBF1C16}" srcOrd="0" destOrd="0" presId="urn:microsoft.com/office/officeart/2005/8/layout/radial6"/>
    <dgm:cxn modelId="{5155DE9F-D22E-4C56-B9D4-3B422C9B332B}" type="presOf" srcId="{C5FC313B-5866-43F0-A29F-1D5AF0228502}" destId="{56F69501-3FCA-436A-B342-CCFA4A9947C7}" srcOrd="0" destOrd="0" presId="urn:microsoft.com/office/officeart/2005/8/layout/radial6"/>
    <dgm:cxn modelId="{67B63FA2-8A5E-4F83-B6D2-2FAA0FD68650}" type="presOf" srcId="{8DA2F844-9C73-4215-89E1-A670E6DC6E98}" destId="{8C77E57D-D6DE-4666-9607-BB4E0D5BFEF6}" srcOrd="0" destOrd="0" presId="urn:microsoft.com/office/officeart/2005/8/layout/radial6"/>
    <dgm:cxn modelId="{942EE9A2-0A34-4B58-8648-96670E741C9A}" srcId="{86812419-785B-4BB8-A5D9-403E6DC90760}" destId="{D4CA3422-EB8B-4CE0-A2E5-D5FDFE15FC16}" srcOrd="13" destOrd="0" parTransId="{C97BEB1B-2359-4447-8D72-8144DFE784FE}" sibTransId="{186B6C63-B5AB-4AEA-8EBB-79B4EE73AF07}"/>
    <dgm:cxn modelId="{E27048AB-3985-4F45-B647-D9C1DBFCE048}" type="presOf" srcId="{BFDBACE5-5492-4C7C-8FC3-ACA1F44DB24C}" destId="{54A75D34-B0A0-4813-A3E5-F8194FBBD59E}" srcOrd="0" destOrd="0" presId="urn:microsoft.com/office/officeart/2005/8/layout/radial6"/>
    <dgm:cxn modelId="{BE67B3AD-D0F1-435D-AB3A-79E24BD3142E}" type="presOf" srcId="{A3972460-85DA-46F9-9E92-A15F2F40CA09}" destId="{33F3960B-CED0-4616-9D86-64C7BCA13D73}" srcOrd="0" destOrd="0" presId="urn:microsoft.com/office/officeart/2005/8/layout/radial6"/>
    <dgm:cxn modelId="{4307A3B5-B5DF-4B2E-B868-F88E2DC56B59}" type="presOf" srcId="{84930F4F-5D25-42F6-AC3C-6EBE8A6011E8}" destId="{972100FB-3B35-4934-B13C-4F659767F2BB}" srcOrd="0" destOrd="0" presId="urn:microsoft.com/office/officeart/2005/8/layout/radial6"/>
    <dgm:cxn modelId="{C98AB7B9-FFBA-42D5-A2DD-7910B04DAD9F}" type="presOf" srcId="{D4CA3422-EB8B-4CE0-A2E5-D5FDFE15FC16}" destId="{521624DF-E89B-43CB-8B16-18067F1DDB24}" srcOrd="0" destOrd="0" presId="urn:microsoft.com/office/officeart/2005/8/layout/radial6"/>
    <dgm:cxn modelId="{A69E71BC-1E11-4218-BB8B-9147D71FC73E}" type="presOf" srcId="{FADE2604-0DA2-4FC6-A186-BC272F5DF457}" destId="{9DF584EC-FF65-42CF-98C4-17B8E023D6C4}" srcOrd="0" destOrd="0" presId="urn:microsoft.com/office/officeart/2005/8/layout/radial6"/>
    <dgm:cxn modelId="{2ECACBBF-5F53-402E-B5C5-0EA12033CBD4}" type="presOf" srcId="{FFEAD078-8488-4634-AD96-BDA533AACF1F}" destId="{8B71C715-275B-4763-B354-6A61CF544DE1}" srcOrd="0" destOrd="0" presId="urn:microsoft.com/office/officeart/2005/8/layout/radial6"/>
    <dgm:cxn modelId="{685306C3-0AC2-493E-B68E-2D9A472B41D0}" type="presOf" srcId="{9ED51E20-D847-419E-8E9A-1A9166DD6D29}" destId="{1F258B30-1BD8-48E0-86DD-3A885E60933B}" srcOrd="0" destOrd="0" presId="urn:microsoft.com/office/officeart/2005/8/layout/radial6"/>
    <dgm:cxn modelId="{5E47E9D8-FAE1-45D2-9995-2DFA9EE6BD15}" type="presOf" srcId="{B9070B2F-CD34-4C0B-94EF-8C46CD6E2F59}" destId="{8AD41723-62B0-4BBE-9DD8-AB09880AB93F}" srcOrd="0" destOrd="0" presId="urn:microsoft.com/office/officeart/2005/8/layout/radial6"/>
    <dgm:cxn modelId="{2249ABDD-27DD-40B2-ABF3-E1C89A16F564}" srcId="{86812419-785B-4BB8-A5D9-403E6DC90760}" destId="{FADE2604-0DA2-4FC6-A186-BC272F5DF457}" srcOrd="11" destOrd="0" parTransId="{5D9B7511-74F8-45BB-84D0-521B572E422C}" sibTransId="{628CADB7-98E5-49B3-B50B-84454D09D302}"/>
    <dgm:cxn modelId="{1B46A8E0-0822-4780-8FD0-E0D546D5FC27}" srcId="{86812419-785B-4BB8-A5D9-403E6DC90760}" destId="{F39D673D-492D-4A74-B62A-7862D6DF328C}" srcOrd="0" destOrd="0" parTransId="{EDC0280A-2BB5-4ECC-AADE-CF00000BA778}" sibTransId="{8DA2F844-9C73-4215-89E1-A670E6DC6E98}"/>
    <dgm:cxn modelId="{1C16EFE6-DCA8-4CC7-9096-DC700FD1820A}" srcId="{86812419-785B-4BB8-A5D9-403E6DC90760}" destId="{BEE4CC07-5FD7-460E-B92D-DFCDDF732102}" srcOrd="8" destOrd="0" parTransId="{8E6391D5-9B05-4759-9111-A3FCFB2B7491}" sibTransId="{FE1AEAF2-BFAF-4F0B-AF68-81FD9316ED92}"/>
    <dgm:cxn modelId="{AFBD9DE8-A39C-4091-9B76-C8C446F0F99D}" srcId="{3080CF4F-CF08-4F0C-A4F5-28F431F10C02}" destId="{86812419-785B-4BB8-A5D9-403E6DC90760}" srcOrd="0" destOrd="0" parTransId="{CE21274B-A7EB-4577-A86A-765D8D79C1AF}" sibTransId="{DE03CE95-5788-4F0F-BB7C-CF71FD4E57B2}"/>
    <dgm:cxn modelId="{3AE9B0E9-F046-4983-B988-8E1F7CDF1A73}" srcId="{86812419-785B-4BB8-A5D9-403E6DC90760}" destId="{93572E7C-E77B-4BF8-B8D3-CFD2512C96D8}" srcOrd="9" destOrd="0" parTransId="{27664416-E8A3-4957-9181-DB06E4648A7B}" sibTransId="{A3C4D2A1-CE51-43DF-93B6-515312440B31}"/>
    <dgm:cxn modelId="{8B1A52F7-5D7E-479E-A926-D30DC0752135}" type="presOf" srcId="{29D3CED2-1589-4C4B-8E58-C0A534A6D581}" destId="{A9B71E09-7599-4810-A589-C3F00B4A4D10}" srcOrd="0" destOrd="0" presId="urn:microsoft.com/office/officeart/2005/8/layout/radial6"/>
    <dgm:cxn modelId="{E09E06FD-C5FC-4B23-A40B-F32788304840}" type="presOf" srcId="{4A060D28-4B4A-4466-971E-AC09AE64B4DC}" destId="{FECD0A35-7346-4E93-90A7-2BC2D51409A1}" srcOrd="0" destOrd="0" presId="urn:microsoft.com/office/officeart/2005/8/layout/radial6"/>
    <dgm:cxn modelId="{62ACBDFE-51DE-446D-A630-F851F42BDFD2}" type="presOf" srcId="{BEE4CC07-5FD7-460E-B92D-DFCDDF732102}" destId="{6B67A2CB-BD09-4BE2-A927-DD9BC71FF78D}" srcOrd="0" destOrd="0" presId="urn:microsoft.com/office/officeart/2005/8/layout/radial6"/>
    <dgm:cxn modelId="{DF7879D0-F889-41F8-8DB4-77B89DB567DB}" type="presParOf" srcId="{B03184CE-73A1-4123-8E88-D50EEF28AB2E}" destId="{D4F89DA6-0543-4EDE-8C68-D1D5B6D23F89}" srcOrd="0" destOrd="0" presId="urn:microsoft.com/office/officeart/2005/8/layout/radial6"/>
    <dgm:cxn modelId="{719F0264-1DCF-4F7F-836A-FDBA4BA0DE8A}" type="presParOf" srcId="{B03184CE-73A1-4123-8E88-D50EEF28AB2E}" destId="{8FDD2D11-0F3C-4C56-9C9A-8B86DFA9C0B1}" srcOrd="1" destOrd="0" presId="urn:microsoft.com/office/officeart/2005/8/layout/radial6"/>
    <dgm:cxn modelId="{8078D8B6-9DAA-4DD6-AEFA-B3C2A18B61D6}" type="presParOf" srcId="{B03184CE-73A1-4123-8E88-D50EEF28AB2E}" destId="{FD5BA868-6C1D-4515-B0B6-14600DACA572}" srcOrd="2" destOrd="0" presId="urn:microsoft.com/office/officeart/2005/8/layout/radial6"/>
    <dgm:cxn modelId="{931FA850-F291-4C90-B5B6-9414D4BA9C0A}" type="presParOf" srcId="{B03184CE-73A1-4123-8E88-D50EEF28AB2E}" destId="{8C77E57D-D6DE-4666-9607-BB4E0D5BFEF6}" srcOrd="3" destOrd="0" presId="urn:microsoft.com/office/officeart/2005/8/layout/radial6"/>
    <dgm:cxn modelId="{B9098150-7301-44AF-B27E-A3C18174FFB3}" type="presParOf" srcId="{B03184CE-73A1-4123-8E88-D50EEF28AB2E}" destId="{A9B71E09-7599-4810-A589-C3F00B4A4D10}" srcOrd="4" destOrd="0" presId="urn:microsoft.com/office/officeart/2005/8/layout/radial6"/>
    <dgm:cxn modelId="{5730B836-E173-4030-85B6-486C74DBBD63}" type="presParOf" srcId="{B03184CE-73A1-4123-8E88-D50EEF28AB2E}" destId="{48EFA429-6516-46E6-AF9D-DF45E8923B79}" srcOrd="5" destOrd="0" presId="urn:microsoft.com/office/officeart/2005/8/layout/radial6"/>
    <dgm:cxn modelId="{F1724E7A-5F88-4A91-B072-C486FF9B1DD6}" type="presParOf" srcId="{B03184CE-73A1-4123-8E88-D50EEF28AB2E}" destId="{C2691408-95F9-4CD8-A9A3-8DA26BBF1C16}" srcOrd="6" destOrd="0" presId="urn:microsoft.com/office/officeart/2005/8/layout/radial6"/>
    <dgm:cxn modelId="{83E1865A-0E4C-4A7B-BC90-536DDF057FF7}" type="presParOf" srcId="{B03184CE-73A1-4123-8E88-D50EEF28AB2E}" destId="{56F69501-3FCA-436A-B342-CCFA4A9947C7}" srcOrd="7" destOrd="0" presId="urn:microsoft.com/office/officeart/2005/8/layout/radial6"/>
    <dgm:cxn modelId="{E3E13D71-8C9A-4D7E-BA79-B36EEB43A826}" type="presParOf" srcId="{B03184CE-73A1-4123-8E88-D50EEF28AB2E}" destId="{45F0BA5B-03B9-4056-8DCC-9CE328F2D6B0}" srcOrd="8" destOrd="0" presId="urn:microsoft.com/office/officeart/2005/8/layout/radial6"/>
    <dgm:cxn modelId="{921689E5-7C26-4789-B7B8-BF7206EA59A4}" type="presParOf" srcId="{B03184CE-73A1-4123-8E88-D50EEF28AB2E}" destId="{9D729447-6B9D-400B-A11C-01E0A663AFBA}" srcOrd="9" destOrd="0" presId="urn:microsoft.com/office/officeart/2005/8/layout/radial6"/>
    <dgm:cxn modelId="{BF5203B5-0CC5-4A72-A124-09B04BB3FD5B}" type="presParOf" srcId="{B03184CE-73A1-4123-8E88-D50EEF28AB2E}" destId="{7C6B1C62-DD4D-41AC-BBA3-1EA631393E2D}" srcOrd="10" destOrd="0" presId="urn:microsoft.com/office/officeart/2005/8/layout/radial6"/>
    <dgm:cxn modelId="{7CD86841-69A7-4BA7-B1D1-7410418740EF}" type="presParOf" srcId="{B03184CE-73A1-4123-8E88-D50EEF28AB2E}" destId="{4F38EC7A-9B3B-4800-930D-E056D2B4CB44}" srcOrd="11" destOrd="0" presId="urn:microsoft.com/office/officeart/2005/8/layout/radial6"/>
    <dgm:cxn modelId="{C0014808-1508-4B89-912A-041155ADF959}" type="presParOf" srcId="{B03184CE-73A1-4123-8E88-D50EEF28AB2E}" destId="{3AA316E5-6B33-4A05-8155-3FAD732A06DF}" srcOrd="12" destOrd="0" presId="urn:microsoft.com/office/officeart/2005/8/layout/radial6"/>
    <dgm:cxn modelId="{7EC33495-4366-4024-BD1F-B0303CC9188B}" type="presParOf" srcId="{B03184CE-73A1-4123-8E88-D50EEF28AB2E}" destId="{6792860C-5744-4BF2-81EA-C9FB35C20C94}" srcOrd="13" destOrd="0" presId="urn:microsoft.com/office/officeart/2005/8/layout/radial6"/>
    <dgm:cxn modelId="{DB4B1414-B1C5-48FB-BDB4-ED0FF22D4432}" type="presParOf" srcId="{B03184CE-73A1-4123-8E88-D50EEF28AB2E}" destId="{1D574812-6A32-4A1E-82E2-55F800E073B3}" srcOrd="14" destOrd="0" presId="urn:microsoft.com/office/officeart/2005/8/layout/radial6"/>
    <dgm:cxn modelId="{699897B7-18FA-4527-92B5-2B277E6FA7EB}" type="presParOf" srcId="{B03184CE-73A1-4123-8E88-D50EEF28AB2E}" destId="{1F258B30-1BD8-48E0-86DD-3A885E60933B}" srcOrd="15" destOrd="0" presId="urn:microsoft.com/office/officeart/2005/8/layout/radial6"/>
    <dgm:cxn modelId="{BC3EC0B1-454F-4E22-9BAA-0B9AD951B909}" type="presParOf" srcId="{B03184CE-73A1-4123-8E88-D50EEF28AB2E}" destId="{17BDE490-21E2-423E-9C4E-CC8F4F58251B}" srcOrd="16" destOrd="0" presId="urn:microsoft.com/office/officeart/2005/8/layout/radial6"/>
    <dgm:cxn modelId="{794FDC90-199D-40EB-B4D0-94E5ADB5E8DB}" type="presParOf" srcId="{B03184CE-73A1-4123-8E88-D50EEF28AB2E}" destId="{66592E84-0575-4860-9B8C-9691BE7C812F}" srcOrd="17" destOrd="0" presId="urn:microsoft.com/office/officeart/2005/8/layout/radial6"/>
    <dgm:cxn modelId="{9FCE74BF-011B-4719-8F3A-A1F684C2BAB9}" type="presParOf" srcId="{B03184CE-73A1-4123-8E88-D50EEF28AB2E}" destId="{FECD0A35-7346-4E93-90A7-2BC2D51409A1}" srcOrd="18" destOrd="0" presId="urn:microsoft.com/office/officeart/2005/8/layout/radial6"/>
    <dgm:cxn modelId="{CCDF9537-B6B2-43CD-86E3-34525BEFBD4A}" type="presParOf" srcId="{B03184CE-73A1-4123-8E88-D50EEF28AB2E}" destId="{9EBFCF6D-E6C7-49D0-BFEF-3266AFD1EA88}" srcOrd="19" destOrd="0" presId="urn:microsoft.com/office/officeart/2005/8/layout/radial6"/>
    <dgm:cxn modelId="{0AF60D5E-5970-44B7-82F3-7D2FB070BC3B}" type="presParOf" srcId="{B03184CE-73A1-4123-8E88-D50EEF28AB2E}" destId="{B02475CA-D226-4EA5-8C8D-1D0D405403AA}" srcOrd="20" destOrd="0" presId="urn:microsoft.com/office/officeart/2005/8/layout/radial6"/>
    <dgm:cxn modelId="{93C5A6E9-A868-48B7-A420-1FC410FF455A}" type="presParOf" srcId="{B03184CE-73A1-4123-8E88-D50EEF28AB2E}" destId="{8B71C715-275B-4763-B354-6A61CF544DE1}" srcOrd="21" destOrd="0" presId="urn:microsoft.com/office/officeart/2005/8/layout/radial6"/>
    <dgm:cxn modelId="{571B7220-3F2A-4B7E-84CD-374C3FBEECFA}" type="presParOf" srcId="{B03184CE-73A1-4123-8E88-D50EEF28AB2E}" destId="{21B4EFDA-F6F8-443B-A2E3-6C9C07630BC4}" srcOrd="22" destOrd="0" presId="urn:microsoft.com/office/officeart/2005/8/layout/radial6"/>
    <dgm:cxn modelId="{86EE4F2F-08A6-47EE-BCC1-1C4373106299}" type="presParOf" srcId="{B03184CE-73A1-4123-8E88-D50EEF28AB2E}" destId="{3B48D7FB-CA8B-454B-B2BF-F5BC31A54AD5}" srcOrd="23" destOrd="0" presId="urn:microsoft.com/office/officeart/2005/8/layout/radial6"/>
    <dgm:cxn modelId="{6BB4D17E-4FDF-4462-8A7E-86BD79D1D014}" type="presParOf" srcId="{B03184CE-73A1-4123-8E88-D50EEF28AB2E}" destId="{FE607921-E2E3-4D28-80CA-C2251641FA59}" srcOrd="24" destOrd="0" presId="urn:microsoft.com/office/officeart/2005/8/layout/radial6"/>
    <dgm:cxn modelId="{C9741221-6D9B-49EA-A282-DE1E490F2B16}" type="presParOf" srcId="{B03184CE-73A1-4123-8E88-D50EEF28AB2E}" destId="{6B67A2CB-BD09-4BE2-A927-DD9BC71FF78D}" srcOrd="25" destOrd="0" presId="urn:microsoft.com/office/officeart/2005/8/layout/radial6"/>
    <dgm:cxn modelId="{0887EB6E-8D7E-4974-A0CF-EFCF270F9D26}" type="presParOf" srcId="{B03184CE-73A1-4123-8E88-D50EEF28AB2E}" destId="{C4B834A1-A98C-49C5-B834-9AA852FE9DD4}" srcOrd="26" destOrd="0" presId="urn:microsoft.com/office/officeart/2005/8/layout/radial6"/>
    <dgm:cxn modelId="{F2449C49-F327-4CC5-9F95-8C0EFCF770D9}" type="presParOf" srcId="{B03184CE-73A1-4123-8E88-D50EEF28AB2E}" destId="{3655EE93-7F4A-4092-B8CC-6C36DD56E51A}" srcOrd="27" destOrd="0" presId="urn:microsoft.com/office/officeart/2005/8/layout/radial6"/>
    <dgm:cxn modelId="{AAC0A964-35D1-45CD-94F3-98DECD68EDA6}" type="presParOf" srcId="{B03184CE-73A1-4123-8E88-D50EEF28AB2E}" destId="{D5ADEB40-3C50-41A5-8DF5-11A8DB875B67}" srcOrd="28" destOrd="0" presId="urn:microsoft.com/office/officeart/2005/8/layout/radial6"/>
    <dgm:cxn modelId="{A8F9EB09-CE63-4D5F-B94B-36B80EBEC1E1}" type="presParOf" srcId="{B03184CE-73A1-4123-8E88-D50EEF28AB2E}" destId="{29857231-71C0-450D-BBF3-2750F192694E}" srcOrd="29" destOrd="0" presId="urn:microsoft.com/office/officeart/2005/8/layout/radial6"/>
    <dgm:cxn modelId="{ECCA66D6-C442-4B6F-93A9-8A160AB2F34D}" type="presParOf" srcId="{B03184CE-73A1-4123-8E88-D50EEF28AB2E}" destId="{B288596D-2897-447C-A226-5C0E1238A6EC}" srcOrd="30" destOrd="0" presId="urn:microsoft.com/office/officeart/2005/8/layout/radial6"/>
    <dgm:cxn modelId="{79EEAC78-E009-4BDC-A7F5-61293551684D}" type="presParOf" srcId="{B03184CE-73A1-4123-8E88-D50EEF28AB2E}" destId="{4B3C41A7-8C96-49AE-AF92-CFAAE02B110B}" srcOrd="31" destOrd="0" presId="urn:microsoft.com/office/officeart/2005/8/layout/radial6"/>
    <dgm:cxn modelId="{2E4740E5-3F6F-46D9-A5F8-91AFB204532C}" type="presParOf" srcId="{B03184CE-73A1-4123-8E88-D50EEF28AB2E}" destId="{0516B325-A8CA-4F7C-91C9-95E20F8E652C}" srcOrd="32" destOrd="0" presId="urn:microsoft.com/office/officeart/2005/8/layout/radial6"/>
    <dgm:cxn modelId="{88938AD2-9A01-4E83-8B72-7B0D1C5B0510}" type="presParOf" srcId="{B03184CE-73A1-4123-8E88-D50EEF28AB2E}" destId="{8558FB9E-937F-4E84-82D3-3B9538DFE899}" srcOrd="33" destOrd="0" presId="urn:microsoft.com/office/officeart/2005/8/layout/radial6"/>
    <dgm:cxn modelId="{F6FB93B8-067D-4570-B4D9-342297CCD403}" type="presParOf" srcId="{B03184CE-73A1-4123-8E88-D50EEF28AB2E}" destId="{9DF584EC-FF65-42CF-98C4-17B8E023D6C4}" srcOrd="34" destOrd="0" presId="urn:microsoft.com/office/officeart/2005/8/layout/radial6"/>
    <dgm:cxn modelId="{6189B664-A29A-4243-8E97-5EB7D376663D}" type="presParOf" srcId="{B03184CE-73A1-4123-8E88-D50EEF28AB2E}" destId="{58E22366-C454-492E-A5D2-7E8D8D271F7A}" srcOrd="35" destOrd="0" presId="urn:microsoft.com/office/officeart/2005/8/layout/radial6"/>
    <dgm:cxn modelId="{0D1438F8-F5CE-481D-A119-13883A9C0CC7}" type="presParOf" srcId="{B03184CE-73A1-4123-8E88-D50EEF28AB2E}" destId="{88DBABC3-A3B2-4F1D-A01B-246CF71EFF8D}" srcOrd="36" destOrd="0" presId="urn:microsoft.com/office/officeart/2005/8/layout/radial6"/>
    <dgm:cxn modelId="{4D50C8C6-83E8-439A-81A9-2BB7E50BF43B}" type="presParOf" srcId="{B03184CE-73A1-4123-8E88-D50EEF28AB2E}" destId="{972100FB-3B35-4934-B13C-4F659767F2BB}" srcOrd="37" destOrd="0" presId="urn:microsoft.com/office/officeart/2005/8/layout/radial6"/>
    <dgm:cxn modelId="{36801D8E-EBBC-4EF0-8B25-971E753D2DC8}" type="presParOf" srcId="{B03184CE-73A1-4123-8E88-D50EEF28AB2E}" destId="{E0597570-1613-43C7-A2B6-40579EF42340}" srcOrd="38" destOrd="0" presId="urn:microsoft.com/office/officeart/2005/8/layout/radial6"/>
    <dgm:cxn modelId="{CA39733E-8F37-4FC1-9169-C2B2E1BE6D73}" type="presParOf" srcId="{B03184CE-73A1-4123-8E88-D50EEF28AB2E}" destId="{64A93F68-7958-4D7E-B45F-A0F486DF03E1}" srcOrd="39" destOrd="0" presId="urn:microsoft.com/office/officeart/2005/8/layout/radial6"/>
    <dgm:cxn modelId="{E57E1338-6DD3-4416-AB2F-CCD9A1111B2A}" type="presParOf" srcId="{B03184CE-73A1-4123-8E88-D50EEF28AB2E}" destId="{521624DF-E89B-43CB-8B16-18067F1DDB24}" srcOrd="40" destOrd="0" presId="urn:microsoft.com/office/officeart/2005/8/layout/radial6"/>
    <dgm:cxn modelId="{B3C425B0-CF62-4851-94DE-D75BE1CA3E52}" type="presParOf" srcId="{B03184CE-73A1-4123-8E88-D50EEF28AB2E}" destId="{176820B0-2ACC-4074-9A7A-0B314173B83A}" srcOrd="41" destOrd="0" presId="urn:microsoft.com/office/officeart/2005/8/layout/radial6"/>
    <dgm:cxn modelId="{695388D3-05BF-4810-B927-B6A6570424CF}" type="presParOf" srcId="{B03184CE-73A1-4123-8E88-D50EEF28AB2E}" destId="{3BD84D83-72AF-43B9-B94B-1AE504581C34}" srcOrd="42" destOrd="0" presId="urn:microsoft.com/office/officeart/2005/8/layout/radial6"/>
    <dgm:cxn modelId="{0FA10DD7-D050-499A-8A38-BD2AF28F8E01}" type="presParOf" srcId="{B03184CE-73A1-4123-8E88-D50EEF28AB2E}" destId="{D12A6715-28DD-477A-93DD-89CA598C7FEE}" srcOrd="43" destOrd="0" presId="urn:microsoft.com/office/officeart/2005/8/layout/radial6"/>
    <dgm:cxn modelId="{27A90AD7-4857-4A63-8261-5993DDC8FD56}" type="presParOf" srcId="{B03184CE-73A1-4123-8E88-D50EEF28AB2E}" destId="{8F598D90-2B3C-4DE2-94F7-C9CD97FC10B8}" srcOrd="44" destOrd="0" presId="urn:microsoft.com/office/officeart/2005/8/layout/radial6"/>
    <dgm:cxn modelId="{4D810914-F8C8-47EC-B217-9BCE272B6A77}" type="presParOf" srcId="{B03184CE-73A1-4123-8E88-D50EEF28AB2E}" destId="{33F3960B-CED0-4616-9D86-64C7BCA13D73}" srcOrd="45" destOrd="0" presId="urn:microsoft.com/office/officeart/2005/8/layout/radial6"/>
    <dgm:cxn modelId="{995FF504-97CD-4B70-BD34-581D6421891C}" type="presParOf" srcId="{B03184CE-73A1-4123-8E88-D50EEF28AB2E}" destId="{8AD41723-62B0-4BBE-9DD8-AB09880AB93F}" srcOrd="46" destOrd="0" presId="urn:microsoft.com/office/officeart/2005/8/layout/radial6"/>
    <dgm:cxn modelId="{29C050C8-A928-48D6-8954-89E016482AA8}" type="presParOf" srcId="{B03184CE-73A1-4123-8E88-D50EEF28AB2E}" destId="{71D9A7E1-E13A-4D62-AA44-A8A7A3BF64D3}" srcOrd="47" destOrd="0" presId="urn:microsoft.com/office/officeart/2005/8/layout/radial6"/>
    <dgm:cxn modelId="{463A8855-ADE6-4326-B5C9-5FB1DB019F30}" type="presParOf" srcId="{B03184CE-73A1-4123-8E88-D50EEF28AB2E}" destId="{54A75D34-B0A0-4813-A3E5-F8194FBBD59E}" srcOrd="48"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E0010F-B802-4EFB-99D6-0368B43064D2}" type="doc">
      <dgm:prSet loTypeId="urn:microsoft.com/office/officeart/2005/8/layout/cycle1" loCatId="cycle" qsTypeId="urn:microsoft.com/office/officeart/2005/8/quickstyle/3d1" qsCatId="3D" csTypeId="urn:microsoft.com/office/officeart/2005/8/colors/colorful5" csCatId="colorful" phldr="1"/>
      <dgm:spPr/>
      <dgm:t>
        <a:bodyPr/>
        <a:lstStyle/>
        <a:p>
          <a:endParaRPr lang="pt-BR"/>
        </a:p>
      </dgm:t>
    </dgm:pt>
    <dgm:pt modelId="{2B682469-83F4-4558-9F54-E0CAE7B6E399}">
      <dgm:prSet phldrT="[Texto]"/>
      <dgm:spPr/>
      <dgm:t>
        <a:bodyPr/>
        <a:lstStyle/>
        <a:p>
          <a:r>
            <a:rPr lang="pt-BR" dirty="0"/>
            <a:t>Balanço Patrimonial</a:t>
          </a:r>
        </a:p>
      </dgm:t>
    </dgm:pt>
    <dgm:pt modelId="{7AAF735B-F6F5-4F1B-8ACD-E57EBF163260}" type="parTrans" cxnId="{549332AA-4DB6-444C-B234-208DE21E1DF3}">
      <dgm:prSet/>
      <dgm:spPr/>
      <dgm:t>
        <a:bodyPr/>
        <a:lstStyle/>
        <a:p>
          <a:endParaRPr lang="pt-BR"/>
        </a:p>
      </dgm:t>
    </dgm:pt>
    <dgm:pt modelId="{EC85B8DC-2CFF-4521-95E7-22A695AA826C}" type="sibTrans" cxnId="{549332AA-4DB6-444C-B234-208DE21E1DF3}">
      <dgm:prSet/>
      <dgm:spPr/>
      <dgm:t>
        <a:bodyPr/>
        <a:lstStyle/>
        <a:p>
          <a:endParaRPr lang="pt-BR"/>
        </a:p>
      </dgm:t>
    </dgm:pt>
    <dgm:pt modelId="{F937B1AC-7D65-4A07-8772-0CAC45BA51A3}">
      <dgm:prSet phldrT="[Texto]"/>
      <dgm:spPr/>
      <dgm:t>
        <a:bodyPr/>
        <a:lstStyle/>
        <a:p>
          <a:r>
            <a:rPr lang="pt-BR" dirty="0"/>
            <a:t>Demonstração das Variações Patrimoniais</a:t>
          </a:r>
        </a:p>
      </dgm:t>
    </dgm:pt>
    <dgm:pt modelId="{B3245796-765D-4D3A-8F8E-BE64FB92397F}" type="parTrans" cxnId="{D7F2577A-E9F5-46F9-9D9D-15CE36FF4B02}">
      <dgm:prSet/>
      <dgm:spPr/>
      <dgm:t>
        <a:bodyPr/>
        <a:lstStyle/>
        <a:p>
          <a:endParaRPr lang="pt-BR"/>
        </a:p>
      </dgm:t>
    </dgm:pt>
    <dgm:pt modelId="{7F149F15-E7EC-40F4-A511-1F8F33A78768}" type="sibTrans" cxnId="{D7F2577A-E9F5-46F9-9D9D-15CE36FF4B02}">
      <dgm:prSet/>
      <dgm:spPr/>
      <dgm:t>
        <a:bodyPr/>
        <a:lstStyle/>
        <a:p>
          <a:endParaRPr lang="pt-BR"/>
        </a:p>
      </dgm:t>
    </dgm:pt>
    <dgm:pt modelId="{31A52B6D-CDED-4C25-B26A-490064E4F75E}">
      <dgm:prSet phldrT="[Texto]"/>
      <dgm:spPr/>
      <dgm:t>
        <a:bodyPr/>
        <a:lstStyle/>
        <a:p>
          <a:r>
            <a:rPr lang="pt-BR" dirty="0"/>
            <a:t>Balanço Orçamentário</a:t>
          </a:r>
        </a:p>
      </dgm:t>
    </dgm:pt>
    <dgm:pt modelId="{025AE793-C068-4992-AA46-C4842A09AE47}" type="parTrans" cxnId="{05EC8401-7D49-45F7-A86C-035DAE34203B}">
      <dgm:prSet/>
      <dgm:spPr/>
      <dgm:t>
        <a:bodyPr/>
        <a:lstStyle/>
        <a:p>
          <a:endParaRPr lang="pt-BR"/>
        </a:p>
      </dgm:t>
    </dgm:pt>
    <dgm:pt modelId="{8919E6EE-8E56-41D5-9AF9-80887BFE67CF}" type="sibTrans" cxnId="{05EC8401-7D49-45F7-A86C-035DAE34203B}">
      <dgm:prSet/>
      <dgm:spPr/>
      <dgm:t>
        <a:bodyPr/>
        <a:lstStyle/>
        <a:p>
          <a:endParaRPr lang="pt-BR"/>
        </a:p>
      </dgm:t>
    </dgm:pt>
    <dgm:pt modelId="{5D18D355-52B2-48D1-AF5D-3F19DDB01BAD}">
      <dgm:prSet phldrT="[Texto]"/>
      <dgm:spPr/>
      <dgm:t>
        <a:bodyPr/>
        <a:lstStyle/>
        <a:p>
          <a:r>
            <a:rPr lang="pt-BR" dirty="0"/>
            <a:t>Demonstração do Fluxo de Caixa</a:t>
          </a:r>
        </a:p>
      </dgm:t>
    </dgm:pt>
    <dgm:pt modelId="{5C02CF4A-6974-4F3D-ACD5-C5C10D4002F8}" type="parTrans" cxnId="{FE7D44D6-66CF-410C-B3CF-CBD4BFCAD9BD}">
      <dgm:prSet/>
      <dgm:spPr/>
      <dgm:t>
        <a:bodyPr/>
        <a:lstStyle/>
        <a:p>
          <a:endParaRPr lang="pt-BR"/>
        </a:p>
      </dgm:t>
    </dgm:pt>
    <dgm:pt modelId="{0D51EE50-8E87-4031-B7F3-2B881CF2E2C9}" type="sibTrans" cxnId="{FE7D44D6-66CF-410C-B3CF-CBD4BFCAD9BD}">
      <dgm:prSet/>
      <dgm:spPr/>
      <dgm:t>
        <a:bodyPr/>
        <a:lstStyle/>
        <a:p>
          <a:endParaRPr lang="pt-BR"/>
        </a:p>
      </dgm:t>
    </dgm:pt>
    <dgm:pt modelId="{DE0B2038-42D8-4BAB-96AA-0C0B9E9541B3}">
      <dgm:prSet phldrT="[Texto]"/>
      <dgm:spPr/>
      <dgm:t>
        <a:bodyPr/>
        <a:lstStyle/>
        <a:p>
          <a:r>
            <a:rPr lang="pt-BR" dirty="0"/>
            <a:t>Balanço Financeiro</a:t>
          </a:r>
        </a:p>
      </dgm:t>
    </dgm:pt>
    <dgm:pt modelId="{4323FF12-A6CB-4928-93B7-AF92EDBECB80}" type="sibTrans" cxnId="{F71F6A27-E87D-43D1-976F-96E048F906F0}">
      <dgm:prSet/>
      <dgm:spPr/>
      <dgm:t>
        <a:bodyPr/>
        <a:lstStyle/>
        <a:p>
          <a:endParaRPr lang="pt-BR"/>
        </a:p>
      </dgm:t>
    </dgm:pt>
    <dgm:pt modelId="{CA71C2C2-F02B-4EE7-AB60-EF3B1FE7569A}" type="parTrans" cxnId="{F71F6A27-E87D-43D1-976F-96E048F906F0}">
      <dgm:prSet/>
      <dgm:spPr/>
      <dgm:t>
        <a:bodyPr/>
        <a:lstStyle/>
        <a:p>
          <a:endParaRPr lang="pt-BR"/>
        </a:p>
      </dgm:t>
    </dgm:pt>
    <dgm:pt modelId="{D355D792-9FCE-4465-B961-7240F1782D96}" type="pres">
      <dgm:prSet presAssocID="{A4E0010F-B802-4EFB-99D6-0368B43064D2}" presName="cycle" presStyleCnt="0">
        <dgm:presLayoutVars>
          <dgm:dir/>
          <dgm:resizeHandles val="exact"/>
        </dgm:presLayoutVars>
      </dgm:prSet>
      <dgm:spPr/>
    </dgm:pt>
    <dgm:pt modelId="{4893C064-51AF-4860-9625-5BA8710865CA}" type="pres">
      <dgm:prSet presAssocID="{2B682469-83F4-4558-9F54-E0CAE7B6E399}" presName="dummy" presStyleCnt="0"/>
      <dgm:spPr/>
    </dgm:pt>
    <dgm:pt modelId="{76F7FEA8-BB86-45E7-A085-20B29E2CC973}" type="pres">
      <dgm:prSet presAssocID="{2B682469-83F4-4558-9F54-E0CAE7B6E399}" presName="node" presStyleLbl="revTx" presStyleIdx="0" presStyleCnt="5">
        <dgm:presLayoutVars>
          <dgm:bulletEnabled val="1"/>
        </dgm:presLayoutVars>
      </dgm:prSet>
      <dgm:spPr/>
    </dgm:pt>
    <dgm:pt modelId="{CC417D1C-21B5-4A25-9EE1-EAD77F90C3CC}" type="pres">
      <dgm:prSet presAssocID="{EC85B8DC-2CFF-4521-95E7-22A695AA826C}" presName="sibTrans" presStyleLbl="node1" presStyleIdx="0" presStyleCnt="5"/>
      <dgm:spPr/>
    </dgm:pt>
    <dgm:pt modelId="{5EFD475E-BBA0-4E8E-8AB4-E532AB126876}" type="pres">
      <dgm:prSet presAssocID="{F937B1AC-7D65-4A07-8772-0CAC45BA51A3}" presName="dummy" presStyleCnt="0"/>
      <dgm:spPr/>
    </dgm:pt>
    <dgm:pt modelId="{7226267A-0C96-48B1-8A44-479D1BB1B28D}" type="pres">
      <dgm:prSet presAssocID="{F937B1AC-7D65-4A07-8772-0CAC45BA51A3}" presName="node" presStyleLbl="revTx" presStyleIdx="1" presStyleCnt="5">
        <dgm:presLayoutVars>
          <dgm:bulletEnabled val="1"/>
        </dgm:presLayoutVars>
      </dgm:prSet>
      <dgm:spPr/>
    </dgm:pt>
    <dgm:pt modelId="{0448766A-F707-4AA4-AC8B-13A29BA953F8}" type="pres">
      <dgm:prSet presAssocID="{7F149F15-E7EC-40F4-A511-1F8F33A78768}" presName="sibTrans" presStyleLbl="node1" presStyleIdx="1" presStyleCnt="5"/>
      <dgm:spPr/>
    </dgm:pt>
    <dgm:pt modelId="{E56DD742-35E6-4D3B-9807-BC9840CAB0BA}" type="pres">
      <dgm:prSet presAssocID="{DE0B2038-42D8-4BAB-96AA-0C0B9E9541B3}" presName="dummy" presStyleCnt="0"/>
      <dgm:spPr/>
    </dgm:pt>
    <dgm:pt modelId="{966D47A4-484E-47DC-8B1F-3BC15FEAE707}" type="pres">
      <dgm:prSet presAssocID="{DE0B2038-42D8-4BAB-96AA-0C0B9E9541B3}" presName="node" presStyleLbl="revTx" presStyleIdx="2" presStyleCnt="5">
        <dgm:presLayoutVars>
          <dgm:bulletEnabled val="1"/>
        </dgm:presLayoutVars>
      </dgm:prSet>
      <dgm:spPr/>
    </dgm:pt>
    <dgm:pt modelId="{73D2B1F7-8459-467E-8051-DB48917506E0}" type="pres">
      <dgm:prSet presAssocID="{4323FF12-A6CB-4928-93B7-AF92EDBECB80}" presName="sibTrans" presStyleLbl="node1" presStyleIdx="2" presStyleCnt="5"/>
      <dgm:spPr/>
    </dgm:pt>
    <dgm:pt modelId="{75A28129-A4E9-4A2B-A61D-E3BA9A18FA6F}" type="pres">
      <dgm:prSet presAssocID="{31A52B6D-CDED-4C25-B26A-490064E4F75E}" presName="dummy" presStyleCnt="0"/>
      <dgm:spPr/>
    </dgm:pt>
    <dgm:pt modelId="{D24ABD93-BC8A-4AEC-82A4-29D81130AA84}" type="pres">
      <dgm:prSet presAssocID="{31A52B6D-CDED-4C25-B26A-490064E4F75E}" presName="node" presStyleLbl="revTx" presStyleIdx="3" presStyleCnt="5">
        <dgm:presLayoutVars>
          <dgm:bulletEnabled val="1"/>
        </dgm:presLayoutVars>
      </dgm:prSet>
      <dgm:spPr/>
    </dgm:pt>
    <dgm:pt modelId="{67761841-99FA-4945-8D73-1D8771F52E14}" type="pres">
      <dgm:prSet presAssocID="{8919E6EE-8E56-41D5-9AF9-80887BFE67CF}" presName="sibTrans" presStyleLbl="node1" presStyleIdx="3" presStyleCnt="5"/>
      <dgm:spPr/>
    </dgm:pt>
    <dgm:pt modelId="{CC7417DF-CFD8-4D0C-BD90-ACAE5A9FC484}" type="pres">
      <dgm:prSet presAssocID="{5D18D355-52B2-48D1-AF5D-3F19DDB01BAD}" presName="dummy" presStyleCnt="0"/>
      <dgm:spPr/>
    </dgm:pt>
    <dgm:pt modelId="{DCA1D701-C3BF-40FF-90BF-72D29C22FCB6}" type="pres">
      <dgm:prSet presAssocID="{5D18D355-52B2-48D1-AF5D-3F19DDB01BAD}" presName="node" presStyleLbl="revTx" presStyleIdx="4" presStyleCnt="5">
        <dgm:presLayoutVars>
          <dgm:bulletEnabled val="1"/>
        </dgm:presLayoutVars>
      </dgm:prSet>
      <dgm:spPr/>
    </dgm:pt>
    <dgm:pt modelId="{797070EB-8A98-4811-AD57-3F0020166861}" type="pres">
      <dgm:prSet presAssocID="{0D51EE50-8E87-4031-B7F3-2B881CF2E2C9}" presName="sibTrans" presStyleLbl="node1" presStyleIdx="4" presStyleCnt="5"/>
      <dgm:spPr/>
    </dgm:pt>
  </dgm:ptLst>
  <dgm:cxnLst>
    <dgm:cxn modelId="{05EC8401-7D49-45F7-A86C-035DAE34203B}" srcId="{A4E0010F-B802-4EFB-99D6-0368B43064D2}" destId="{31A52B6D-CDED-4C25-B26A-490064E4F75E}" srcOrd="3" destOrd="0" parTransId="{025AE793-C068-4992-AA46-C4842A09AE47}" sibTransId="{8919E6EE-8E56-41D5-9AF9-80887BFE67CF}"/>
    <dgm:cxn modelId="{F71F6A27-E87D-43D1-976F-96E048F906F0}" srcId="{A4E0010F-B802-4EFB-99D6-0368B43064D2}" destId="{DE0B2038-42D8-4BAB-96AA-0C0B9E9541B3}" srcOrd="2" destOrd="0" parTransId="{CA71C2C2-F02B-4EE7-AB60-EF3B1FE7569A}" sibTransId="{4323FF12-A6CB-4928-93B7-AF92EDBECB80}"/>
    <dgm:cxn modelId="{D9C2E42C-04A1-45D2-A928-5FE13716CA7E}" type="presOf" srcId="{31A52B6D-CDED-4C25-B26A-490064E4F75E}" destId="{D24ABD93-BC8A-4AEC-82A4-29D81130AA84}" srcOrd="0" destOrd="0" presId="urn:microsoft.com/office/officeart/2005/8/layout/cycle1"/>
    <dgm:cxn modelId="{70F4A249-45BA-4176-8B67-703DBF594B00}" type="presOf" srcId="{DE0B2038-42D8-4BAB-96AA-0C0B9E9541B3}" destId="{966D47A4-484E-47DC-8B1F-3BC15FEAE707}" srcOrd="0" destOrd="0" presId="urn:microsoft.com/office/officeart/2005/8/layout/cycle1"/>
    <dgm:cxn modelId="{AA839B70-14FE-4672-A304-701006C7BE99}" type="presOf" srcId="{A4E0010F-B802-4EFB-99D6-0368B43064D2}" destId="{D355D792-9FCE-4465-B961-7240F1782D96}" srcOrd="0" destOrd="0" presId="urn:microsoft.com/office/officeart/2005/8/layout/cycle1"/>
    <dgm:cxn modelId="{D7F2577A-E9F5-46F9-9D9D-15CE36FF4B02}" srcId="{A4E0010F-B802-4EFB-99D6-0368B43064D2}" destId="{F937B1AC-7D65-4A07-8772-0CAC45BA51A3}" srcOrd="1" destOrd="0" parTransId="{B3245796-765D-4D3A-8F8E-BE64FB92397F}" sibTransId="{7F149F15-E7EC-40F4-A511-1F8F33A78768}"/>
    <dgm:cxn modelId="{10C5F09E-C842-4B37-A096-0797DB3DA411}" type="presOf" srcId="{5D18D355-52B2-48D1-AF5D-3F19DDB01BAD}" destId="{DCA1D701-C3BF-40FF-90BF-72D29C22FCB6}" srcOrd="0" destOrd="0" presId="urn:microsoft.com/office/officeart/2005/8/layout/cycle1"/>
    <dgm:cxn modelId="{549332AA-4DB6-444C-B234-208DE21E1DF3}" srcId="{A4E0010F-B802-4EFB-99D6-0368B43064D2}" destId="{2B682469-83F4-4558-9F54-E0CAE7B6E399}" srcOrd="0" destOrd="0" parTransId="{7AAF735B-F6F5-4F1B-8ACD-E57EBF163260}" sibTransId="{EC85B8DC-2CFF-4521-95E7-22A695AA826C}"/>
    <dgm:cxn modelId="{6EB41FC6-204C-4628-B1D0-232E62E73D52}" type="presOf" srcId="{7F149F15-E7EC-40F4-A511-1F8F33A78768}" destId="{0448766A-F707-4AA4-AC8B-13A29BA953F8}" srcOrd="0" destOrd="0" presId="urn:microsoft.com/office/officeart/2005/8/layout/cycle1"/>
    <dgm:cxn modelId="{78C855C8-65A8-46CC-A926-355D34B5061A}" type="presOf" srcId="{4323FF12-A6CB-4928-93B7-AF92EDBECB80}" destId="{73D2B1F7-8459-467E-8051-DB48917506E0}" srcOrd="0" destOrd="0" presId="urn:microsoft.com/office/officeart/2005/8/layout/cycle1"/>
    <dgm:cxn modelId="{1D5259D0-D9F0-4DF9-8F87-AC7A9B92E432}" type="presOf" srcId="{8919E6EE-8E56-41D5-9AF9-80887BFE67CF}" destId="{67761841-99FA-4945-8D73-1D8771F52E14}" srcOrd="0" destOrd="0" presId="urn:microsoft.com/office/officeart/2005/8/layout/cycle1"/>
    <dgm:cxn modelId="{FE7D44D6-66CF-410C-B3CF-CBD4BFCAD9BD}" srcId="{A4E0010F-B802-4EFB-99D6-0368B43064D2}" destId="{5D18D355-52B2-48D1-AF5D-3F19DDB01BAD}" srcOrd="4" destOrd="0" parTransId="{5C02CF4A-6974-4F3D-ACD5-C5C10D4002F8}" sibTransId="{0D51EE50-8E87-4031-B7F3-2B881CF2E2C9}"/>
    <dgm:cxn modelId="{194450EB-C9E6-48AD-BF1D-600B05E66D98}" type="presOf" srcId="{2B682469-83F4-4558-9F54-E0CAE7B6E399}" destId="{76F7FEA8-BB86-45E7-A085-20B29E2CC973}" srcOrd="0" destOrd="0" presId="urn:microsoft.com/office/officeart/2005/8/layout/cycle1"/>
    <dgm:cxn modelId="{6928E7ED-2316-4ADE-9175-71705208F3E7}" type="presOf" srcId="{EC85B8DC-2CFF-4521-95E7-22A695AA826C}" destId="{CC417D1C-21B5-4A25-9EE1-EAD77F90C3CC}" srcOrd="0" destOrd="0" presId="urn:microsoft.com/office/officeart/2005/8/layout/cycle1"/>
    <dgm:cxn modelId="{31E890EF-254F-4389-8A75-265CE02CDAE6}" type="presOf" srcId="{0D51EE50-8E87-4031-B7F3-2B881CF2E2C9}" destId="{797070EB-8A98-4811-AD57-3F0020166861}" srcOrd="0" destOrd="0" presId="urn:microsoft.com/office/officeart/2005/8/layout/cycle1"/>
    <dgm:cxn modelId="{F5570DF2-7EBF-4C6C-96D5-1E3852F1C0D3}" type="presOf" srcId="{F937B1AC-7D65-4A07-8772-0CAC45BA51A3}" destId="{7226267A-0C96-48B1-8A44-479D1BB1B28D}" srcOrd="0" destOrd="0" presId="urn:microsoft.com/office/officeart/2005/8/layout/cycle1"/>
    <dgm:cxn modelId="{AAD221D7-2339-43D5-952B-C942326B7EB2}" type="presParOf" srcId="{D355D792-9FCE-4465-B961-7240F1782D96}" destId="{4893C064-51AF-4860-9625-5BA8710865CA}" srcOrd="0" destOrd="0" presId="urn:microsoft.com/office/officeart/2005/8/layout/cycle1"/>
    <dgm:cxn modelId="{CB49D69A-CA6E-4363-BD04-71436FBF162A}" type="presParOf" srcId="{D355D792-9FCE-4465-B961-7240F1782D96}" destId="{76F7FEA8-BB86-45E7-A085-20B29E2CC973}" srcOrd="1" destOrd="0" presId="urn:microsoft.com/office/officeart/2005/8/layout/cycle1"/>
    <dgm:cxn modelId="{8BF26293-202F-44DC-8C62-3E55866D7018}" type="presParOf" srcId="{D355D792-9FCE-4465-B961-7240F1782D96}" destId="{CC417D1C-21B5-4A25-9EE1-EAD77F90C3CC}" srcOrd="2" destOrd="0" presId="urn:microsoft.com/office/officeart/2005/8/layout/cycle1"/>
    <dgm:cxn modelId="{CD4BA865-DCA6-4C8C-B2F1-00F2EBCCAD1C}" type="presParOf" srcId="{D355D792-9FCE-4465-B961-7240F1782D96}" destId="{5EFD475E-BBA0-4E8E-8AB4-E532AB126876}" srcOrd="3" destOrd="0" presId="urn:microsoft.com/office/officeart/2005/8/layout/cycle1"/>
    <dgm:cxn modelId="{8B77227A-0456-46D7-B519-C6249CDC985B}" type="presParOf" srcId="{D355D792-9FCE-4465-B961-7240F1782D96}" destId="{7226267A-0C96-48B1-8A44-479D1BB1B28D}" srcOrd="4" destOrd="0" presId="urn:microsoft.com/office/officeart/2005/8/layout/cycle1"/>
    <dgm:cxn modelId="{7EE9CDE7-5EFF-4E4F-AC00-972E72ED9C31}" type="presParOf" srcId="{D355D792-9FCE-4465-B961-7240F1782D96}" destId="{0448766A-F707-4AA4-AC8B-13A29BA953F8}" srcOrd="5" destOrd="0" presId="urn:microsoft.com/office/officeart/2005/8/layout/cycle1"/>
    <dgm:cxn modelId="{B5721D7A-EEF0-48EC-A2C3-8991C3C1A79D}" type="presParOf" srcId="{D355D792-9FCE-4465-B961-7240F1782D96}" destId="{E56DD742-35E6-4D3B-9807-BC9840CAB0BA}" srcOrd="6" destOrd="0" presId="urn:microsoft.com/office/officeart/2005/8/layout/cycle1"/>
    <dgm:cxn modelId="{94325D4F-21E7-4427-ACA2-E7B472FB0FA4}" type="presParOf" srcId="{D355D792-9FCE-4465-B961-7240F1782D96}" destId="{966D47A4-484E-47DC-8B1F-3BC15FEAE707}" srcOrd="7" destOrd="0" presId="urn:microsoft.com/office/officeart/2005/8/layout/cycle1"/>
    <dgm:cxn modelId="{F44E096D-2539-4AC1-A111-941B26932115}" type="presParOf" srcId="{D355D792-9FCE-4465-B961-7240F1782D96}" destId="{73D2B1F7-8459-467E-8051-DB48917506E0}" srcOrd="8" destOrd="0" presId="urn:microsoft.com/office/officeart/2005/8/layout/cycle1"/>
    <dgm:cxn modelId="{CB0F2E27-60D4-4A99-B3BD-7E40CA7992CA}" type="presParOf" srcId="{D355D792-9FCE-4465-B961-7240F1782D96}" destId="{75A28129-A4E9-4A2B-A61D-E3BA9A18FA6F}" srcOrd="9" destOrd="0" presId="urn:microsoft.com/office/officeart/2005/8/layout/cycle1"/>
    <dgm:cxn modelId="{4082A65F-773B-4189-AAE9-7A927EAFAC97}" type="presParOf" srcId="{D355D792-9FCE-4465-B961-7240F1782D96}" destId="{D24ABD93-BC8A-4AEC-82A4-29D81130AA84}" srcOrd="10" destOrd="0" presId="urn:microsoft.com/office/officeart/2005/8/layout/cycle1"/>
    <dgm:cxn modelId="{D350F908-2CFA-4D9A-8F9A-AC87CC46A8A0}" type="presParOf" srcId="{D355D792-9FCE-4465-B961-7240F1782D96}" destId="{67761841-99FA-4945-8D73-1D8771F52E14}" srcOrd="11" destOrd="0" presId="urn:microsoft.com/office/officeart/2005/8/layout/cycle1"/>
    <dgm:cxn modelId="{2F4F244E-A9F1-47CF-BCBB-AD43E6A946B0}" type="presParOf" srcId="{D355D792-9FCE-4465-B961-7240F1782D96}" destId="{CC7417DF-CFD8-4D0C-BD90-ACAE5A9FC484}" srcOrd="12" destOrd="0" presId="urn:microsoft.com/office/officeart/2005/8/layout/cycle1"/>
    <dgm:cxn modelId="{B947831E-A92B-49A7-A784-941AF65A438B}" type="presParOf" srcId="{D355D792-9FCE-4465-B961-7240F1782D96}" destId="{DCA1D701-C3BF-40FF-90BF-72D29C22FCB6}" srcOrd="13" destOrd="0" presId="urn:microsoft.com/office/officeart/2005/8/layout/cycle1"/>
    <dgm:cxn modelId="{772C4D03-B08C-4242-AC77-038098F45FFC}" type="presParOf" srcId="{D355D792-9FCE-4465-B961-7240F1782D96}" destId="{797070EB-8A98-4811-AD57-3F0020166861}"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4B836A-2A33-4320-8AEC-B34F14F7C2A4}" type="doc">
      <dgm:prSet loTypeId="urn:microsoft.com/office/officeart/2008/layout/RadialCluster" loCatId="cycle" qsTypeId="urn:microsoft.com/office/officeart/2005/8/quickstyle/simple3" qsCatId="simple" csTypeId="urn:microsoft.com/office/officeart/2005/8/colors/colorful5" csCatId="colorful" phldr="1"/>
      <dgm:spPr/>
      <dgm:t>
        <a:bodyPr/>
        <a:lstStyle/>
        <a:p>
          <a:endParaRPr lang="pt-BR"/>
        </a:p>
      </dgm:t>
    </dgm:pt>
    <dgm:pt modelId="{D96C4CF2-468A-4553-833E-AA306C2585FE}">
      <dgm:prSet phldrT="[Texto]"/>
      <dgm:spPr/>
      <dgm:t>
        <a:bodyPr/>
        <a:lstStyle/>
        <a:p>
          <a:r>
            <a:rPr lang="pt-BR" dirty="0"/>
            <a:t>Base de preparação</a:t>
          </a:r>
        </a:p>
      </dgm:t>
    </dgm:pt>
    <dgm:pt modelId="{F19C3997-D3EF-4B5B-B3E0-8CC4950D0EF0}" type="parTrans" cxnId="{260B5185-52D9-4065-B068-1D9371697AB9}">
      <dgm:prSet/>
      <dgm:spPr/>
      <dgm:t>
        <a:bodyPr/>
        <a:lstStyle/>
        <a:p>
          <a:endParaRPr lang="pt-BR"/>
        </a:p>
      </dgm:t>
    </dgm:pt>
    <dgm:pt modelId="{56F5F855-2BF0-4C40-BADB-26A4AA57131D}" type="sibTrans" cxnId="{260B5185-52D9-4065-B068-1D9371697AB9}">
      <dgm:prSet/>
      <dgm:spPr/>
      <dgm:t>
        <a:bodyPr/>
        <a:lstStyle/>
        <a:p>
          <a:endParaRPr lang="pt-BR"/>
        </a:p>
      </dgm:t>
    </dgm:pt>
    <dgm:pt modelId="{79F6A39D-7EC5-4E86-8750-21769257F777}">
      <dgm:prSet phldrT="[Texto]"/>
      <dgm:spPr/>
      <dgm:t>
        <a:bodyPr/>
        <a:lstStyle/>
        <a:p>
          <a:r>
            <a:rPr lang="pt-BR" dirty="0"/>
            <a:t>Lei 4320/64</a:t>
          </a:r>
        </a:p>
      </dgm:t>
    </dgm:pt>
    <dgm:pt modelId="{3CA6EE0C-AA17-489B-8E7F-BEA76EFB781B}" type="parTrans" cxnId="{E266060D-88BD-40E2-8F6E-A7DFC0A4B33B}">
      <dgm:prSet/>
      <dgm:spPr/>
      <dgm:t>
        <a:bodyPr/>
        <a:lstStyle/>
        <a:p>
          <a:endParaRPr lang="pt-BR"/>
        </a:p>
      </dgm:t>
    </dgm:pt>
    <dgm:pt modelId="{5C4130A4-0A0B-4993-AD63-19B84CBD3C2A}" type="sibTrans" cxnId="{E266060D-88BD-40E2-8F6E-A7DFC0A4B33B}">
      <dgm:prSet/>
      <dgm:spPr/>
      <dgm:t>
        <a:bodyPr/>
        <a:lstStyle/>
        <a:p>
          <a:endParaRPr lang="pt-BR"/>
        </a:p>
      </dgm:t>
    </dgm:pt>
    <dgm:pt modelId="{E13FE47F-F807-4ED7-A0AD-A390C833E345}">
      <dgm:prSet phldrT="[Texto]"/>
      <dgm:spPr/>
      <dgm:t>
        <a:bodyPr/>
        <a:lstStyle/>
        <a:p>
          <a:r>
            <a:rPr lang="pt-BR" dirty="0"/>
            <a:t>Normas CAU</a:t>
          </a:r>
        </a:p>
      </dgm:t>
    </dgm:pt>
    <dgm:pt modelId="{A1812929-20F8-4B8D-8291-CAE86C845913}" type="parTrans" cxnId="{387B0EEF-2FFF-4556-9FCA-095249E5A2AF}">
      <dgm:prSet/>
      <dgm:spPr/>
      <dgm:t>
        <a:bodyPr/>
        <a:lstStyle/>
        <a:p>
          <a:endParaRPr lang="pt-BR"/>
        </a:p>
      </dgm:t>
    </dgm:pt>
    <dgm:pt modelId="{79BC1EC1-B9A0-4253-B97F-B5725C7BC408}" type="sibTrans" cxnId="{387B0EEF-2FFF-4556-9FCA-095249E5A2AF}">
      <dgm:prSet/>
      <dgm:spPr/>
      <dgm:t>
        <a:bodyPr/>
        <a:lstStyle/>
        <a:p>
          <a:endParaRPr lang="pt-BR"/>
        </a:p>
      </dgm:t>
    </dgm:pt>
    <dgm:pt modelId="{12488DB4-20DC-4CF0-97E7-4931FDA605EB}">
      <dgm:prSet phldrT="[Texto]"/>
      <dgm:spPr/>
      <dgm:t>
        <a:bodyPr/>
        <a:lstStyle/>
        <a:p>
          <a:r>
            <a:rPr lang="pt-BR" dirty="0"/>
            <a:t>MCAPS</a:t>
          </a:r>
        </a:p>
      </dgm:t>
    </dgm:pt>
    <dgm:pt modelId="{387C1147-5701-4B94-BED3-12B37AF4385E}" type="parTrans" cxnId="{D1BC8D6D-9DC9-40B5-8B80-7ECCCDDA3B76}">
      <dgm:prSet/>
      <dgm:spPr/>
      <dgm:t>
        <a:bodyPr/>
        <a:lstStyle/>
        <a:p>
          <a:endParaRPr lang="pt-BR"/>
        </a:p>
      </dgm:t>
    </dgm:pt>
    <dgm:pt modelId="{48A08BAB-93CE-4515-89D8-132E756C66FC}" type="sibTrans" cxnId="{D1BC8D6D-9DC9-40B5-8B80-7ECCCDDA3B76}">
      <dgm:prSet/>
      <dgm:spPr/>
      <dgm:t>
        <a:bodyPr/>
        <a:lstStyle/>
        <a:p>
          <a:endParaRPr lang="pt-BR"/>
        </a:p>
      </dgm:t>
    </dgm:pt>
    <dgm:pt modelId="{ABDE5577-C73E-49B9-8618-A90286E5054F}">
      <dgm:prSet/>
      <dgm:spPr/>
      <dgm:t>
        <a:bodyPr/>
        <a:lstStyle/>
        <a:p>
          <a:r>
            <a:rPr lang="pt-BR" dirty="0"/>
            <a:t>NBC TSP</a:t>
          </a:r>
        </a:p>
      </dgm:t>
    </dgm:pt>
    <dgm:pt modelId="{0A53ADD4-7A4D-4BD8-828A-2BFCC378B1BE}" type="parTrans" cxnId="{B4F140D4-BBE5-47F4-B61F-0E84B6EFF6B1}">
      <dgm:prSet/>
      <dgm:spPr/>
      <dgm:t>
        <a:bodyPr/>
        <a:lstStyle/>
        <a:p>
          <a:endParaRPr lang="pt-BR"/>
        </a:p>
      </dgm:t>
    </dgm:pt>
    <dgm:pt modelId="{A3373C7F-3FAD-4198-9F9E-892F90D7CD93}" type="sibTrans" cxnId="{B4F140D4-BBE5-47F4-B61F-0E84B6EFF6B1}">
      <dgm:prSet/>
      <dgm:spPr/>
      <dgm:t>
        <a:bodyPr/>
        <a:lstStyle/>
        <a:p>
          <a:endParaRPr lang="pt-BR"/>
        </a:p>
      </dgm:t>
    </dgm:pt>
    <dgm:pt modelId="{A2F26D77-5B9B-4FEE-AE53-DB9799FCE09A}" type="pres">
      <dgm:prSet presAssocID="{244B836A-2A33-4320-8AEC-B34F14F7C2A4}" presName="Name0" presStyleCnt="0">
        <dgm:presLayoutVars>
          <dgm:chMax val="1"/>
          <dgm:chPref val="1"/>
          <dgm:dir/>
          <dgm:animOne val="branch"/>
          <dgm:animLvl val="lvl"/>
        </dgm:presLayoutVars>
      </dgm:prSet>
      <dgm:spPr/>
    </dgm:pt>
    <dgm:pt modelId="{D4ACAB94-ACEC-46EE-8261-C53EB1419A76}" type="pres">
      <dgm:prSet presAssocID="{D96C4CF2-468A-4553-833E-AA306C2585FE}" presName="singleCycle" presStyleCnt="0"/>
      <dgm:spPr/>
    </dgm:pt>
    <dgm:pt modelId="{247DAF95-E517-4EC7-9060-D3366C6C7F69}" type="pres">
      <dgm:prSet presAssocID="{D96C4CF2-468A-4553-833E-AA306C2585FE}" presName="singleCenter" presStyleLbl="node1" presStyleIdx="0" presStyleCnt="5">
        <dgm:presLayoutVars>
          <dgm:chMax val="7"/>
          <dgm:chPref val="7"/>
        </dgm:presLayoutVars>
      </dgm:prSet>
      <dgm:spPr/>
    </dgm:pt>
    <dgm:pt modelId="{91E138C3-3A30-474F-84D6-F7659D8ACEE7}" type="pres">
      <dgm:prSet presAssocID="{3CA6EE0C-AA17-489B-8E7F-BEA76EFB781B}" presName="Name56" presStyleLbl="parChTrans1D2" presStyleIdx="0" presStyleCnt="4"/>
      <dgm:spPr/>
    </dgm:pt>
    <dgm:pt modelId="{0E07F7B1-1E89-4AB0-A89D-4D220C503C17}" type="pres">
      <dgm:prSet presAssocID="{79F6A39D-7EC5-4E86-8750-21769257F777}" presName="text0" presStyleLbl="node1" presStyleIdx="1" presStyleCnt="5" custRadScaleRad="93901">
        <dgm:presLayoutVars>
          <dgm:bulletEnabled val="1"/>
        </dgm:presLayoutVars>
      </dgm:prSet>
      <dgm:spPr/>
    </dgm:pt>
    <dgm:pt modelId="{44BB62DF-1AFB-4CAD-87F3-9BC13A75DAF1}" type="pres">
      <dgm:prSet presAssocID="{0A53ADD4-7A4D-4BD8-828A-2BFCC378B1BE}" presName="Name56" presStyleLbl="parChTrans1D2" presStyleIdx="1" presStyleCnt="4"/>
      <dgm:spPr/>
    </dgm:pt>
    <dgm:pt modelId="{D4353A7B-C426-4D6B-9CAD-A0D9C7B5F82D}" type="pres">
      <dgm:prSet presAssocID="{ABDE5577-C73E-49B9-8618-A90286E5054F}" presName="text0" presStyleLbl="node1" presStyleIdx="2" presStyleCnt="5">
        <dgm:presLayoutVars>
          <dgm:bulletEnabled val="1"/>
        </dgm:presLayoutVars>
      </dgm:prSet>
      <dgm:spPr/>
    </dgm:pt>
    <dgm:pt modelId="{44AECB36-D1A3-46CD-826B-530526FC1654}" type="pres">
      <dgm:prSet presAssocID="{A1812929-20F8-4B8D-8291-CAE86C845913}" presName="Name56" presStyleLbl="parChTrans1D2" presStyleIdx="2" presStyleCnt="4"/>
      <dgm:spPr/>
    </dgm:pt>
    <dgm:pt modelId="{E73B8D7B-385B-4AFB-BC44-B9B73B8FDB29}" type="pres">
      <dgm:prSet presAssocID="{E13FE47F-F807-4ED7-A0AD-A390C833E345}" presName="text0" presStyleLbl="node1" presStyleIdx="3" presStyleCnt="5">
        <dgm:presLayoutVars>
          <dgm:bulletEnabled val="1"/>
        </dgm:presLayoutVars>
      </dgm:prSet>
      <dgm:spPr/>
    </dgm:pt>
    <dgm:pt modelId="{133D528C-E335-476C-98B1-2A062E8FC436}" type="pres">
      <dgm:prSet presAssocID="{387C1147-5701-4B94-BED3-12B37AF4385E}" presName="Name56" presStyleLbl="parChTrans1D2" presStyleIdx="3" presStyleCnt="4"/>
      <dgm:spPr/>
    </dgm:pt>
    <dgm:pt modelId="{C250A413-9C00-4793-A1B9-F166EA8E0F17}" type="pres">
      <dgm:prSet presAssocID="{12488DB4-20DC-4CF0-97E7-4931FDA605EB}" presName="text0" presStyleLbl="node1" presStyleIdx="4" presStyleCnt="5">
        <dgm:presLayoutVars>
          <dgm:bulletEnabled val="1"/>
        </dgm:presLayoutVars>
      </dgm:prSet>
      <dgm:spPr/>
    </dgm:pt>
  </dgm:ptLst>
  <dgm:cxnLst>
    <dgm:cxn modelId="{08D9D201-A675-4DA1-B4A9-81473415AF75}" type="presOf" srcId="{12488DB4-20DC-4CF0-97E7-4931FDA605EB}" destId="{C250A413-9C00-4793-A1B9-F166EA8E0F17}" srcOrd="0" destOrd="0" presId="urn:microsoft.com/office/officeart/2008/layout/RadialCluster"/>
    <dgm:cxn modelId="{E266060D-88BD-40E2-8F6E-A7DFC0A4B33B}" srcId="{D96C4CF2-468A-4553-833E-AA306C2585FE}" destId="{79F6A39D-7EC5-4E86-8750-21769257F777}" srcOrd="0" destOrd="0" parTransId="{3CA6EE0C-AA17-489B-8E7F-BEA76EFB781B}" sibTransId="{5C4130A4-0A0B-4993-AD63-19B84CBD3C2A}"/>
    <dgm:cxn modelId="{47B4310F-79B6-4B7E-BFA7-7B1A196E715C}" type="presOf" srcId="{3CA6EE0C-AA17-489B-8E7F-BEA76EFB781B}" destId="{91E138C3-3A30-474F-84D6-F7659D8ACEE7}" srcOrd="0" destOrd="0" presId="urn:microsoft.com/office/officeart/2008/layout/RadialCluster"/>
    <dgm:cxn modelId="{40421A10-5E97-4B2D-8118-18EE522CF174}" type="presOf" srcId="{244B836A-2A33-4320-8AEC-B34F14F7C2A4}" destId="{A2F26D77-5B9B-4FEE-AE53-DB9799FCE09A}" srcOrd="0" destOrd="0" presId="urn:microsoft.com/office/officeart/2008/layout/RadialCluster"/>
    <dgm:cxn modelId="{A3F24C13-B3AB-4E4B-A7BB-5F3049A2B7F0}" type="presOf" srcId="{79F6A39D-7EC5-4E86-8750-21769257F777}" destId="{0E07F7B1-1E89-4AB0-A89D-4D220C503C17}" srcOrd="0" destOrd="0" presId="urn:microsoft.com/office/officeart/2008/layout/RadialCluster"/>
    <dgm:cxn modelId="{15DD6518-C109-4D24-A9DE-0BF8BE888A83}" type="presOf" srcId="{E13FE47F-F807-4ED7-A0AD-A390C833E345}" destId="{E73B8D7B-385B-4AFB-BC44-B9B73B8FDB29}" srcOrd="0" destOrd="0" presId="urn:microsoft.com/office/officeart/2008/layout/RadialCluster"/>
    <dgm:cxn modelId="{57A9FF68-C48B-4C27-B632-2E109AC3EFBB}" type="presOf" srcId="{387C1147-5701-4B94-BED3-12B37AF4385E}" destId="{133D528C-E335-476C-98B1-2A062E8FC436}" srcOrd="0" destOrd="0" presId="urn:microsoft.com/office/officeart/2008/layout/RadialCluster"/>
    <dgm:cxn modelId="{87EAEB6A-23CB-4D02-BAB1-AF9041BEC72B}" type="presOf" srcId="{0A53ADD4-7A4D-4BD8-828A-2BFCC378B1BE}" destId="{44BB62DF-1AFB-4CAD-87F3-9BC13A75DAF1}" srcOrd="0" destOrd="0" presId="urn:microsoft.com/office/officeart/2008/layout/RadialCluster"/>
    <dgm:cxn modelId="{D1BC8D6D-9DC9-40B5-8B80-7ECCCDDA3B76}" srcId="{D96C4CF2-468A-4553-833E-AA306C2585FE}" destId="{12488DB4-20DC-4CF0-97E7-4931FDA605EB}" srcOrd="3" destOrd="0" parTransId="{387C1147-5701-4B94-BED3-12B37AF4385E}" sibTransId="{48A08BAB-93CE-4515-89D8-132E756C66FC}"/>
    <dgm:cxn modelId="{260B5185-52D9-4065-B068-1D9371697AB9}" srcId="{244B836A-2A33-4320-8AEC-B34F14F7C2A4}" destId="{D96C4CF2-468A-4553-833E-AA306C2585FE}" srcOrd="0" destOrd="0" parTransId="{F19C3997-D3EF-4B5B-B3E0-8CC4950D0EF0}" sibTransId="{56F5F855-2BF0-4C40-BADB-26A4AA57131D}"/>
    <dgm:cxn modelId="{46CC839F-5467-41EB-BED7-77ED9BC067F8}" type="presOf" srcId="{D96C4CF2-468A-4553-833E-AA306C2585FE}" destId="{247DAF95-E517-4EC7-9060-D3366C6C7F69}" srcOrd="0" destOrd="0" presId="urn:microsoft.com/office/officeart/2008/layout/RadialCluster"/>
    <dgm:cxn modelId="{AB8FE7BF-AF76-47E3-BF7B-5534B1883402}" type="presOf" srcId="{ABDE5577-C73E-49B9-8618-A90286E5054F}" destId="{D4353A7B-C426-4D6B-9CAD-A0D9C7B5F82D}" srcOrd="0" destOrd="0" presId="urn:microsoft.com/office/officeart/2008/layout/RadialCluster"/>
    <dgm:cxn modelId="{8598B3C6-F58F-4582-B33B-7CED97BDC76F}" type="presOf" srcId="{A1812929-20F8-4B8D-8291-CAE86C845913}" destId="{44AECB36-D1A3-46CD-826B-530526FC1654}" srcOrd="0" destOrd="0" presId="urn:microsoft.com/office/officeart/2008/layout/RadialCluster"/>
    <dgm:cxn modelId="{B4F140D4-BBE5-47F4-B61F-0E84B6EFF6B1}" srcId="{D96C4CF2-468A-4553-833E-AA306C2585FE}" destId="{ABDE5577-C73E-49B9-8618-A90286E5054F}" srcOrd="1" destOrd="0" parTransId="{0A53ADD4-7A4D-4BD8-828A-2BFCC378B1BE}" sibTransId="{A3373C7F-3FAD-4198-9F9E-892F90D7CD93}"/>
    <dgm:cxn modelId="{387B0EEF-2FFF-4556-9FCA-095249E5A2AF}" srcId="{D96C4CF2-468A-4553-833E-AA306C2585FE}" destId="{E13FE47F-F807-4ED7-A0AD-A390C833E345}" srcOrd="2" destOrd="0" parTransId="{A1812929-20F8-4B8D-8291-CAE86C845913}" sibTransId="{79BC1EC1-B9A0-4253-B97F-B5725C7BC408}"/>
    <dgm:cxn modelId="{AACF90F0-17CF-402E-9399-4655B0DDE8F5}" type="presParOf" srcId="{A2F26D77-5B9B-4FEE-AE53-DB9799FCE09A}" destId="{D4ACAB94-ACEC-46EE-8261-C53EB1419A76}" srcOrd="0" destOrd="0" presId="urn:microsoft.com/office/officeart/2008/layout/RadialCluster"/>
    <dgm:cxn modelId="{BE49E5FB-D8CB-4531-B14A-FC619F2621EF}" type="presParOf" srcId="{D4ACAB94-ACEC-46EE-8261-C53EB1419A76}" destId="{247DAF95-E517-4EC7-9060-D3366C6C7F69}" srcOrd="0" destOrd="0" presId="urn:microsoft.com/office/officeart/2008/layout/RadialCluster"/>
    <dgm:cxn modelId="{F86024B4-079D-49F2-8173-2FADE2059F00}" type="presParOf" srcId="{D4ACAB94-ACEC-46EE-8261-C53EB1419A76}" destId="{91E138C3-3A30-474F-84D6-F7659D8ACEE7}" srcOrd="1" destOrd="0" presId="urn:microsoft.com/office/officeart/2008/layout/RadialCluster"/>
    <dgm:cxn modelId="{21D80687-914A-4623-B323-461FFE3ADC7A}" type="presParOf" srcId="{D4ACAB94-ACEC-46EE-8261-C53EB1419A76}" destId="{0E07F7B1-1E89-4AB0-A89D-4D220C503C17}" srcOrd="2" destOrd="0" presId="urn:microsoft.com/office/officeart/2008/layout/RadialCluster"/>
    <dgm:cxn modelId="{C168811D-B735-4BEB-84AD-E0DC1484F72D}" type="presParOf" srcId="{D4ACAB94-ACEC-46EE-8261-C53EB1419A76}" destId="{44BB62DF-1AFB-4CAD-87F3-9BC13A75DAF1}" srcOrd="3" destOrd="0" presId="urn:microsoft.com/office/officeart/2008/layout/RadialCluster"/>
    <dgm:cxn modelId="{4085EA37-100F-45AD-8F60-EC8834090952}" type="presParOf" srcId="{D4ACAB94-ACEC-46EE-8261-C53EB1419A76}" destId="{D4353A7B-C426-4D6B-9CAD-A0D9C7B5F82D}" srcOrd="4" destOrd="0" presId="urn:microsoft.com/office/officeart/2008/layout/RadialCluster"/>
    <dgm:cxn modelId="{76883C4F-6461-46EF-A3E0-CDCC508729E2}" type="presParOf" srcId="{D4ACAB94-ACEC-46EE-8261-C53EB1419A76}" destId="{44AECB36-D1A3-46CD-826B-530526FC1654}" srcOrd="5" destOrd="0" presId="urn:microsoft.com/office/officeart/2008/layout/RadialCluster"/>
    <dgm:cxn modelId="{E7C4D0BC-9709-42C4-9DF0-0284481A0CAE}" type="presParOf" srcId="{D4ACAB94-ACEC-46EE-8261-C53EB1419A76}" destId="{E73B8D7B-385B-4AFB-BC44-B9B73B8FDB29}" srcOrd="6" destOrd="0" presId="urn:microsoft.com/office/officeart/2008/layout/RadialCluster"/>
    <dgm:cxn modelId="{0DAAF867-3527-4960-8835-4CE8733FAFD5}" type="presParOf" srcId="{D4ACAB94-ACEC-46EE-8261-C53EB1419A76}" destId="{133D528C-E335-476C-98B1-2A062E8FC436}" srcOrd="7" destOrd="0" presId="urn:microsoft.com/office/officeart/2008/layout/RadialCluster"/>
    <dgm:cxn modelId="{CE093F93-6BE6-4732-8244-4448D5A45200}" type="presParOf" srcId="{D4ACAB94-ACEC-46EE-8261-C53EB1419A76}" destId="{C250A413-9C00-4793-A1B9-F166EA8E0F17}" srcOrd="8" destOrd="0" presId="urn:microsoft.com/office/officeart/2008/layout/RadialCluster"/>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F07E1-226C-4711-BAD5-91DF2960D453}">
      <dsp:nvSpPr>
        <dsp:cNvPr id="0" name=""/>
        <dsp:cNvSpPr/>
      </dsp:nvSpPr>
      <dsp:spPr>
        <a:xfrm>
          <a:off x="0" y="0"/>
          <a:ext cx="3545877" cy="799519"/>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E63190-DCC1-4053-B56D-9CF27776785C}">
      <dsp:nvSpPr>
        <dsp:cNvPr id="0" name=""/>
        <dsp:cNvSpPr/>
      </dsp:nvSpPr>
      <dsp:spPr>
        <a:xfrm>
          <a:off x="106783" y="106602"/>
          <a:ext cx="1586814" cy="586314"/>
        </a:xfrm>
        <a:prstGeom prst="roundRect">
          <a:avLst>
            <a:gd name="adj" fmla="val 10000"/>
          </a:avLst>
        </a:prstGeom>
        <a:solidFill>
          <a:srgbClr val="AECCD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85F90B-024C-4CFB-87B8-D6B0365F09A0}">
      <dsp:nvSpPr>
        <dsp:cNvPr id="0" name=""/>
        <dsp:cNvSpPr/>
      </dsp:nvSpPr>
      <dsp:spPr>
        <a:xfrm rot="10800000">
          <a:off x="106783" y="799519"/>
          <a:ext cx="1586814" cy="977191"/>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pt-BR" sz="1500" kern="1200" dirty="0"/>
            <a:t>Gestão de Estratégia</a:t>
          </a:r>
        </a:p>
        <a:p>
          <a:pPr marL="0" lvl="0" indent="0" algn="ctr" defTabSz="666750">
            <a:lnSpc>
              <a:spcPct val="90000"/>
            </a:lnSpc>
            <a:spcBef>
              <a:spcPct val="0"/>
            </a:spcBef>
            <a:spcAft>
              <a:spcPct val="35000"/>
            </a:spcAft>
            <a:buNone/>
          </a:pPr>
          <a:r>
            <a:rPr lang="pt-BR" sz="1500" kern="1200" dirty="0"/>
            <a:t>Planejamento</a:t>
          </a:r>
        </a:p>
      </dsp:txBody>
      <dsp:txXfrm rot="10800000">
        <a:off x="136835" y="799519"/>
        <a:ext cx="1526710" cy="947139"/>
      </dsp:txXfrm>
    </dsp:sp>
    <dsp:sp modelId="{C5BBF12E-65F8-4F2D-AE01-A2BB400EE61F}">
      <dsp:nvSpPr>
        <dsp:cNvPr id="0" name=""/>
        <dsp:cNvSpPr/>
      </dsp:nvSpPr>
      <dsp:spPr>
        <a:xfrm>
          <a:off x="1852279" y="106602"/>
          <a:ext cx="1586814" cy="586314"/>
        </a:xfrm>
        <a:prstGeom prst="roundRect">
          <a:avLst>
            <a:gd name="adj" fmla="val 10000"/>
          </a:avLst>
        </a:prstGeom>
        <a:solidFill>
          <a:srgbClr val="AECCD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A67A46-DE9B-4B11-B3D3-4A0EEB48002E}">
      <dsp:nvSpPr>
        <dsp:cNvPr id="0" name=""/>
        <dsp:cNvSpPr/>
      </dsp:nvSpPr>
      <dsp:spPr>
        <a:xfrm rot="10800000">
          <a:off x="1852279" y="799519"/>
          <a:ext cx="1586814" cy="977191"/>
        </a:xfrm>
        <a:prstGeom prst="round2SameRect">
          <a:avLst>
            <a:gd name="adj1" fmla="val 10500"/>
            <a:gd name="adj2" fmla="val 0"/>
          </a:avLst>
        </a:prstGeom>
        <a:solidFill>
          <a:schemeClr val="accent5">
            <a:hueOff val="414507"/>
            <a:satOff val="39495"/>
            <a:lumOff val="-1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pt-BR" sz="1500" kern="1200" dirty="0"/>
            <a:t>Administração do orçamento do CAU/RR</a:t>
          </a:r>
        </a:p>
      </dsp:txBody>
      <dsp:txXfrm rot="10800000">
        <a:off x="1882331" y="799519"/>
        <a:ext cx="1526710" cy="947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D1231-0468-43F3-87AA-743E4436A0B2}">
      <dsp:nvSpPr>
        <dsp:cNvPr id="0" name=""/>
        <dsp:cNvSpPr/>
      </dsp:nvSpPr>
      <dsp:spPr>
        <a:xfrm>
          <a:off x="0" y="1378047"/>
          <a:ext cx="2743194" cy="45219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pt-BR" sz="1800" b="1" kern="1200" dirty="0">
              <a:latin typeface="+mn-lt"/>
              <a:cs typeface="Arial" panose="020B0604020202020204" pitchFamily="34" charset="0"/>
            </a:rPr>
            <a:t>Provimento</a:t>
          </a:r>
        </a:p>
      </dsp:txBody>
      <dsp:txXfrm>
        <a:off x="0" y="1378047"/>
        <a:ext cx="2743194" cy="244187"/>
      </dsp:txXfrm>
    </dsp:sp>
    <dsp:sp modelId="{54A7BFD8-AD55-4919-AE91-DA1C47921E0E}">
      <dsp:nvSpPr>
        <dsp:cNvPr id="0" name=""/>
        <dsp:cNvSpPr/>
      </dsp:nvSpPr>
      <dsp:spPr>
        <a:xfrm>
          <a:off x="0" y="1612867"/>
          <a:ext cx="1371597" cy="208011"/>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pt-BR" sz="1200" kern="1200" dirty="0"/>
            <a:t>Concurso – 28%</a:t>
          </a:r>
        </a:p>
      </dsp:txBody>
      <dsp:txXfrm>
        <a:off x="0" y="1612867"/>
        <a:ext cx="1371597" cy="208011"/>
      </dsp:txXfrm>
    </dsp:sp>
    <dsp:sp modelId="{E7D10596-CFF3-49ED-A789-A5DF68A788D1}">
      <dsp:nvSpPr>
        <dsp:cNvPr id="0" name=""/>
        <dsp:cNvSpPr/>
      </dsp:nvSpPr>
      <dsp:spPr>
        <a:xfrm>
          <a:off x="1371597" y="1612867"/>
          <a:ext cx="1371597" cy="208011"/>
        </a:xfrm>
        <a:prstGeom prst="rect">
          <a:avLst/>
        </a:prstGeom>
        <a:solidFill>
          <a:schemeClr val="accent5">
            <a:tint val="40000"/>
            <a:alpha val="90000"/>
            <a:hueOff val="173514"/>
            <a:satOff val="-1407"/>
            <a:lumOff val="-379"/>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pt-BR" sz="1200" kern="1200" dirty="0"/>
            <a:t>Comissão – 72%</a:t>
          </a:r>
        </a:p>
      </dsp:txBody>
      <dsp:txXfrm>
        <a:off x="1371597" y="1612867"/>
        <a:ext cx="1371597" cy="208011"/>
      </dsp:txXfrm>
    </dsp:sp>
    <dsp:sp modelId="{DDBC2354-5D4A-4A3A-81C1-8CBC060AC089}">
      <dsp:nvSpPr>
        <dsp:cNvPr id="0" name=""/>
        <dsp:cNvSpPr/>
      </dsp:nvSpPr>
      <dsp:spPr>
        <a:xfrm rot="10800000">
          <a:off x="0" y="689023"/>
          <a:ext cx="2743194" cy="695483"/>
        </a:xfrm>
        <a:prstGeom prst="upArrowCallout">
          <a:avLst/>
        </a:prstGeom>
        <a:gradFill rotWithShape="0">
          <a:gsLst>
            <a:gs pos="0">
              <a:schemeClr val="accent5">
                <a:hueOff val="207253"/>
                <a:satOff val="19748"/>
                <a:lumOff val="-8236"/>
                <a:alphaOff val="0"/>
                <a:satMod val="103000"/>
                <a:lumMod val="102000"/>
                <a:tint val="94000"/>
              </a:schemeClr>
            </a:gs>
            <a:gs pos="50000">
              <a:schemeClr val="accent5">
                <a:hueOff val="207253"/>
                <a:satOff val="19748"/>
                <a:lumOff val="-8236"/>
                <a:alphaOff val="0"/>
                <a:satMod val="110000"/>
                <a:lumMod val="100000"/>
                <a:shade val="100000"/>
              </a:schemeClr>
            </a:gs>
            <a:gs pos="100000">
              <a:schemeClr val="accent5">
                <a:hueOff val="207253"/>
                <a:satOff val="19748"/>
                <a:lumOff val="-823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pt-BR" sz="1800" b="1" kern="1200" dirty="0"/>
            <a:t>Nível</a:t>
          </a:r>
          <a:r>
            <a:rPr lang="pt-BR" sz="2400" b="1" kern="1200" dirty="0"/>
            <a:t> </a:t>
          </a:r>
        </a:p>
      </dsp:txBody>
      <dsp:txXfrm rot="-10800000">
        <a:off x="0" y="689023"/>
        <a:ext cx="2743194" cy="244114"/>
      </dsp:txXfrm>
    </dsp:sp>
    <dsp:sp modelId="{25462F1A-C46B-4F01-89DA-8D51FEA193F5}">
      <dsp:nvSpPr>
        <dsp:cNvPr id="0" name=""/>
        <dsp:cNvSpPr/>
      </dsp:nvSpPr>
      <dsp:spPr>
        <a:xfrm>
          <a:off x="0" y="933138"/>
          <a:ext cx="1371597" cy="207949"/>
        </a:xfrm>
        <a:prstGeom prst="rect">
          <a:avLst/>
        </a:prstGeom>
        <a:solidFill>
          <a:schemeClr val="accent5">
            <a:tint val="40000"/>
            <a:alpha val="90000"/>
            <a:hueOff val="347027"/>
            <a:satOff val="-2814"/>
            <a:lumOff val="-758"/>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pt-BR" sz="1200" kern="1200" dirty="0"/>
            <a:t>Médio – 43%</a:t>
          </a:r>
        </a:p>
      </dsp:txBody>
      <dsp:txXfrm>
        <a:off x="0" y="933138"/>
        <a:ext cx="1371597" cy="207949"/>
      </dsp:txXfrm>
    </dsp:sp>
    <dsp:sp modelId="{03D33EC4-8F57-470A-800C-A994F26F95FB}">
      <dsp:nvSpPr>
        <dsp:cNvPr id="0" name=""/>
        <dsp:cNvSpPr/>
      </dsp:nvSpPr>
      <dsp:spPr>
        <a:xfrm>
          <a:off x="1371597" y="933138"/>
          <a:ext cx="1371597" cy="207949"/>
        </a:xfrm>
        <a:prstGeom prst="rect">
          <a:avLst/>
        </a:prstGeom>
        <a:solidFill>
          <a:schemeClr val="accent5">
            <a:tint val="40000"/>
            <a:alpha val="90000"/>
            <a:hueOff val="520541"/>
            <a:satOff val="-4222"/>
            <a:lumOff val="-1137"/>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pt-BR" sz="1200" kern="1200" dirty="0"/>
            <a:t>Superior – 57%</a:t>
          </a:r>
        </a:p>
      </dsp:txBody>
      <dsp:txXfrm>
        <a:off x="1371597" y="933138"/>
        <a:ext cx="1371597" cy="207949"/>
      </dsp:txXfrm>
    </dsp:sp>
    <dsp:sp modelId="{AE48B386-607B-4B6A-8607-624224D5E962}">
      <dsp:nvSpPr>
        <dsp:cNvPr id="0" name=""/>
        <dsp:cNvSpPr/>
      </dsp:nvSpPr>
      <dsp:spPr>
        <a:xfrm rot="10800000">
          <a:off x="0" y="1888"/>
          <a:ext cx="2743194" cy="695483"/>
        </a:xfrm>
        <a:prstGeom prst="upArrowCallout">
          <a:avLst/>
        </a:prstGeom>
        <a:gradFill rotWithShape="0">
          <a:gsLst>
            <a:gs pos="0">
              <a:schemeClr val="accent5">
                <a:hueOff val="414507"/>
                <a:satOff val="39495"/>
                <a:lumOff val="-16471"/>
                <a:alphaOff val="0"/>
                <a:satMod val="103000"/>
                <a:lumMod val="102000"/>
                <a:tint val="94000"/>
              </a:schemeClr>
            </a:gs>
            <a:gs pos="50000">
              <a:schemeClr val="accent5">
                <a:hueOff val="414507"/>
                <a:satOff val="39495"/>
                <a:lumOff val="-16471"/>
                <a:alphaOff val="0"/>
                <a:satMod val="110000"/>
                <a:lumMod val="100000"/>
                <a:shade val="100000"/>
              </a:schemeClr>
            </a:gs>
            <a:gs pos="100000">
              <a:schemeClr val="accent5">
                <a:hueOff val="414507"/>
                <a:satOff val="39495"/>
                <a:lumOff val="-1647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pt-BR" sz="1800" b="1" kern="1200" dirty="0"/>
            <a:t>Gênero</a:t>
          </a:r>
        </a:p>
      </dsp:txBody>
      <dsp:txXfrm rot="-10800000">
        <a:off x="0" y="1888"/>
        <a:ext cx="2743194" cy="244114"/>
      </dsp:txXfrm>
    </dsp:sp>
    <dsp:sp modelId="{2DDE3F3B-408C-44DE-A0F7-C694D0E29310}">
      <dsp:nvSpPr>
        <dsp:cNvPr id="0" name=""/>
        <dsp:cNvSpPr/>
      </dsp:nvSpPr>
      <dsp:spPr>
        <a:xfrm>
          <a:off x="0" y="244438"/>
          <a:ext cx="1371597" cy="207949"/>
        </a:xfrm>
        <a:prstGeom prst="rect">
          <a:avLst/>
        </a:prstGeom>
        <a:solidFill>
          <a:schemeClr val="accent5">
            <a:tint val="40000"/>
            <a:alpha val="90000"/>
            <a:hueOff val="694055"/>
            <a:satOff val="-5629"/>
            <a:lumOff val="-1516"/>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pt-BR" sz="1200" kern="1200" dirty="0"/>
            <a:t>Masculino – 43%</a:t>
          </a:r>
        </a:p>
      </dsp:txBody>
      <dsp:txXfrm>
        <a:off x="0" y="244438"/>
        <a:ext cx="1371597" cy="207949"/>
      </dsp:txXfrm>
    </dsp:sp>
    <dsp:sp modelId="{5769DBE9-68AB-44DE-BEC0-ED827BC53F49}">
      <dsp:nvSpPr>
        <dsp:cNvPr id="0" name=""/>
        <dsp:cNvSpPr/>
      </dsp:nvSpPr>
      <dsp:spPr>
        <a:xfrm>
          <a:off x="1371597" y="244438"/>
          <a:ext cx="1371597" cy="207949"/>
        </a:xfrm>
        <a:prstGeom prst="rect">
          <a:avLst/>
        </a:prstGeom>
        <a:solidFill>
          <a:schemeClr val="accent5">
            <a:tint val="40000"/>
            <a:alpha val="90000"/>
            <a:hueOff val="867568"/>
            <a:satOff val="-7036"/>
            <a:lumOff val="-1895"/>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pt-BR" sz="1200" kern="1200" dirty="0"/>
            <a:t>Feminino – 57%</a:t>
          </a:r>
        </a:p>
      </dsp:txBody>
      <dsp:txXfrm>
        <a:off x="1371597" y="244438"/>
        <a:ext cx="1371597" cy="2079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0D87C8-9C6E-4759-BFCB-569E49AFBA96}">
      <dsp:nvSpPr>
        <dsp:cNvPr id="0" name=""/>
        <dsp:cNvSpPr/>
      </dsp:nvSpPr>
      <dsp:spPr>
        <a:xfrm>
          <a:off x="1198245" y="381437"/>
          <a:ext cx="2542017" cy="2542017"/>
        </a:xfrm>
        <a:prstGeom prst="blockArc">
          <a:avLst>
            <a:gd name="adj1" fmla="val 10800000"/>
            <a:gd name="adj2" fmla="val 16200000"/>
            <a:gd name="adj3" fmla="val 4642"/>
          </a:avLst>
        </a:prstGeom>
        <a:solidFill>
          <a:schemeClr val="accent2">
            <a:shade val="90000"/>
            <a:hueOff val="396518"/>
            <a:satOff val="-19773"/>
            <a:lumOff val="27256"/>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693F928-4B85-49B7-8CC6-71D365D62BBD}">
      <dsp:nvSpPr>
        <dsp:cNvPr id="0" name=""/>
        <dsp:cNvSpPr/>
      </dsp:nvSpPr>
      <dsp:spPr>
        <a:xfrm>
          <a:off x="1198245" y="381437"/>
          <a:ext cx="2542017" cy="2542017"/>
        </a:xfrm>
        <a:prstGeom prst="blockArc">
          <a:avLst>
            <a:gd name="adj1" fmla="val 5400000"/>
            <a:gd name="adj2" fmla="val 10800000"/>
            <a:gd name="adj3" fmla="val 4642"/>
          </a:avLst>
        </a:prstGeom>
        <a:solidFill>
          <a:schemeClr val="accent2">
            <a:shade val="90000"/>
            <a:hueOff val="264345"/>
            <a:satOff val="-13182"/>
            <a:lumOff val="18171"/>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052B676-5C3D-4873-BD5D-88CD93C49A7B}">
      <dsp:nvSpPr>
        <dsp:cNvPr id="0" name=""/>
        <dsp:cNvSpPr/>
      </dsp:nvSpPr>
      <dsp:spPr>
        <a:xfrm>
          <a:off x="1198245" y="381437"/>
          <a:ext cx="2542017" cy="2542017"/>
        </a:xfrm>
        <a:prstGeom prst="blockArc">
          <a:avLst>
            <a:gd name="adj1" fmla="val 0"/>
            <a:gd name="adj2" fmla="val 5400000"/>
            <a:gd name="adj3" fmla="val 4642"/>
          </a:avLst>
        </a:prstGeom>
        <a:solidFill>
          <a:schemeClr val="accent2">
            <a:shade val="90000"/>
            <a:hueOff val="132173"/>
            <a:satOff val="-6591"/>
            <a:lumOff val="9085"/>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031DFDA-6ED6-4FFD-BC7E-FA68F65FE086}">
      <dsp:nvSpPr>
        <dsp:cNvPr id="0" name=""/>
        <dsp:cNvSpPr/>
      </dsp:nvSpPr>
      <dsp:spPr>
        <a:xfrm>
          <a:off x="1198245" y="381437"/>
          <a:ext cx="2542017" cy="2542017"/>
        </a:xfrm>
        <a:prstGeom prst="blockArc">
          <a:avLst>
            <a:gd name="adj1" fmla="val 16200000"/>
            <a:gd name="adj2" fmla="val 0"/>
            <a:gd name="adj3" fmla="val 4642"/>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CA4299A-7124-4DE0-BCE3-AB17F6FCF9DF}">
      <dsp:nvSpPr>
        <dsp:cNvPr id="0" name=""/>
        <dsp:cNvSpPr/>
      </dsp:nvSpPr>
      <dsp:spPr>
        <a:xfrm>
          <a:off x="1988080" y="1160624"/>
          <a:ext cx="962347" cy="983643"/>
        </a:xfrm>
        <a:prstGeom prst="ellipse">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pt-BR" sz="900" kern="1200" dirty="0"/>
            <a:t>Institucional: 5 Conselheiros</a:t>
          </a:r>
        </a:p>
      </dsp:txBody>
      <dsp:txXfrm>
        <a:off x="2129012" y="1304675"/>
        <a:ext cx="680483" cy="695541"/>
      </dsp:txXfrm>
    </dsp:sp>
    <dsp:sp modelId="{E2DEB9E1-86AE-4F83-B493-CCC9F860D704}">
      <dsp:nvSpPr>
        <dsp:cNvPr id="0" name=""/>
        <dsp:cNvSpPr/>
      </dsp:nvSpPr>
      <dsp:spPr>
        <a:xfrm>
          <a:off x="2059500" y="1185"/>
          <a:ext cx="819507" cy="819507"/>
        </a:xfrm>
        <a:prstGeom prst="ellipse">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Fiscalização: 3 empregados  </a:t>
          </a:r>
        </a:p>
      </dsp:txBody>
      <dsp:txXfrm>
        <a:off x="2179514" y="121199"/>
        <a:ext cx="579479" cy="579479"/>
      </dsp:txXfrm>
    </dsp:sp>
    <dsp:sp modelId="{78750F46-DE45-4934-B8C0-335F312E9FD1}">
      <dsp:nvSpPr>
        <dsp:cNvPr id="0" name=""/>
        <dsp:cNvSpPr/>
      </dsp:nvSpPr>
      <dsp:spPr>
        <a:xfrm>
          <a:off x="3301006" y="1242692"/>
          <a:ext cx="819507" cy="819507"/>
        </a:xfrm>
        <a:prstGeom prst="ellipse">
          <a:avLst/>
        </a:prstGeom>
        <a:solidFill>
          <a:schemeClr val="accent2">
            <a:shade val="80000"/>
            <a:hueOff val="132182"/>
            <a:satOff val="-6712"/>
            <a:lumOff val="987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Administrativo: 2 empregados</a:t>
          </a:r>
        </a:p>
      </dsp:txBody>
      <dsp:txXfrm>
        <a:off x="3421020" y="1362706"/>
        <a:ext cx="579479" cy="579479"/>
      </dsp:txXfrm>
    </dsp:sp>
    <dsp:sp modelId="{03A77F10-540A-4B9C-8BE0-D108D7D4D608}">
      <dsp:nvSpPr>
        <dsp:cNvPr id="0" name=""/>
        <dsp:cNvSpPr/>
      </dsp:nvSpPr>
      <dsp:spPr>
        <a:xfrm>
          <a:off x="2059500" y="2484199"/>
          <a:ext cx="819507" cy="819507"/>
        </a:xfrm>
        <a:prstGeom prst="ellipse">
          <a:avLst/>
        </a:prstGeom>
        <a:solidFill>
          <a:schemeClr val="accent2">
            <a:shade val="80000"/>
            <a:hueOff val="264365"/>
            <a:satOff val="-13423"/>
            <a:lumOff val="1974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Atendimento: 1 empregado</a:t>
          </a:r>
        </a:p>
      </dsp:txBody>
      <dsp:txXfrm>
        <a:off x="2179514" y="2604213"/>
        <a:ext cx="579479" cy="579479"/>
      </dsp:txXfrm>
    </dsp:sp>
    <dsp:sp modelId="{9DD8A478-C9B0-40D4-8D36-40052B32C994}">
      <dsp:nvSpPr>
        <dsp:cNvPr id="0" name=""/>
        <dsp:cNvSpPr/>
      </dsp:nvSpPr>
      <dsp:spPr>
        <a:xfrm>
          <a:off x="817993" y="1242692"/>
          <a:ext cx="819507" cy="819507"/>
        </a:xfrm>
        <a:prstGeom prst="ellipse">
          <a:avLst/>
        </a:prstGeom>
        <a:solidFill>
          <a:schemeClr val="accent2">
            <a:shade val="80000"/>
            <a:hueOff val="396547"/>
            <a:satOff val="-20135"/>
            <a:lumOff val="2962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Comunicação: 1 terceirizado</a:t>
          </a:r>
        </a:p>
      </dsp:txBody>
      <dsp:txXfrm>
        <a:off x="938007" y="1362706"/>
        <a:ext cx="579479" cy="5794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AF6AC-F786-47D2-B425-DB28D41D9517}">
      <dsp:nvSpPr>
        <dsp:cNvPr id="0" name=""/>
        <dsp:cNvSpPr/>
      </dsp:nvSpPr>
      <dsp:spPr>
        <a:xfrm>
          <a:off x="2360062" y="1841596"/>
          <a:ext cx="1337865" cy="86663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endParaRPr lang="pt-BR" sz="1000" kern="1200" dirty="0"/>
        </a:p>
        <a:p>
          <a:pPr marL="57150" lvl="1" indent="-57150" algn="l" defTabSz="444500">
            <a:lnSpc>
              <a:spcPct val="90000"/>
            </a:lnSpc>
            <a:spcBef>
              <a:spcPct val="0"/>
            </a:spcBef>
            <a:spcAft>
              <a:spcPct val="15000"/>
            </a:spcAft>
            <a:buChar char="•"/>
          </a:pPr>
          <a:r>
            <a:rPr lang="pt-BR" sz="1000" kern="1200" dirty="0"/>
            <a:t>Atendimento</a:t>
          </a:r>
        </a:p>
      </dsp:txBody>
      <dsp:txXfrm>
        <a:off x="2780459" y="2077291"/>
        <a:ext cx="898431" cy="611901"/>
      </dsp:txXfrm>
    </dsp:sp>
    <dsp:sp modelId="{20BD30D7-9012-4735-A9D4-EFADDA9E5A6D}">
      <dsp:nvSpPr>
        <dsp:cNvPr id="0" name=""/>
        <dsp:cNvSpPr/>
      </dsp:nvSpPr>
      <dsp:spPr>
        <a:xfrm>
          <a:off x="177228" y="1841596"/>
          <a:ext cx="1337865" cy="86663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endParaRPr lang="pt-BR" sz="1000" kern="1200" dirty="0"/>
        </a:p>
        <a:p>
          <a:pPr marL="57150" lvl="1" indent="-57150" algn="l" defTabSz="444500">
            <a:lnSpc>
              <a:spcPct val="90000"/>
            </a:lnSpc>
            <a:spcBef>
              <a:spcPct val="0"/>
            </a:spcBef>
            <a:spcAft>
              <a:spcPct val="15000"/>
            </a:spcAft>
            <a:buChar char="•"/>
          </a:pPr>
          <a:r>
            <a:rPr lang="pt-BR" sz="1000" kern="1200" dirty="0"/>
            <a:t>Administrativo</a:t>
          </a:r>
        </a:p>
      </dsp:txBody>
      <dsp:txXfrm>
        <a:off x="196265" y="2077291"/>
        <a:ext cx="898431" cy="611901"/>
      </dsp:txXfrm>
    </dsp:sp>
    <dsp:sp modelId="{2444525F-146A-46AB-BBA3-8F08570ADF96}">
      <dsp:nvSpPr>
        <dsp:cNvPr id="0" name=""/>
        <dsp:cNvSpPr/>
      </dsp:nvSpPr>
      <dsp:spPr>
        <a:xfrm>
          <a:off x="2360062" y="0"/>
          <a:ext cx="1337865" cy="86663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endParaRPr lang="pt-BR" sz="1000" kern="1200" dirty="0"/>
        </a:p>
        <a:p>
          <a:pPr marL="57150" lvl="1" indent="-57150" algn="l" defTabSz="444500">
            <a:lnSpc>
              <a:spcPct val="90000"/>
            </a:lnSpc>
            <a:spcBef>
              <a:spcPct val="0"/>
            </a:spcBef>
            <a:spcAft>
              <a:spcPct val="15000"/>
            </a:spcAft>
            <a:buChar char="•"/>
          </a:pPr>
          <a:r>
            <a:rPr lang="pt-BR" sz="1000" kern="1200" dirty="0"/>
            <a:t>Fiscalização</a:t>
          </a:r>
        </a:p>
      </dsp:txBody>
      <dsp:txXfrm>
        <a:off x="2780459" y="19037"/>
        <a:ext cx="898431" cy="611901"/>
      </dsp:txXfrm>
    </dsp:sp>
    <dsp:sp modelId="{9029131F-EC9B-4199-B991-B677927DC8C3}">
      <dsp:nvSpPr>
        <dsp:cNvPr id="0" name=""/>
        <dsp:cNvSpPr/>
      </dsp:nvSpPr>
      <dsp:spPr>
        <a:xfrm>
          <a:off x="177228" y="0"/>
          <a:ext cx="1337865" cy="86663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endParaRPr lang="pt-BR" sz="1000" kern="1200" dirty="0"/>
        </a:p>
        <a:p>
          <a:pPr marL="57150" lvl="1" indent="-57150" algn="l" defTabSz="444500">
            <a:lnSpc>
              <a:spcPct val="90000"/>
            </a:lnSpc>
            <a:spcBef>
              <a:spcPct val="0"/>
            </a:spcBef>
            <a:spcAft>
              <a:spcPct val="15000"/>
            </a:spcAft>
            <a:buChar char="•"/>
          </a:pPr>
          <a:r>
            <a:rPr lang="pt-BR" sz="1000" kern="1200" dirty="0"/>
            <a:t>Comunicação</a:t>
          </a:r>
        </a:p>
      </dsp:txBody>
      <dsp:txXfrm>
        <a:off x="196265" y="19037"/>
        <a:ext cx="898431" cy="611901"/>
      </dsp:txXfrm>
    </dsp:sp>
    <dsp:sp modelId="{B6FCC38C-7977-440C-BFF0-E58A5BAF6E16}">
      <dsp:nvSpPr>
        <dsp:cNvPr id="0" name=""/>
        <dsp:cNvSpPr/>
      </dsp:nvSpPr>
      <dsp:spPr>
        <a:xfrm>
          <a:off x="737832" y="154369"/>
          <a:ext cx="1172663" cy="1172663"/>
        </a:xfrm>
        <a:prstGeom prst="pieWedg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pt-BR" sz="1100" kern="1200" dirty="0"/>
            <a:t>R$ 46.800,00</a:t>
          </a:r>
        </a:p>
      </dsp:txBody>
      <dsp:txXfrm>
        <a:off x="1081297" y="497834"/>
        <a:ext cx="829198" cy="829198"/>
      </dsp:txXfrm>
    </dsp:sp>
    <dsp:sp modelId="{4252CFB3-3963-4D10-A062-BE31A415CA26}">
      <dsp:nvSpPr>
        <dsp:cNvPr id="0" name=""/>
        <dsp:cNvSpPr/>
      </dsp:nvSpPr>
      <dsp:spPr>
        <a:xfrm rot="5400000">
          <a:off x="1964660" y="154369"/>
          <a:ext cx="1172663" cy="1172663"/>
        </a:xfrm>
        <a:prstGeom prst="pieWedg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pt-BR" sz="1100" kern="1200" dirty="0"/>
            <a:t>R$ 299.492,80</a:t>
          </a:r>
        </a:p>
      </dsp:txBody>
      <dsp:txXfrm rot="-5400000">
        <a:off x="1964660" y="497834"/>
        <a:ext cx="829198" cy="829198"/>
      </dsp:txXfrm>
    </dsp:sp>
    <dsp:sp modelId="{5EC8642E-CA1E-43F5-A132-AFEFEE63D4F1}">
      <dsp:nvSpPr>
        <dsp:cNvPr id="0" name=""/>
        <dsp:cNvSpPr/>
      </dsp:nvSpPr>
      <dsp:spPr>
        <a:xfrm rot="10800000">
          <a:off x="1964660" y="1381197"/>
          <a:ext cx="1172663" cy="1172663"/>
        </a:xfrm>
        <a:prstGeom prst="pieWedg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pt-BR" sz="1100" kern="1200" dirty="0"/>
            <a:t>R$ 235.216,43</a:t>
          </a:r>
        </a:p>
      </dsp:txBody>
      <dsp:txXfrm rot="10800000">
        <a:off x="1964660" y="1381197"/>
        <a:ext cx="829198" cy="829198"/>
      </dsp:txXfrm>
    </dsp:sp>
    <dsp:sp modelId="{06911776-8A69-4B7A-BBF7-C008CF8C2829}">
      <dsp:nvSpPr>
        <dsp:cNvPr id="0" name=""/>
        <dsp:cNvSpPr/>
      </dsp:nvSpPr>
      <dsp:spPr>
        <a:xfrm rot="16200000">
          <a:off x="737832" y="1381197"/>
          <a:ext cx="1172663" cy="1172663"/>
        </a:xfrm>
        <a:prstGeom prst="pieWedg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pt-BR" sz="1100" kern="1200" dirty="0"/>
            <a:t>R$ 178.150,27</a:t>
          </a:r>
        </a:p>
      </dsp:txBody>
      <dsp:txXfrm rot="5400000">
        <a:off x="1081297" y="1381197"/>
        <a:ext cx="829198" cy="829198"/>
      </dsp:txXfrm>
    </dsp:sp>
    <dsp:sp modelId="{2F719B8B-563D-4FE2-8FA2-CD7F66784A4B}">
      <dsp:nvSpPr>
        <dsp:cNvPr id="0" name=""/>
        <dsp:cNvSpPr/>
      </dsp:nvSpPr>
      <dsp:spPr>
        <a:xfrm>
          <a:off x="1735138" y="1110374"/>
          <a:ext cx="404880" cy="352069"/>
        </a:xfrm>
        <a:prstGeom prst="circularArrow">
          <a:avLst/>
        </a:prstGeom>
        <a:solidFill>
          <a:schemeClr val="accent2">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4864204-562A-4995-B799-5CB4EFB47C49}">
      <dsp:nvSpPr>
        <dsp:cNvPr id="0" name=""/>
        <dsp:cNvSpPr/>
      </dsp:nvSpPr>
      <dsp:spPr>
        <a:xfrm rot="10800000">
          <a:off x="1735138" y="1245785"/>
          <a:ext cx="404880" cy="352069"/>
        </a:xfrm>
        <a:prstGeom prst="circularArrow">
          <a:avLst/>
        </a:prstGeom>
        <a:solidFill>
          <a:schemeClr val="accent2">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75D34-B0A0-4813-A3E5-F8194FBBD59E}">
      <dsp:nvSpPr>
        <dsp:cNvPr id="0" name=""/>
        <dsp:cNvSpPr/>
      </dsp:nvSpPr>
      <dsp:spPr>
        <a:xfrm>
          <a:off x="505760" y="135828"/>
          <a:ext cx="2408790" cy="2408790"/>
        </a:xfrm>
        <a:prstGeom prst="blockArc">
          <a:avLst>
            <a:gd name="adj1" fmla="val 14850000"/>
            <a:gd name="adj2" fmla="val 16200000"/>
            <a:gd name="adj3" fmla="val 1728"/>
          </a:avLst>
        </a:prstGeom>
        <a:gradFill rotWithShape="0">
          <a:gsLst>
            <a:gs pos="0">
              <a:schemeClr val="accent6">
                <a:shade val="90000"/>
                <a:hueOff val="612055"/>
                <a:satOff val="-58566"/>
                <a:lumOff val="45374"/>
                <a:alphaOff val="0"/>
                <a:lumMod val="110000"/>
                <a:satMod val="105000"/>
                <a:tint val="67000"/>
              </a:schemeClr>
            </a:gs>
            <a:gs pos="50000">
              <a:schemeClr val="accent6">
                <a:shade val="90000"/>
                <a:hueOff val="612055"/>
                <a:satOff val="-58566"/>
                <a:lumOff val="45374"/>
                <a:alphaOff val="0"/>
                <a:lumMod val="105000"/>
                <a:satMod val="103000"/>
                <a:tint val="73000"/>
              </a:schemeClr>
            </a:gs>
            <a:gs pos="100000">
              <a:schemeClr val="accent6">
                <a:shade val="90000"/>
                <a:hueOff val="612055"/>
                <a:satOff val="-58566"/>
                <a:lumOff val="4537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3F3960B-CED0-4616-9D86-64C7BCA13D73}">
      <dsp:nvSpPr>
        <dsp:cNvPr id="0" name=""/>
        <dsp:cNvSpPr/>
      </dsp:nvSpPr>
      <dsp:spPr>
        <a:xfrm>
          <a:off x="505760" y="135828"/>
          <a:ext cx="2408790" cy="2408790"/>
        </a:xfrm>
        <a:prstGeom prst="blockArc">
          <a:avLst>
            <a:gd name="adj1" fmla="val 13500000"/>
            <a:gd name="adj2" fmla="val 14850000"/>
            <a:gd name="adj3" fmla="val 1728"/>
          </a:avLst>
        </a:prstGeom>
        <a:gradFill rotWithShape="0">
          <a:gsLst>
            <a:gs pos="0">
              <a:schemeClr val="accent6">
                <a:shade val="90000"/>
                <a:hueOff val="571251"/>
                <a:satOff val="-54662"/>
                <a:lumOff val="42349"/>
                <a:alphaOff val="0"/>
                <a:lumMod val="110000"/>
                <a:satMod val="105000"/>
                <a:tint val="67000"/>
              </a:schemeClr>
            </a:gs>
            <a:gs pos="50000">
              <a:schemeClr val="accent6">
                <a:shade val="90000"/>
                <a:hueOff val="571251"/>
                <a:satOff val="-54662"/>
                <a:lumOff val="42349"/>
                <a:alphaOff val="0"/>
                <a:lumMod val="105000"/>
                <a:satMod val="103000"/>
                <a:tint val="73000"/>
              </a:schemeClr>
            </a:gs>
            <a:gs pos="100000">
              <a:schemeClr val="accent6">
                <a:shade val="90000"/>
                <a:hueOff val="571251"/>
                <a:satOff val="-54662"/>
                <a:lumOff val="42349"/>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BD84D83-72AF-43B9-B94B-1AE504581C34}">
      <dsp:nvSpPr>
        <dsp:cNvPr id="0" name=""/>
        <dsp:cNvSpPr/>
      </dsp:nvSpPr>
      <dsp:spPr>
        <a:xfrm>
          <a:off x="505760" y="135828"/>
          <a:ext cx="2408790" cy="2408790"/>
        </a:xfrm>
        <a:prstGeom prst="blockArc">
          <a:avLst>
            <a:gd name="adj1" fmla="val 12150000"/>
            <a:gd name="adj2" fmla="val 13500000"/>
            <a:gd name="adj3" fmla="val 1728"/>
          </a:avLst>
        </a:prstGeom>
        <a:gradFill rotWithShape="0">
          <a:gsLst>
            <a:gs pos="0">
              <a:schemeClr val="accent6">
                <a:shade val="90000"/>
                <a:hueOff val="530447"/>
                <a:satOff val="-50757"/>
                <a:lumOff val="39324"/>
                <a:alphaOff val="0"/>
                <a:lumMod val="110000"/>
                <a:satMod val="105000"/>
                <a:tint val="67000"/>
              </a:schemeClr>
            </a:gs>
            <a:gs pos="50000">
              <a:schemeClr val="accent6">
                <a:shade val="90000"/>
                <a:hueOff val="530447"/>
                <a:satOff val="-50757"/>
                <a:lumOff val="39324"/>
                <a:alphaOff val="0"/>
                <a:lumMod val="105000"/>
                <a:satMod val="103000"/>
                <a:tint val="73000"/>
              </a:schemeClr>
            </a:gs>
            <a:gs pos="100000">
              <a:schemeClr val="accent6">
                <a:shade val="90000"/>
                <a:hueOff val="530447"/>
                <a:satOff val="-50757"/>
                <a:lumOff val="3932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64A93F68-7958-4D7E-B45F-A0F486DF03E1}">
      <dsp:nvSpPr>
        <dsp:cNvPr id="0" name=""/>
        <dsp:cNvSpPr/>
      </dsp:nvSpPr>
      <dsp:spPr>
        <a:xfrm>
          <a:off x="505760" y="135828"/>
          <a:ext cx="2408790" cy="2408790"/>
        </a:xfrm>
        <a:prstGeom prst="blockArc">
          <a:avLst>
            <a:gd name="adj1" fmla="val 10800000"/>
            <a:gd name="adj2" fmla="val 12150000"/>
            <a:gd name="adj3" fmla="val 1728"/>
          </a:avLst>
        </a:prstGeom>
        <a:gradFill rotWithShape="0">
          <a:gsLst>
            <a:gs pos="0">
              <a:schemeClr val="accent6">
                <a:shade val="90000"/>
                <a:hueOff val="489644"/>
                <a:satOff val="-46853"/>
                <a:lumOff val="36299"/>
                <a:alphaOff val="0"/>
                <a:lumMod val="110000"/>
                <a:satMod val="105000"/>
                <a:tint val="67000"/>
              </a:schemeClr>
            </a:gs>
            <a:gs pos="50000">
              <a:schemeClr val="accent6">
                <a:shade val="90000"/>
                <a:hueOff val="489644"/>
                <a:satOff val="-46853"/>
                <a:lumOff val="36299"/>
                <a:alphaOff val="0"/>
                <a:lumMod val="105000"/>
                <a:satMod val="103000"/>
                <a:tint val="73000"/>
              </a:schemeClr>
            </a:gs>
            <a:gs pos="100000">
              <a:schemeClr val="accent6">
                <a:shade val="90000"/>
                <a:hueOff val="489644"/>
                <a:satOff val="-46853"/>
                <a:lumOff val="36299"/>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8DBABC3-A3B2-4F1D-A01B-246CF71EFF8D}">
      <dsp:nvSpPr>
        <dsp:cNvPr id="0" name=""/>
        <dsp:cNvSpPr/>
      </dsp:nvSpPr>
      <dsp:spPr>
        <a:xfrm>
          <a:off x="500533" y="247425"/>
          <a:ext cx="2408790" cy="2408790"/>
        </a:xfrm>
        <a:prstGeom prst="blockArc">
          <a:avLst>
            <a:gd name="adj1" fmla="val 9773072"/>
            <a:gd name="adj2" fmla="val 11121782"/>
            <a:gd name="adj3" fmla="val 1728"/>
          </a:avLst>
        </a:prstGeom>
        <a:gradFill rotWithShape="0">
          <a:gsLst>
            <a:gs pos="0">
              <a:schemeClr val="accent6">
                <a:shade val="90000"/>
                <a:hueOff val="448840"/>
                <a:satOff val="-42948"/>
                <a:lumOff val="33274"/>
                <a:alphaOff val="0"/>
                <a:lumMod val="110000"/>
                <a:satMod val="105000"/>
                <a:tint val="67000"/>
              </a:schemeClr>
            </a:gs>
            <a:gs pos="50000">
              <a:schemeClr val="accent6">
                <a:shade val="90000"/>
                <a:hueOff val="448840"/>
                <a:satOff val="-42948"/>
                <a:lumOff val="33274"/>
                <a:alphaOff val="0"/>
                <a:lumMod val="105000"/>
                <a:satMod val="103000"/>
                <a:tint val="73000"/>
              </a:schemeClr>
            </a:gs>
            <a:gs pos="100000">
              <a:schemeClr val="accent6">
                <a:shade val="90000"/>
                <a:hueOff val="448840"/>
                <a:satOff val="-42948"/>
                <a:lumOff val="3327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558FB9E-937F-4E84-82D3-3B9538DFE899}">
      <dsp:nvSpPr>
        <dsp:cNvPr id="0" name=""/>
        <dsp:cNvSpPr/>
      </dsp:nvSpPr>
      <dsp:spPr>
        <a:xfrm>
          <a:off x="426726" y="63585"/>
          <a:ext cx="2408790" cy="2408790"/>
        </a:xfrm>
        <a:prstGeom prst="blockArc">
          <a:avLst>
            <a:gd name="adj1" fmla="val 7791599"/>
            <a:gd name="adj2" fmla="val 9202035"/>
            <a:gd name="adj3" fmla="val 1728"/>
          </a:avLst>
        </a:prstGeom>
        <a:gradFill rotWithShape="0">
          <a:gsLst>
            <a:gs pos="0">
              <a:schemeClr val="accent6">
                <a:shade val="90000"/>
                <a:hueOff val="408037"/>
                <a:satOff val="-39044"/>
                <a:lumOff val="30249"/>
                <a:alphaOff val="0"/>
                <a:lumMod val="110000"/>
                <a:satMod val="105000"/>
                <a:tint val="67000"/>
              </a:schemeClr>
            </a:gs>
            <a:gs pos="50000">
              <a:schemeClr val="accent6">
                <a:shade val="90000"/>
                <a:hueOff val="408037"/>
                <a:satOff val="-39044"/>
                <a:lumOff val="30249"/>
                <a:alphaOff val="0"/>
                <a:lumMod val="105000"/>
                <a:satMod val="103000"/>
                <a:tint val="73000"/>
              </a:schemeClr>
            </a:gs>
            <a:gs pos="100000">
              <a:schemeClr val="accent6">
                <a:shade val="90000"/>
                <a:hueOff val="408037"/>
                <a:satOff val="-39044"/>
                <a:lumOff val="30249"/>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288596D-2897-447C-A226-5C0E1238A6EC}">
      <dsp:nvSpPr>
        <dsp:cNvPr id="0" name=""/>
        <dsp:cNvSpPr/>
      </dsp:nvSpPr>
      <dsp:spPr>
        <a:xfrm>
          <a:off x="505760" y="135828"/>
          <a:ext cx="2408790" cy="2408790"/>
        </a:xfrm>
        <a:prstGeom prst="blockArc">
          <a:avLst>
            <a:gd name="adj1" fmla="val 6750000"/>
            <a:gd name="adj2" fmla="val 8100000"/>
            <a:gd name="adj3" fmla="val 1728"/>
          </a:avLst>
        </a:prstGeom>
        <a:gradFill rotWithShape="0">
          <a:gsLst>
            <a:gs pos="0">
              <a:schemeClr val="accent6">
                <a:shade val="90000"/>
                <a:hueOff val="367233"/>
                <a:satOff val="-35140"/>
                <a:lumOff val="27224"/>
                <a:alphaOff val="0"/>
                <a:lumMod val="110000"/>
                <a:satMod val="105000"/>
                <a:tint val="67000"/>
              </a:schemeClr>
            </a:gs>
            <a:gs pos="50000">
              <a:schemeClr val="accent6">
                <a:shade val="90000"/>
                <a:hueOff val="367233"/>
                <a:satOff val="-35140"/>
                <a:lumOff val="27224"/>
                <a:alphaOff val="0"/>
                <a:lumMod val="105000"/>
                <a:satMod val="103000"/>
                <a:tint val="73000"/>
              </a:schemeClr>
            </a:gs>
            <a:gs pos="100000">
              <a:schemeClr val="accent6">
                <a:shade val="90000"/>
                <a:hueOff val="367233"/>
                <a:satOff val="-35140"/>
                <a:lumOff val="2722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655EE93-7F4A-4092-B8CC-6C36DD56E51A}">
      <dsp:nvSpPr>
        <dsp:cNvPr id="0" name=""/>
        <dsp:cNvSpPr/>
      </dsp:nvSpPr>
      <dsp:spPr>
        <a:xfrm>
          <a:off x="505760" y="135828"/>
          <a:ext cx="2408790" cy="2408790"/>
        </a:xfrm>
        <a:prstGeom prst="blockArc">
          <a:avLst>
            <a:gd name="adj1" fmla="val 5400000"/>
            <a:gd name="adj2" fmla="val 6750000"/>
            <a:gd name="adj3" fmla="val 1728"/>
          </a:avLst>
        </a:prstGeom>
        <a:gradFill rotWithShape="0">
          <a:gsLst>
            <a:gs pos="0">
              <a:schemeClr val="accent6">
                <a:shade val="90000"/>
                <a:hueOff val="326429"/>
                <a:satOff val="-31235"/>
                <a:lumOff val="24199"/>
                <a:alphaOff val="0"/>
                <a:lumMod val="110000"/>
                <a:satMod val="105000"/>
                <a:tint val="67000"/>
              </a:schemeClr>
            </a:gs>
            <a:gs pos="50000">
              <a:schemeClr val="accent6">
                <a:shade val="90000"/>
                <a:hueOff val="326429"/>
                <a:satOff val="-31235"/>
                <a:lumOff val="24199"/>
                <a:alphaOff val="0"/>
                <a:lumMod val="105000"/>
                <a:satMod val="103000"/>
                <a:tint val="73000"/>
              </a:schemeClr>
            </a:gs>
            <a:gs pos="100000">
              <a:schemeClr val="accent6">
                <a:shade val="90000"/>
                <a:hueOff val="326429"/>
                <a:satOff val="-31235"/>
                <a:lumOff val="24199"/>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E607921-E2E3-4D28-80CA-C2251641FA59}">
      <dsp:nvSpPr>
        <dsp:cNvPr id="0" name=""/>
        <dsp:cNvSpPr/>
      </dsp:nvSpPr>
      <dsp:spPr>
        <a:xfrm>
          <a:off x="505760" y="135828"/>
          <a:ext cx="2408790" cy="2408790"/>
        </a:xfrm>
        <a:prstGeom prst="blockArc">
          <a:avLst>
            <a:gd name="adj1" fmla="val 4050000"/>
            <a:gd name="adj2" fmla="val 5400000"/>
            <a:gd name="adj3" fmla="val 1728"/>
          </a:avLst>
        </a:prstGeom>
        <a:gradFill rotWithShape="0">
          <a:gsLst>
            <a:gs pos="0">
              <a:schemeClr val="accent6">
                <a:shade val="90000"/>
                <a:hueOff val="285626"/>
                <a:satOff val="-27331"/>
                <a:lumOff val="21175"/>
                <a:alphaOff val="0"/>
                <a:lumMod val="110000"/>
                <a:satMod val="105000"/>
                <a:tint val="67000"/>
              </a:schemeClr>
            </a:gs>
            <a:gs pos="50000">
              <a:schemeClr val="accent6">
                <a:shade val="90000"/>
                <a:hueOff val="285626"/>
                <a:satOff val="-27331"/>
                <a:lumOff val="21175"/>
                <a:alphaOff val="0"/>
                <a:lumMod val="105000"/>
                <a:satMod val="103000"/>
                <a:tint val="73000"/>
              </a:schemeClr>
            </a:gs>
            <a:gs pos="100000">
              <a:schemeClr val="accent6">
                <a:shade val="90000"/>
                <a:hueOff val="285626"/>
                <a:satOff val="-27331"/>
                <a:lumOff val="2117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B71C715-275B-4763-B354-6A61CF544DE1}">
      <dsp:nvSpPr>
        <dsp:cNvPr id="0" name=""/>
        <dsp:cNvSpPr/>
      </dsp:nvSpPr>
      <dsp:spPr>
        <a:xfrm>
          <a:off x="505760" y="135828"/>
          <a:ext cx="2408790" cy="2408790"/>
        </a:xfrm>
        <a:prstGeom prst="blockArc">
          <a:avLst>
            <a:gd name="adj1" fmla="val 2700000"/>
            <a:gd name="adj2" fmla="val 4050000"/>
            <a:gd name="adj3" fmla="val 1728"/>
          </a:avLst>
        </a:prstGeom>
        <a:gradFill rotWithShape="0">
          <a:gsLst>
            <a:gs pos="0">
              <a:schemeClr val="accent6">
                <a:shade val="90000"/>
                <a:hueOff val="244822"/>
                <a:satOff val="-23426"/>
                <a:lumOff val="18150"/>
                <a:alphaOff val="0"/>
                <a:lumMod val="110000"/>
                <a:satMod val="105000"/>
                <a:tint val="67000"/>
              </a:schemeClr>
            </a:gs>
            <a:gs pos="50000">
              <a:schemeClr val="accent6">
                <a:shade val="90000"/>
                <a:hueOff val="244822"/>
                <a:satOff val="-23426"/>
                <a:lumOff val="18150"/>
                <a:alphaOff val="0"/>
                <a:lumMod val="105000"/>
                <a:satMod val="103000"/>
                <a:tint val="73000"/>
              </a:schemeClr>
            </a:gs>
            <a:gs pos="100000">
              <a:schemeClr val="accent6">
                <a:shade val="90000"/>
                <a:hueOff val="244822"/>
                <a:satOff val="-23426"/>
                <a:lumOff val="1815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ECD0A35-7346-4E93-90A7-2BC2D51409A1}">
      <dsp:nvSpPr>
        <dsp:cNvPr id="0" name=""/>
        <dsp:cNvSpPr/>
      </dsp:nvSpPr>
      <dsp:spPr>
        <a:xfrm>
          <a:off x="505760" y="135828"/>
          <a:ext cx="2408790" cy="2408790"/>
        </a:xfrm>
        <a:prstGeom prst="blockArc">
          <a:avLst>
            <a:gd name="adj1" fmla="val 1350000"/>
            <a:gd name="adj2" fmla="val 2700000"/>
            <a:gd name="adj3" fmla="val 1728"/>
          </a:avLst>
        </a:prstGeom>
        <a:gradFill rotWithShape="0">
          <a:gsLst>
            <a:gs pos="0">
              <a:schemeClr val="accent6">
                <a:shade val="90000"/>
                <a:hueOff val="204018"/>
                <a:satOff val="-19522"/>
                <a:lumOff val="15125"/>
                <a:alphaOff val="0"/>
                <a:lumMod val="110000"/>
                <a:satMod val="105000"/>
                <a:tint val="67000"/>
              </a:schemeClr>
            </a:gs>
            <a:gs pos="50000">
              <a:schemeClr val="accent6">
                <a:shade val="90000"/>
                <a:hueOff val="204018"/>
                <a:satOff val="-19522"/>
                <a:lumOff val="15125"/>
                <a:alphaOff val="0"/>
                <a:lumMod val="105000"/>
                <a:satMod val="103000"/>
                <a:tint val="73000"/>
              </a:schemeClr>
            </a:gs>
            <a:gs pos="100000">
              <a:schemeClr val="accent6">
                <a:shade val="90000"/>
                <a:hueOff val="204018"/>
                <a:satOff val="-19522"/>
                <a:lumOff val="1512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F258B30-1BD8-48E0-86DD-3A885E60933B}">
      <dsp:nvSpPr>
        <dsp:cNvPr id="0" name=""/>
        <dsp:cNvSpPr/>
      </dsp:nvSpPr>
      <dsp:spPr>
        <a:xfrm>
          <a:off x="505760" y="135828"/>
          <a:ext cx="2408790" cy="2408790"/>
        </a:xfrm>
        <a:prstGeom prst="blockArc">
          <a:avLst>
            <a:gd name="adj1" fmla="val 0"/>
            <a:gd name="adj2" fmla="val 1350000"/>
            <a:gd name="adj3" fmla="val 1728"/>
          </a:avLst>
        </a:prstGeom>
        <a:gradFill rotWithShape="0">
          <a:gsLst>
            <a:gs pos="0">
              <a:schemeClr val="accent6">
                <a:shade val="90000"/>
                <a:hueOff val="163215"/>
                <a:satOff val="-15618"/>
                <a:lumOff val="12100"/>
                <a:alphaOff val="0"/>
                <a:lumMod val="110000"/>
                <a:satMod val="105000"/>
                <a:tint val="67000"/>
              </a:schemeClr>
            </a:gs>
            <a:gs pos="50000">
              <a:schemeClr val="accent6">
                <a:shade val="90000"/>
                <a:hueOff val="163215"/>
                <a:satOff val="-15618"/>
                <a:lumOff val="12100"/>
                <a:alphaOff val="0"/>
                <a:lumMod val="105000"/>
                <a:satMod val="103000"/>
                <a:tint val="73000"/>
              </a:schemeClr>
            </a:gs>
            <a:gs pos="100000">
              <a:schemeClr val="accent6">
                <a:shade val="90000"/>
                <a:hueOff val="163215"/>
                <a:satOff val="-15618"/>
                <a:lumOff val="1210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AA316E5-6B33-4A05-8155-3FAD732A06DF}">
      <dsp:nvSpPr>
        <dsp:cNvPr id="0" name=""/>
        <dsp:cNvSpPr/>
      </dsp:nvSpPr>
      <dsp:spPr>
        <a:xfrm>
          <a:off x="505760" y="135828"/>
          <a:ext cx="2408790" cy="2408790"/>
        </a:xfrm>
        <a:prstGeom prst="blockArc">
          <a:avLst>
            <a:gd name="adj1" fmla="val 20250000"/>
            <a:gd name="adj2" fmla="val 0"/>
            <a:gd name="adj3" fmla="val 1728"/>
          </a:avLst>
        </a:prstGeom>
        <a:gradFill rotWithShape="0">
          <a:gsLst>
            <a:gs pos="0">
              <a:schemeClr val="accent6">
                <a:shade val="90000"/>
                <a:hueOff val="122411"/>
                <a:satOff val="-11713"/>
                <a:lumOff val="9075"/>
                <a:alphaOff val="0"/>
                <a:lumMod val="110000"/>
                <a:satMod val="105000"/>
                <a:tint val="67000"/>
              </a:schemeClr>
            </a:gs>
            <a:gs pos="50000">
              <a:schemeClr val="accent6">
                <a:shade val="90000"/>
                <a:hueOff val="122411"/>
                <a:satOff val="-11713"/>
                <a:lumOff val="9075"/>
                <a:alphaOff val="0"/>
                <a:lumMod val="105000"/>
                <a:satMod val="103000"/>
                <a:tint val="73000"/>
              </a:schemeClr>
            </a:gs>
            <a:gs pos="100000">
              <a:schemeClr val="accent6">
                <a:shade val="90000"/>
                <a:hueOff val="122411"/>
                <a:satOff val="-11713"/>
                <a:lumOff val="907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D729447-6B9D-400B-A11C-01E0A663AFBA}">
      <dsp:nvSpPr>
        <dsp:cNvPr id="0" name=""/>
        <dsp:cNvSpPr/>
      </dsp:nvSpPr>
      <dsp:spPr>
        <a:xfrm>
          <a:off x="505760" y="135828"/>
          <a:ext cx="2408790" cy="2408790"/>
        </a:xfrm>
        <a:prstGeom prst="blockArc">
          <a:avLst>
            <a:gd name="adj1" fmla="val 18900000"/>
            <a:gd name="adj2" fmla="val 20250000"/>
            <a:gd name="adj3" fmla="val 1728"/>
          </a:avLst>
        </a:prstGeom>
        <a:gradFill rotWithShape="0">
          <a:gsLst>
            <a:gs pos="0">
              <a:schemeClr val="accent6">
                <a:shade val="90000"/>
                <a:hueOff val="81607"/>
                <a:satOff val="-7809"/>
                <a:lumOff val="6050"/>
                <a:alphaOff val="0"/>
                <a:lumMod val="110000"/>
                <a:satMod val="105000"/>
                <a:tint val="67000"/>
              </a:schemeClr>
            </a:gs>
            <a:gs pos="50000">
              <a:schemeClr val="accent6">
                <a:shade val="90000"/>
                <a:hueOff val="81607"/>
                <a:satOff val="-7809"/>
                <a:lumOff val="6050"/>
                <a:alphaOff val="0"/>
                <a:lumMod val="105000"/>
                <a:satMod val="103000"/>
                <a:tint val="73000"/>
              </a:schemeClr>
            </a:gs>
            <a:gs pos="100000">
              <a:schemeClr val="accent6">
                <a:shade val="90000"/>
                <a:hueOff val="81607"/>
                <a:satOff val="-7809"/>
                <a:lumOff val="605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2691408-95F9-4CD8-A9A3-8DA26BBF1C16}">
      <dsp:nvSpPr>
        <dsp:cNvPr id="0" name=""/>
        <dsp:cNvSpPr/>
      </dsp:nvSpPr>
      <dsp:spPr>
        <a:xfrm>
          <a:off x="505760" y="135828"/>
          <a:ext cx="2408790" cy="2408790"/>
        </a:xfrm>
        <a:prstGeom prst="blockArc">
          <a:avLst>
            <a:gd name="adj1" fmla="val 17550000"/>
            <a:gd name="adj2" fmla="val 18900000"/>
            <a:gd name="adj3" fmla="val 1728"/>
          </a:avLst>
        </a:prstGeom>
        <a:gradFill rotWithShape="0">
          <a:gsLst>
            <a:gs pos="0">
              <a:schemeClr val="accent6">
                <a:shade val="90000"/>
                <a:hueOff val="40804"/>
                <a:satOff val="-3904"/>
                <a:lumOff val="3025"/>
                <a:alphaOff val="0"/>
                <a:lumMod val="110000"/>
                <a:satMod val="105000"/>
                <a:tint val="67000"/>
              </a:schemeClr>
            </a:gs>
            <a:gs pos="50000">
              <a:schemeClr val="accent6">
                <a:shade val="90000"/>
                <a:hueOff val="40804"/>
                <a:satOff val="-3904"/>
                <a:lumOff val="3025"/>
                <a:alphaOff val="0"/>
                <a:lumMod val="105000"/>
                <a:satMod val="103000"/>
                <a:tint val="73000"/>
              </a:schemeClr>
            </a:gs>
            <a:gs pos="100000">
              <a:schemeClr val="accent6">
                <a:shade val="90000"/>
                <a:hueOff val="40804"/>
                <a:satOff val="-3904"/>
                <a:lumOff val="302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C77E57D-D6DE-4666-9607-BB4E0D5BFEF6}">
      <dsp:nvSpPr>
        <dsp:cNvPr id="0" name=""/>
        <dsp:cNvSpPr/>
      </dsp:nvSpPr>
      <dsp:spPr>
        <a:xfrm>
          <a:off x="505760" y="135828"/>
          <a:ext cx="2408790" cy="2408790"/>
        </a:xfrm>
        <a:prstGeom prst="blockArc">
          <a:avLst>
            <a:gd name="adj1" fmla="val 16200000"/>
            <a:gd name="adj2" fmla="val 17550000"/>
            <a:gd name="adj3" fmla="val 1728"/>
          </a:avLst>
        </a:prstGeom>
        <a:gradFill rotWithShape="0">
          <a:gsLst>
            <a:gs pos="0">
              <a:schemeClr val="accent6">
                <a:shade val="90000"/>
                <a:hueOff val="0"/>
                <a:satOff val="0"/>
                <a:lumOff val="0"/>
                <a:alphaOff val="0"/>
                <a:lumMod val="110000"/>
                <a:satMod val="105000"/>
                <a:tint val="67000"/>
              </a:schemeClr>
            </a:gs>
            <a:gs pos="50000">
              <a:schemeClr val="accent6">
                <a:shade val="90000"/>
                <a:hueOff val="0"/>
                <a:satOff val="0"/>
                <a:lumOff val="0"/>
                <a:alphaOff val="0"/>
                <a:lumMod val="105000"/>
                <a:satMod val="103000"/>
                <a:tint val="73000"/>
              </a:schemeClr>
            </a:gs>
            <a:gs pos="100000">
              <a:schemeClr val="accent6">
                <a:shade val="9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4F89DA6-0543-4EDE-8C68-D1D5B6D23F89}">
      <dsp:nvSpPr>
        <dsp:cNvPr id="0" name=""/>
        <dsp:cNvSpPr/>
      </dsp:nvSpPr>
      <dsp:spPr>
        <a:xfrm>
          <a:off x="1392906" y="1057675"/>
          <a:ext cx="634497" cy="565097"/>
        </a:xfrm>
        <a:prstGeom prst="ellipse">
          <a:avLst/>
        </a:prstGeom>
        <a:gradFill rotWithShape="0">
          <a:gsLst>
            <a:gs pos="0">
              <a:schemeClr val="accent6">
                <a:alpha val="80000"/>
                <a:hueOff val="0"/>
                <a:satOff val="0"/>
                <a:lumOff val="0"/>
                <a:alphaOff val="0"/>
                <a:lumMod val="110000"/>
                <a:satMod val="105000"/>
                <a:tint val="67000"/>
              </a:schemeClr>
            </a:gs>
            <a:gs pos="50000">
              <a:schemeClr val="accent6">
                <a:alpha val="80000"/>
                <a:hueOff val="0"/>
                <a:satOff val="0"/>
                <a:lumOff val="0"/>
                <a:alphaOff val="0"/>
                <a:lumMod val="105000"/>
                <a:satMod val="103000"/>
                <a:tint val="73000"/>
              </a:schemeClr>
            </a:gs>
            <a:gs pos="100000">
              <a:schemeClr val="accent6">
                <a:alpha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Planos de ações</a:t>
          </a:r>
        </a:p>
      </dsp:txBody>
      <dsp:txXfrm>
        <a:off x="1485826" y="1140432"/>
        <a:ext cx="448657" cy="399583"/>
      </dsp:txXfrm>
    </dsp:sp>
    <dsp:sp modelId="{8FDD2D11-0F3C-4C56-9C9A-8B86DFA9C0B1}">
      <dsp:nvSpPr>
        <dsp:cNvPr id="0" name=""/>
        <dsp:cNvSpPr/>
      </dsp:nvSpPr>
      <dsp:spPr>
        <a:xfrm>
          <a:off x="1498557" y="-65363"/>
          <a:ext cx="423195" cy="423195"/>
        </a:xfrm>
        <a:prstGeom prst="ellipse">
          <a:avLst/>
        </a:prstGeom>
        <a:gradFill rotWithShape="0">
          <a:gsLst>
            <a:gs pos="0">
              <a:schemeClr val="accent6">
                <a:alpha val="90000"/>
                <a:hueOff val="0"/>
                <a:satOff val="0"/>
                <a:lumOff val="0"/>
                <a:alphaOff val="0"/>
                <a:lumMod val="110000"/>
                <a:satMod val="105000"/>
                <a:tint val="67000"/>
              </a:schemeClr>
            </a:gs>
            <a:gs pos="50000">
              <a:schemeClr val="accent6">
                <a:alpha val="90000"/>
                <a:hueOff val="0"/>
                <a:satOff val="0"/>
                <a:lumOff val="0"/>
                <a:alphaOff val="0"/>
                <a:lumMod val="105000"/>
                <a:satMod val="103000"/>
                <a:tint val="73000"/>
              </a:schemeClr>
            </a:gs>
            <a:gs pos="100000">
              <a:schemeClr val="accent6">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Fiscalização</a:t>
          </a:r>
        </a:p>
      </dsp:txBody>
      <dsp:txXfrm>
        <a:off x="1560532" y="-3388"/>
        <a:ext cx="299245" cy="299245"/>
      </dsp:txXfrm>
    </dsp:sp>
    <dsp:sp modelId="{A9B71E09-7599-4810-A589-C3F00B4A4D10}">
      <dsp:nvSpPr>
        <dsp:cNvPr id="0" name=""/>
        <dsp:cNvSpPr/>
      </dsp:nvSpPr>
      <dsp:spPr>
        <a:xfrm>
          <a:off x="1955477" y="25523"/>
          <a:ext cx="423195" cy="423195"/>
        </a:xfrm>
        <a:prstGeom prst="ellipse">
          <a:avLst/>
        </a:prstGeom>
        <a:gradFill rotWithShape="0">
          <a:gsLst>
            <a:gs pos="0">
              <a:schemeClr val="accent6">
                <a:alpha val="90000"/>
                <a:hueOff val="0"/>
                <a:satOff val="0"/>
                <a:lumOff val="0"/>
                <a:alphaOff val="-2667"/>
                <a:lumMod val="110000"/>
                <a:satMod val="105000"/>
                <a:tint val="67000"/>
              </a:schemeClr>
            </a:gs>
            <a:gs pos="50000">
              <a:schemeClr val="accent6">
                <a:alpha val="90000"/>
                <a:hueOff val="0"/>
                <a:satOff val="0"/>
                <a:lumOff val="0"/>
                <a:alphaOff val="-2667"/>
                <a:lumMod val="105000"/>
                <a:satMod val="103000"/>
                <a:tint val="73000"/>
              </a:schemeClr>
            </a:gs>
            <a:gs pos="100000">
              <a:schemeClr val="accent6">
                <a:alpha val="90000"/>
                <a:hueOff val="0"/>
                <a:satOff val="0"/>
                <a:lumOff val="0"/>
                <a:alphaOff val="-2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Administrativo</a:t>
          </a:r>
        </a:p>
      </dsp:txBody>
      <dsp:txXfrm>
        <a:off x="2017452" y="87498"/>
        <a:ext cx="299245" cy="299245"/>
      </dsp:txXfrm>
    </dsp:sp>
    <dsp:sp modelId="{56F69501-3FCA-436A-B342-CCFA4A9947C7}">
      <dsp:nvSpPr>
        <dsp:cNvPr id="0" name=""/>
        <dsp:cNvSpPr/>
      </dsp:nvSpPr>
      <dsp:spPr>
        <a:xfrm>
          <a:off x="2342836" y="284348"/>
          <a:ext cx="423195" cy="423195"/>
        </a:xfrm>
        <a:prstGeom prst="ellipse">
          <a:avLst/>
        </a:prstGeom>
        <a:gradFill rotWithShape="0">
          <a:gsLst>
            <a:gs pos="0">
              <a:schemeClr val="accent6">
                <a:alpha val="90000"/>
                <a:hueOff val="0"/>
                <a:satOff val="0"/>
                <a:lumOff val="0"/>
                <a:alphaOff val="-5333"/>
                <a:lumMod val="110000"/>
                <a:satMod val="105000"/>
                <a:tint val="67000"/>
              </a:schemeClr>
            </a:gs>
            <a:gs pos="50000">
              <a:schemeClr val="accent6">
                <a:alpha val="90000"/>
                <a:hueOff val="0"/>
                <a:satOff val="0"/>
                <a:lumOff val="0"/>
                <a:alphaOff val="-5333"/>
                <a:lumMod val="105000"/>
                <a:satMod val="103000"/>
                <a:tint val="73000"/>
              </a:schemeClr>
            </a:gs>
            <a:gs pos="100000">
              <a:schemeClr val="accent6">
                <a:alpha val="90000"/>
                <a:hueOff val="0"/>
                <a:satOff val="0"/>
                <a:lumOff val="0"/>
                <a:alphaOff val="-5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Atendimento</a:t>
          </a:r>
        </a:p>
      </dsp:txBody>
      <dsp:txXfrm>
        <a:off x="2404811" y="346323"/>
        <a:ext cx="299245" cy="299245"/>
      </dsp:txXfrm>
    </dsp:sp>
    <dsp:sp modelId="{7C6B1C62-DD4D-41AC-BBA3-1EA631393E2D}">
      <dsp:nvSpPr>
        <dsp:cNvPr id="0" name=""/>
        <dsp:cNvSpPr/>
      </dsp:nvSpPr>
      <dsp:spPr>
        <a:xfrm>
          <a:off x="2580500" y="650546"/>
          <a:ext cx="465514" cy="465514"/>
        </a:xfrm>
        <a:prstGeom prst="ellipse">
          <a:avLst/>
        </a:prstGeom>
        <a:gradFill rotWithShape="0">
          <a:gsLst>
            <a:gs pos="0">
              <a:schemeClr val="accent6">
                <a:alpha val="90000"/>
                <a:hueOff val="0"/>
                <a:satOff val="0"/>
                <a:lumOff val="0"/>
                <a:alphaOff val="-8000"/>
                <a:lumMod val="110000"/>
                <a:satMod val="105000"/>
                <a:tint val="67000"/>
              </a:schemeClr>
            </a:gs>
            <a:gs pos="50000">
              <a:schemeClr val="accent6">
                <a:alpha val="90000"/>
                <a:hueOff val="0"/>
                <a:satOff val="0"/>
                <a:lumOff val="0"/>
                <a:alphaOff val="-8000"/>
                <a:lumMod val="105000"/>
                <a:satMod val="103000"/>
                <a:tint val="73000"/>
              </a:schemeClr>
            </a:gs>
            <a:gs pos="100000">
              <a:schemeClr val="accent6">
                <a:alpha val="90000"/>
                <a:hueOff val="0"/>
                <a:satOff val="0"/>
                <a:lumOff val="0"/>
                <a:alphaOff val="-8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Comunicação </a:t>
          </a:r>
        </a:p>
      </dsp:txBody>
      <dsp:txXfrm>
        <a:off x="2648673" y="718719"/>
        <a:ext cx="329168" cy="329168"/>
      </dsp:txXfrm>
    </dsp:sp>
    <dsp:sp modelId="{6792860C-5744-4BF2-81EA-C9FB35C20C94}">
      <dsp:nvSpPr>
        <dsp:cNvPr id="0" name=""/>
        <dsp:cNvSpPr/>
      </dsp:nvSpPr>
      <dsp:spPr>
        <a:xfrm>
          <a:off x="2692547" y="1128626"/>
          <a:ext cx="423195" cy="423195"/>
        </a:xfrm>
        <a:prstGeom prst="ellipse">
          <a:avLst/>
        </a:prstGeom>
        <a:gradFill rotWithShape="0">
          <a:gsLst>
            <a:gs pos="0">
              <a:schemeClr val="accent6">
                <a:alpha val="90000"/>
                <a:hueOff val="0"/>
                <a:satOff val="0"/>
                <a:lumOff val="0"/>
                <a:alphaOff val="-10667"/>
                <a:lumMod val="110000"/>
                <a:satMod val="105000"/>
                <a:tint val="67000"/>
              </a:schemeClr>
            </a:gs>
            <a:gs pos="50000">
              <a:schemeClr val="accent6">
                <a:alpha val="90000"/>
                <a:hueOff val="0"/>
                <a:satOff val="0"/>
                <a:lumOff val="0"/>
                <a:alphaOff val="-10667"/>
                <a:lumMod val="105000"/>
                <a:satMod val="103000"/>
                <a:tint val="73000"/>
              </a:schemeClr>
            </a:gs>
            <a:gs pos="100000">
              <a:schemeClr val="accent6">
                <a:alpha val="90000"/>
                <a:hueOff val="0"/>
                <a:satOff val="0"/>
                <a:lumOff val="0"/>
                <a:alphaOff val="-10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err="1"/>
            <a:t>Cacapitação</a:t>
          </a:r>
          <a:endParaRPr lang="pt-BR" sz="800" kern="1200" dirty="0"/>
        </a:p>
      </dsp:txBody>
      <dsp:txXfrm>
        <a:off x="2754522" y="1190601"/>
        <a:ext cx="299245" cy="299245"/>
      </dsp:txXfrm>
    </dsp:sp>
    <dsp:sp modelId="{17BDE490-21E2-423E-9C4E-CC8F4F58251B}">
      <dsp:nvSpPr>
        <dsp:cNvPr id="0" name=""/>
        <dsp:cNvSpPr/>
      </dsp:nvSpPr>
      <dsp:spPr>
        <a:xfrm>
          <a:off x="2601660" y="1585546"/>
          <a:ext cx="423195" cy="423195"/>
        </a:xfrm>
        <a:prstGeom prst="ellipse">
          <a:avLst/>
        </a:prstGeom>
        <a:gradFill rotWithShape="0">
          <a:gsLst>
            <a:gs pos="0">
              <a:schemeClr val="accent6">
                <a:alpha val="90000"/>
                <a:hueOff val="0"/>
                <a:satOff val="0"/>
                <a:lumOff val="0"/>
                <a:alphaOff val="-13333"/>
                <a:lumMod val="110000"/>
                <a:satMod val="105000"/>
                <a:tint val="67000"/>
              </a:schemeClr>
            </a:gs>
            <a:gs pos="50000">
              <a:schemeClr val="accent6">
                <a:alpha val="90000"/>
                <a:hueOff val="0"/>
                <a:satOff val="0"/>
                <a:lumOff val="0"/>
                <a:alphaOff val="-13333"/>
                <a:lumMod val="105000"/>
                <a:satMod val="103000"/>
                <a:tint val="73000"/>
              </a:schemeClr>
            </a:gs>
            <a:gs pos="100000">
              <a:schemeClr val="accent6">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Fundo de apoio</a:t>
          </a:r>
        </a:p>
      </dsp:txBody>
      <dsp:txXfrm>
        <a:off x="2663635" y="1647521"/>
        <a:ext cx="299245" cy="299245"/>
      </dsp:txXfrm>
    </dsp:sp>
    <dsp:sp modelId="{9EBFCF6D-E6C7-49D0-BFEF-3266AFD1EA88}">
      <dsp:nvSpPr>
        <dsp:cNvPr id="0" name=""/>
        <dsp:cNvSpPr/>
      </dsp:nvSpPr>
      <dsp:spPr>
        <a:xfrm>
          <a:off x="2342836" y="1972904"/>
          <a:ext cx="423195" cy="423195"/>
        </a:xfrm>
        <a:prstGeom prst="ellipse">
          <a:avLst/>
        </a:prstGeom>
        <a:gradFill rotWithShape="0">
          <a:gsLst>
            <a:gs pos="0">
              <a:schemeClr val="accent6">
                <a:alpha val="90000"/>
                <a:hueOff val="0"/>
                <a:satOff val="0"/>
                <a:lumOff val="0"/>
                <a:alphaOff val="-16000"/>
                <a:lumMod val="110000"/>
                <a:satMod val="105000"/>
                <a:tint val="67000"/>
              </a:schemeClr>
            </a:gs>
            <a:gs pos="50000">
              <a:schemeClr val="accent6">
                <a:alpha val="90000"/>
                <a:hueOff val="0"/>
                <a:satOff val="0"/>
                <a:lumOff val="0"/>
                <a:alphaOff val="-16000"/>
                <a:lumMod val="105000"/>
                <a:satMod val="103000"/>
                <a:tint val="73000"/>
              </a:schemeClr>
            </a:gs>
            <a:gs pos="100000">
              <a:schemeClr val="accent6">
                <a:alpha val="90000"/>
                <a:hueOff val="0"/>
                <a:satOff val="0"/>
                <a:lumOff val="0"/>
                <a:alphaOff val="-16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CSC - Fiscalização</a:t>
          </a:r>
        </a:p>
      </dsp:txBody>
      <dsp:txXfrm>
        <a:off x="2404811" y="2034879"/>
        <a:ext cx="299245" cy="299245"/>
      </dsp:txXfrm>
    </dsp:sp>
    <dsp:sp modelId="{21B4EFDA-F6F8-443B-A2E3-6C9C07630BC4}">
      <dsp:nvSpPr>
        <dsp:cNvPr id="0" name=""/>
        <dsp:cNvSpPr/>
      </dsp:nvSpPr>
      <dsp:spPr>
        <a:xfrm>
          <a:off x="1955477" y="2231728"/>
          <a:ext cx="423195" cy="423195"/>
        </a:xfrm>
        <a:prstGeom prst="ellipse">
          <a:avLst/>
        </a:prstGeom>
        <a:gradFill rotWithShape="0">
          <a:gsLst>
            <a:gs pos="0">
              <a:schemeClr val="accent6">
                <a:alpha val="90000"/>
                <a:hueOff val="0"/>
                <a:satOff val="0"/>
                <a:lumOff val="0"/>
                <a:alphaOff val="-18667"/>
                <a:lumMod val="110000"/>
                <a:satMod val="105000"/>
                <a:tint val="67000"/>
              </a:schemeClr>
            </a:gs>
            <a:gs pos="50000">
              <a:schemeClr val="accent6">
                <a:alpha val="90000"/>
                <a:hueOff val="0"/>
                <a:satOff val="0"/>
                <a:lumOff val="0"/>
                <a:alphaOff val="-18667"/>
                <a:lumMod val="105000"/>
                <a:satMod val="103000"/>
                <a:tint val="73000"/>
              </a:schemeClr>
            </a:gs>
            <a:gs pos="100000">
              <a:schemeClr val="accent6">
                <a:alpha val="90000"/>
                <a:hueOff val="0"/>
                <a:satOff val="0"/>
                <a:lumOff val="0"/>
                <a:alphaOff val="-18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CSC - Atendimento</a:t>
          </a:r>
        </a:p>
      </dsp:txBody>
      <dsp:txXfrm>
        <a:off x="2017452" y="2293703"/>
        <a:ext cx="299245" cy="299245"/>
      </dsp:txXfrm>
    </dsp:sp>
    <dsp:sp modelId="{6B67A2CB-BD09-4BE2-A927-DD9BC71FF78D}">
      <dsp:nvSpPr>
        <dsp:cNvPr id="0" name=""/>
        <dsp:cNvSpPr/>
      </dsp:nvSpPr>
      <dsp:spPr>
        <a:xfrm>
          <a:off x="1498557" y="2322615"/>
          <a:ext cx="423195" cy="423195"/>
        </a:xfrm>
        <a:prstGeom prst="ellipse">
          <a:avLst/>
        </a:prstGeom>
        <a:gradFill rotWithShape="0">
          <a:gsLst>
            <a:gs pos="0">
              <a:schemeClr val="accent6">
                <a:alpha val="90000"/>
                <a:hueOff val="0"/>
                <a:satOff val="0"/>
                <a:lumOff val="0"/>
                <a:alphaOff val="-21333"/>
                <a:lumMod val="110000"/>
                <a:satMod val="105000"/>
                <a:tint val="67000"/>
              </a:schemeClr>
            </a:gs>
            <a:gs pos="50000">
              <a:schemeClr val="accent6">
                <a:alpha val="90000"/>
                <a:hueOff val="0"/>
                <a:satOff val="0"/>
                <a:lumOff val="0"/>
                <a:alphaOff val="-21333"/>
                <a:lumMod val="105000"/>
                <a:satMod val="103000"/>
                <a:tint val="73000"/>
              </a:schemeClr>
            </a:gs>
            <a:gs pos="100000">
              <a:schemeClr val="accent6">
                <a:alpha val="90000"/>
                <a:hueOff val="0"/>
                <a:satOff val="0"/>
                <a:lumOff val="0"/>
                <a:alphaOff val="-21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Sede </a:t>
          </a:r>
        </a:p>
      </dsp:txBody>
      <dsp:txXfrm>
        <a:off x="1560532" y="2384590"/>
        <a:ext cx="299245" cy="299245"/>
      </dsp:txXfrm>
    </dsp:sp>
    <dsp:sp modelId="{D5ADEB40-3C50-41A5-8DF5-11A8DB875B67}">
      <dsp:nvSpPr>
        <dsp:cNvPr id="0" name=""/>
        <dsp:cNvSpPr/>
      </dsp:nvSpPr>
      <dsp:spPr>
        <a:xfrm>
          <a:off x="1041637" y="2231728"/>
          <a:ext cx="423195" cy="423195"/>
        </a:xfrm>
        <a:prstGeom prst="ellipse">
          <a:avLst/>
        </a:prstGeom>
        <a:gradFill rotWithShape="0">
          <a:gsLst>
            <a:gs pos="0">
              <a:schemeClr val="accent6">
                <a:alpha val="90000"/>
                <a:hueOff val="0"/>
                <a:satOff val="0"/>
                <a:lumOff val="0"/>
                <a:alphaOff val="-24000"/>
                <a:lumMod val="110000"/>
                <a:satMod val="105000"/>
                <a:tint val="67000"/>
              </a:schemeClr>
            </a:gs>
            <a:gs pos="50000">
              <a:schemeClr val="accent6">
                <a:alpha val="90000"/>
                <a:hueOff val="0"/>
                <a:satOff val="0"/>
                <a:lumOff val="0"/>
                <a:alphaOff val="-24000"/>
                <a:lumMod val="105000"/>
                <a:satMod val="103000"/>
                <a:tint val="73000"/>
              </a:schemeClr>
            </a:gs>
            <a:gs pos="100000">
              <a:schemeClr val="accent6">
                <a:alpha val="90000"/>
                <a:hueOff val="0"/>
                <a:satOff val="0"/>
                <a:lumOff val="0"/>
                <a:alphaOff val="-24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Presidência</a:t>
          </a:r>
        </a:p>
      </dsp:txBody>
      <dsp:txXfrm>
        <a:off x="1103612" y="2293703"/>
        <a:ext cx="299245" cy="299245"/>
      </dsp:txXfrm>
    </dsp:sp>
    <dsp:sp modelId="{4B3C41A7-8C96-49AE-AF92-CFAAE02B110B}">
      <dsp:nvSpPr>
        <dsp:cNvPr id="0" name=""/>
        <dsp:cNvSpPr/>
      </dsp:nvSpPr>
      <dsp:spPr>
        <a:xfrm>
          <a:off x="654279" y="1972904"/>
          <a:ext cx="423195" cy="423195"/>
        </a:xfrm>
        <a:prstGeom prst="ellipse">
          <a:avLst/>
        </a:prstGeom>
        <a:gradFill rotWithShape="0">
          <a:gsLst>
            <a:gs pos="0">
              <a:schemeClr val="accent6">
                <a:alpha val="90000"/>
                <a:hueOff val="0"/>
                <a:satOff val="0"/>
                <a:lumOff val="0"/>
                <a:alphaOff val="-26667"/>
                <a:lumMod val="110000"/>
                <a:satMod val="105000"/>
                <a:tint val="67000"/>
              </a:schemeClr>
            </a:gs>
            <a:gs pos="50000">
              <a:schemeClr val="accent6">
                <a:alpha val="90000"/>
                <a:hueOff val="0"/>
                <a:satOff val="0"/>
                <a:lumOff val="0"/>
                <a:alphaOff val="-26667"/>
                <a:lumMod val="105000"/>
                <a:satMod val="103000"/>
                <a:tint val="73000"/>
              </a:schemeClr>
            </a:gs>
            <a:gs pos="100000">
              <a:schemeClr val="accent6">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CATHIS</a:t>
          </a:r>
        </a:p>
      </dsp:txBody>
      <dsp:txXfrm>
        <a:off x="716254" y="2034879"/>
        <a:ext cx="299245" cy="299245"/>
      </dsp:txXfrm>
    </dsp:sp>
    <dsp:sp modelId="{9DF584EC-FF65-42CF-98C4-17B8E023D6C4}">
      <dsp:nvSpPr>
        <dsp:cNvPr id="0" name=""/>
        <dsp:cNvSpPr/>
      </dsp:nvSpPr>
      <dsp:spPr>
        <a:xfrm>
          <a:off x="352219" y="1591612"/>
          <a:ext cx="423195" cy="423195"/>
        </a:xfrm>
        <a:prstGeom prst="ellipse">
          <a:avLst/>
        </a:prstGeom>
        <a:gradFill rotWithShape="0">
          <a:gsLst>
            <a:gs pos="0">
              <a:schemeClr val="accent6">
                <a:alpha val="90000"/>
                <a:hueOff val="0"/>
                <a:satOff val="0"/>
                <a:lumOff val="0"/>
                <a:alphaOff val="-29333"/>
                <a:lumMod val="110000"/>
                <a:satMod val="105000"/>
                <a:tint val="67000"/>
              </a:schemeClr>
            </a:gs>
            <a:gs pos="50000">
              <a:schemeClr val="accent6">
                <a:alpha val="90000"/>
                <a:hueOff val="0"/>
                <a:satOff val="0"/>
                <a:lumOff val="0"/>
                <a:alphaOff val="-29333"/>
                <a:lumMod val="105000"/>
                <a:satMod val="103000"/>
                <a:tint val="73000"/>
              </a:schemeClr>
            </a:gs>
            <a:gs pos="100000">
              <a:schemeClr val="accent6">
                <a:alpha val="90000"/>
                <a:hueOff val="0"/>
                <a:satOff val="0"/>
                <a:lumOff val="0"/>
                <a:alphaOff val="-29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Cofap</a:t>
          </a:r>
        </a:p>
      </dsp:txBody>
      <dsp:txXfrm>
        <a:off x="414194" y="1653587"/>
        <a:ext cx="299245" cy="299245"/>
      </dsp:txXfrm>
    </dsp:sp>
    <dsp:sp modelId="{972100FB-3B35-4934-B13C-4F659767F2BB}">
      <dsp:nvSpPr>
        <dsp:cNvPr id="0" name=""/>
        <dsp:cNvSpPr/>
      </dsp:nvSpPr>
      <dsp:spPr>
        <a:xfrm>
          <a:off x="304568" y="1128626"/>
          <a:ext cx="423195" cy="423195"/>
        </a:xfrm>
        <a:prstGeom prst="ellipse">
          <a:avLst/>
        </a:prstGeom>
        <a:gradFill rotWithShape="0">
          <a:gsLst>
            <a:gs pos="0">
              <a:schemeClr val="accent6">
                <a:alpha val="90000"/>
                <a:hueOff val="0"/>
                <a:satOff val="0"/>
                <a:lumOff val="0"/>
                <a:alphaOff val="-32000"/>
                <a:lumMod val="110000"/>
                <a:satMod val="105000"/>
                <a:tint val="67000"/>
              </a:schemeClr>
            </a:gs>
            <a:gs pos="50000">
              <a:schemeClr val="accent6">
                <a:alpha val="90000"/>
                <a:hueOff val="0"/>
                <a:satOff val="0"/>
                <a:lumOff val="0"/>
                <a:alphaOff val="-32000"/>
                <a:lumMod val="105000"/>
                <a:satMod val="103000"/>
                <a:tint val="73000"/>
              </a:schemeClr>
            </a:gs>
            <a:gs pos="100000">
              <a:schemeClr val="accent6">
                <a:alpha val="90000"/>
                <a:hueOff val="0"/>
                <a:satOff val="0"/>
                <a:lumOff val="0"/>
                <a:alphaOff val="-32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err="1"/>
            <a:t>caueri</a:t>
          </a:r>
          <a:endParaRPr lang="pt-BR" sz="800" kern="1200" dirty="0"/>
        </a:p>
      </dsp:txBody>
      <dsp:txXfrm>
        <a:off x="366543" y="1190601"/>
        <a:ext cx="299245" cy="299245"/>
      </dsp:txXfrm>
    </dsp:sp>
    <dsp:sp modelId="{521624DF-E89B-43CB-8B16-18067F1DDB24}">
      <dsp:nvSpPr>
        <dsp:cNvPr id="0" name=""/>
        <dsp:cNvSpPr/>
      </dsp:nvSpPr>
      <dsp:spPr>
        <a:xfrm>
          <a:off x="395455" y="671706"/>
          <a:ext cx="423195" cy="423195"/>
        </a:xfrm>
        <a:prstGeom prst="ellipse">
          <a:avLst/>
        </a:prstGeom>
        <a:gradFill rotWithShape="0">
          <a:gsLst>
            <a:gs pos="0">
              <a:schemeClr val="accent6">
                <a:alpha val="90000"/>
                <a:hueOff val="0"/>
                <a:satOff val="0"/>
                <a:lumOff val="0"/>
                <a:alphaOff val="-34667"/>
                <a:lumMod val="110000"/>
                <a:satMod val="105000"/>
                <a:tint val="67000"/>
              </a:schemeClr>
            </a:gs>
            <a:gs pos="50000">
              <a:schemeClr val="accent6">
                <a:alpha val="90000"/>
                <a:hueOff val="0"/>
                <a:satOff val="0"/>
                <a:lumOff val="0"/>
                <a:alphaOff val="-34667"/>
                <a:lumMod val="105000"/>
                <a:satMod val="103000"/>
                <a:tint val="73000"/>
              </a:schemeClr>
            </a:gs>
            <a:gs pos="100000">
              <a:schemeClr val="accent6">
                <a:alpha val="90000"/>
                <a:hueOff val="0"/>
                <a:satOff val="0"/>
                <a:lumOff val="0"/>
                <a:alphaOff val="-34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err="1"/>
            <a:t>Cepef</a:t>
          </a:r>
          <a:endParaRPr lang="pt-BR" sz="800" kern="1200" dirty="0"/>
        </a:p>
      </dsp:txBody>
      <dsp:txXfrm>
        <a:off x="457430" y="733681"/>
        <a:ext cx="299245" cy="299245"/>
      </dsp:txXfrm>
    </dsp:sp>
    <dsp:sp modelId="{D12A6715-28DD-477A-93DD-89CA598C7FEE}">
      <dsp:nvSpPr>
        <dsp:cNvPr id="0" name=""/>
        <dsp:cNvSpPr/>
      </dsp:nvSpPr>
      <dsp:spPr>
        <a:xfrm>
          <a:off x="654279" y="284348"/>
          <a:ext cx="423195" cy="423195"/>
        </a:xfrm>
        <a:prstGeom prst="ellipse">
          <a:avLst/>
        </a:prstGeom>
        <a:gradFill rotWithShape="0">
          <a:gsLst>
            <a:gs pos="0">
              <a:schemeClr val="accent6">
                <a:alpha val="90000"/>
                <a:hueOff val="0"/>
                <a:satOff val="0"/>
                <a:lumOff val="0"/>
                <a:alphaOff val="-37333"/>
                <a:lumMod val="110000"/>
                <a:satMod val="105000"/>
                <a:tint val="67000"/>
              </a:schemeClr>
            </a:gs>
            <a:gs pos="50000">
              <a:schemeClr val="accent6">
                <a:alpha val="90000"/>
                <a:hueOff val="0"/>
                <a:satOff val="0"/>
                <a:lumOff val="0"/>
                <a:alphaOff val="-37333"/>
                <a:lumMod val="105000"/>
                <a:satMod val="103000"/>
                <a:tint val="73000"/>
              </a:schemeClr>
            </a:gs>
            <a:gs pos="100000">
              <a:schemeClr val="accent6">
                <a:alpha val="90000"/>
                <a:hueOff val="0"/>
                <a:satOff val="0"/>
                <a:lumOff val="0"/>
                <a:alphaOff val="-37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Planej.</a:t>
          </a:r>
        </a:p>
      </dsp:txBody>
      <dsp:txXfrm>
        <a:off x="716254" y="346323"/>
        <a:ext cx="299245" cy="299245"/>
      </dsp:txXfrm>
    </dsp:sp>
    <dsp:sp modelId="{8AD41723-62B0-4BBE-9DD8-AB09880AB93F}">
      <dsp:nvSpPr>
        <dsp:cNvPr id="0" name=""/>
        <dsp:cNvSpPr/>
      </dsp:nvSpPr>
      <dsp:spPr>
        <a:xfrm>
          <a:off x="1043195" y="32127"/>
          <a:ext cx="420079" cy="409988"/>
        </a:xfrm>
        <a:prstGeom prst="ellipse">
          <a:avLst/>
        </a:prstGeom>
        <a:gradFill rotWithShape="0">
          <a:gsLst>
            <a:gs pos="0">
              <a:schemeClr val="accent6">
                <a:alpha val="90000"/>
                <a:hueOff val="0"/>
                <a:satOff val="0"/>
                <a:lumOff val="0"/>
                <a:alphaOff val="-40000"/>
                <a:lumMod val="110000"/>
                <a:satMod val="105000"/>
                <a:tint val="67000"/>
              </a:schemeClr>
            </a:gs>
            <a:gs pos="50000">
              <a:schemeClr val="accent6">
                <a:alpha val="90000"/>
                <a:hueOff val="0"/>
                <a:satOff val="0"/>
                <a:lumOff val="0"/>
                <a:alphaOff val="-40000"/>
                <a:lumMod val="105000"/>
                <a:satMod val="103000"/>
                <a:tint val="73000"/>
              </a:schemeClr>
            </a:gs>
            <a:gs pos="100000">
              <a:schemeClr val="accent6">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pt-BR" sz="800" kern="1200" dirty="0"/>
            <a:t>CSC-</a:t>
          </a:r>
          <a:r>
            <a:rPr lang="pt-BR" sz="800" kern="1200" dirty="0" err="1"/>
            <a:t>Siscaf</a:t>
          </a:r>
          <a:endParaRPr lang="pt-BR" sz="800" kern="1200" dirty="0"/>
        </a:p>
      </dsp:txBody>
      <dsp:txXfrm>
        <a:off x="1104714" y="92168"/>
        <a:ext cx="297041" cy="2899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7FEA8-BB86-45E7-A085-20B29E2CC973}">
      <dsp:nvSpPr>
        <dsp:cNvPr id="0" name=""/>
        <dsp:cNvSpPr/>
      </dsp:nvSpPr>
      <dsp:spPr>
        <a:xfrm>
          <a:off x="4637860" y="33894"/>
          <a:ext cx="1170940" cy="1170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t-BR" sz="1500" kern="1200" dirty="0"/>
            <a:t>Balanço Patrimonial</a:t>
          </a:r>
        </a:p>
      </dsp:txBody>
      <dsp:txXfrm>
        <a:off x="4637860" y="33894"/>
        <a:ext cx="1170940" cy="1170940"/>
      </dsp:txXfrm>
    </dsp:sp>
    <dsp:sp modelId="{CC417D1C-21B5-4A25-9EE1-EAD77F90C3CC}">
      <dsp:nvSpPr>
        <dsp:cNvPr id="0" name=""/>
        <dsp:cNvSpPr/>
      </dsp:nvSpPr>
      <dsp:spPr>
        <a:xfrm>
          <a:off x="1883103" y="-14"/>
          <a:ext cx="4390546" cy="4390546"/>
        </a:xfrm>
        <a:prstGeom prst="circularArrow">
          <a:avLst>
            <a:gd name="adj1" fmla="val 5201"/>
            <a:gd name="adj2" fmla="val 335943"/>
            <a:gd name="adj3" fmla="val 21293121"/>
            <a:gd name="adj4" fmla="val 19766345"/>
            <a:gd name="adj5" fmla="val 6067"/>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226267A-0C96-48B1-8A44-479D1BB1B28D}">
      <dsp:nvSpPr>
        <dsp:cNvPr id="0" name=""/>
        <dsp:cNvSpPr/>
      </dsp:nvSpPr>
      <dsp:spPr>
        <a:xfrm>
          <a:off x="5345481" y="2211726"/>
          <a:ext cx="1170940" cy="1170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t-BR" sz="1500" kern="1200" dirty="0"/>
            <a:t>Demonstração das Variações Patrimoniais</a:t>
          </a:r>
        </a:p>
      </dsp:txBody>
      <dsp:txXfrm>
        <a:off x="5345481" y="2211726"/>
        <a:ext cx="1170940" cy="1170940"/>
      </dsp:txXfrm>
    </dsp:sp>
    <dsp:sp modelId="{0448766A-F707-4AA4-AC8B-13A29BA953F8}">
      <dsp:nvSpPr>
        <dsp:cNvPr id="0" name=""/>
        <dsp:cNvSpPr/>
      </dsp:nvSpPr>
      <dsp:spPr>
        <a:xfrm>
          <a:off x="1883103" y="-14"/>
          <a:ext cx="4390546" cy="4390546"/>
        </a:xfrm>
        <a:prstGeom prst="circularArrow">
          <a:avLst>
            <a:gd name="adj1" fmla="val 5201"/>
            <a:gd name="adj2" fmla="val 335943"/>
            <a:gd name="adj3" fmla="val 4014572"/>
            <a:gd name="adj4" fmla="val 2253548"/>
            <a:gd name="adj5" fmla="val 6067"/>
          </a:avLst>
        </a:prstGeom>
        <a:gradFill rotWithShape="0">
          <a:gsLst>
            <a:gs pos="0">
              <a:schemeClr val="accent5">
                <a:hueOff val="103627"/>
                <a:satOff val="9874"/>
                <a:lumOff val="-4118"/>
                <a:alphaOff val="0"/>
                <a:satMod val="103000"/>
                <a:lumMod val="102000"/>
                <a:tint val="94000"/>
              </a:schemeClr>
            </a:gs>
            <a:gs pos="50000">
              <a:schemeClr val="accent5">
                <a:hueOff val="103627"/>
                <a:satOff val="9874"/>
                <a:lumOff val="-4118"/>
                <a:alphaOff val="0"/>
                <a:satMod val="110000"/>
                <a:lumMod val="100000"/>
                <a:shade val="100000"/>
              </a:schemeClr>
            </a:gs>
            <a:gs pos="100000">
              <a:schemeClr val="accent5">
                <a:hueOff val="103627"/>
                <a:satOff val="9874"/>
                <a:lumOff val="-411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66D47A4-484E-47DC-8B1F-3BC15FEAE707}">
      <dsp:nvSpPr>
        <dsp:cNvPr id="0" name=""/>
        <dsp:cNvSpPr/>
      </dsp:nvSpPr>
      <dsp:spPr>
        <a:xfrm>
          <a:off x="3492906" y="3557700"/>
          <a:ext cx="1170940" cy="1170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t-BR" sz="1500" kern="1200" dirty="0"/>
            <a:t>Balanço Financeiro</a:t>
          </a:r>
        </a:p>
      </dsp:txBody>
      <dsp:txXfrm>
        <a:off x="3492906" y="3557700"/>
        <a:ext cx="1170940" cy="1170940"/>
      </dsp:txXfrm>
    </dsp:sp>
    <dsp:sp modelId="{73D2B1F7-8459-467E-8051-DB48917506E0}">
      <dsp:nvSpPr>
        <dsp:cNvPr id="0" name=""/>
        <dsp:cNvSpPr/>
      </dsp:nvSpPr>
      <dsp:spPr>
        <a:xfrm>
          <a:off x="1883103" y="-14"/>
          <a:ext cx="4390546" cy="4390546"/>
        </a:xfrm>
        <a:prstGeom prst="circularArrow">
          <a:avLst>
            <a:gd name="adj1" fmla="val 5201"/>
            <a:gd name="adj2" fmla="val 335943"/>
            <a:gd name="adj3" fmla="val 8210509"/>
            <a:gd name="adj4" fmla="val 6449485"/>
            <a:gd name="adj5" fmla="val 6067"/>
          </a:avLst>
        </a:prstGeom>
        <a:gradFill rotWithShape="0">
          <a:gsLst>
            <a:gs pos="0">
              <a:schemeClr val="accent5">
                <a:hueOff val="207253"/>
                <a:satOff val="19748"/>
                <a:lumOff val="-8236"/>
                <a:alphaOff val="0"/>
                <a:satMod val="103000"/>
                <a:lumMod val="102000"/>
                <a:tint val="94000"/>
              </a:schemeClr>
            </a:gs>
            <a:gs pos="50000">
              <a:schemeClr val="accent5">
                <a:hueOff val="207253"/>
                <a:satOff val="19748"/>
                <a:lumOff val="-8236"/>
                <a:alphaOff val="0"/>
                <a:satMod val="110000"/>
                <a:lumMod val="100000"/>
                <a:shade val="100000"/>
              </a:schemeClr>
            </a:gs>
            <a:gs pos="100000">
              <a:schemeClr val="accent5">
                <a:hueOff val="207253"/>
                <a:satOff val="19748"/>
                <a:lumOff val="-823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24ABD93-BC8A-4AEC-82A4-29D81130AA84}">
      <dsp:nvSpPr>
        <dsp:cNvPr id="0" name=""/>
        <dsp:cNvSpPr/>
      </dsp:nvSpPr>
      <dsp:spPr>
        <a:xfrm>
          <a:off x="1640332" y="2211726"/>
          <a:ext cx="1170940" cy="1170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t-BR" sz="1500" kern="1200" dirty="0"/>
            <a:t>Balanço Orçamentário</a:t>
          </a:r>
        </a:p>
      </dsp:txBody>
      <dsp:txXfrm>
        <a:off x="1640332" y="2211726"/>
        <a:ext cx="1170940" cy="1170940"/>
      </dsp:txXfrm>
    </dsp:sp>
    <dsp:sp modelId="{67761841-99FA-4945-8D73-1D8771F52E14}">
      <dsp:nvSpPr>
        <dsp:cNvPr id="0" name=""/>
        <dsp:cNvSpPr/>
      </dsp:nvSpPr>
      <dsp:spPr>
        <a:xfrm>
          <a:off x="1883103" y="-14"/>
          <a:ext cx="4390546" cy="4390546"/>
        </a:xfrm>
        <a:prstGeom prst="circularArrow">
          <a:avLst>
            <a:gd name="adj1" fmla="val 5201"/>
            <a:gd name="adj2" fmla="val 335943"/>
            <a:gd name="adj3" fmla="val 12297712"/>
            <a:gd name="adj4" fmla="val 10770937"/>
            <a:gd name="adj5" fmla="val 6067"/>
          </a:avLst>
        </a:prstGeom>
        <a:gradFill rotWithShape="0">
          <a:gsLst>
            <a:gs pos="0">
              <a:schemeClr val="accent5">
                <a:hueOff val="310880"/>
                <a:satOff val="29621"/>
                <a:lumOff val="-12353"/>
                <a:alphaOff val="0"/>
                <a:satMod val="103000"/>
                <a:lumMod val="102000"/>
                <a:tint val="94000"/>
              </a:schemeClr>
            </a:gs>
            <a:gs pos="50000">
              <a:schemeClr val="accent5">
                <a:hueOff val="310880"/>
                <a:satOff val="29621"/>
                <a:lumOff val="-12353"/>
                <a:alphaOff val="0"/>
                <a:satMod val="110000"/>
                <a:lumMod val="100000"/>
                <a:shade val="100000"/>
              </a:schemeClr>
            </a:gs>
            <a:gs pos="100000">
              <a:schemeClr val="accent5">
                <a:hueOff val="310880"/>
                <a:satOff val="29621"/>
                <a:lumOff val="-12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CA1D701-C3BF-40FF-90BF-72D29C22FCB6}">
      <dsp:nvSpPr>
        <dsp:cNvPr id="0" name=""/>
        <dsp:cNvSpPr/>
      </dsp:nvSpPr>
      <dsp:spPr>
        <a:xfrm>
          <a:off x="2347952" y="33894"/>
          <a:ext cx="1170940" cy="1170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pt-BR" sz="1500" kern="1200" dirty="0"/>
            <a:t>Demonstração do Fluxo de Caixa</a:t>
          </a:r>
        </a:p>
      </dsp:txBody>
      <dsp:txXfrm>
        <a:off x="2347952" y="33894"/>
        <a:ext cx="1170940" cy="1170940"/>
      </dsp:txXfrm>
    </dsp:sp>
    <dsp:sp modelId="{797070EB-8A98-4811-AD57-3F0020166861}">
      <dsp:nvSpPr>
        <dsp:cNvPr id="0" name=""/>
        <dsp:cNvSpPr/>
      </dsp:nvSpPr>
      <dsp:spPr>
        <a:xfrm>
          <a:off x="1883103" y="-14"/>
          <a:ext cx="4390546" cy="4390546"/>
        </a:xfrm>
        <a:prstGeom prst="circularArrow">
          <a:avLst>
            <a:gd name="adj1" fmla="val 5201"/>
            <a:gd name="adj2" fmla="val 335943"/>
            <a:gd name="adj3" fmla="val 16865561"/>
            <a:gd name="adj4" fmla="val 15198496"/>
            <a:gd name="adj5" fmla="val 6067"/>
          </a:avLst>
        </a:prstGeom>
        <a:gradFill rotWithShape="0">
          <a:gsLst>
            <a:gs pos="0">
              <a:schemeClr val="accent5">
                <a:hueOff val="414507"/>
                <a:satOff val="39495"/>
                <a:lumOff val="-16471"/>
                <a:alphaOff val="0"/>
                <a:satMod val="103000"/>
                <a:lumMod val="102000"/>
                <a:tint val="94000"/>
              </a:schemeClr>
            </a:gs>
            <a:gs pos="50000">
              <a:schemeClr val="accent5">
                <a:hueOff val="414507"/>
                <a:satOff val="39495"/>
                <a:lumOff val="-16471"/>
                <a:alphaOff val="0"/>
                <a:satMod val="110000"/>
                <a:lumMod val="100000"/>
                <a:shade val="100000"/>
              </a:schemeClr>
            </a:gs>
            <a:gs pos="100000">
              <a:schemeClr val="accent5">
                <a:hueOff val="414507"/>
                <a:satOff val="39495"/>
                <a:lumOff val="-1647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DAF95-E517-4EC7-9060-D3366C6C7F69}">
      <dsp:nvSpPr>
        <dsp:cNvPr id="0" name=""/>
        <dsp:cNvSpPr/>
      </dsp:nvSpPr>
      <dsp:spPr>
        <a:xfrm>
          <a:off x="1238141" y="843516"/>
          <a:ext cx="723013" cy="723013"/>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pt-BR" sz="1000" kern="1200" dirty="0"/>
            <a:t>Base de preparação</a:t>
          </a:r>
        </a:p>
      </dsp:txBody>
      <dsp:txXfrm>
        <a:off x="1273436" y="878811"/>
        <a:ext cx="652423" cy="652423"/>
      </dsp:txXfrm>
    </dsp:sp>
    <dsp:sp modelId="{91E138C3-3A30-474F-84D6-F7659D8ACEE7}">
      <dsp:nvSpPr>
        <dsp:cNvPr id="0" name=""/>
        <dsp:cNvSpPr/>
      </dsp:nvSpPr>
      <dsp:spPr>
        <a:xfrm rot="16200000">
          <a:off x="1449557" y="693425"/>
          <a:ext cx="300180" cy="0"/>
        </a:xfrm>
        <a:custGeom>
          <a:avLst/>
          <a:gdLst/>
          <a:ahLst/>
          <a:cxnLst/>
          <a:rect l="0" t="0" r="0" b="0"/>
          <a:pathLst>
            <a:path>
              <a:moveTo>
                <a:pt x="0" y="0"/>
              </a:moveTo>
              <a:lnTo>
                <a:pt x="300180"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07F7B1-1E89-4AB0-A89D-4D220C503C17}">
      <dsp:nvSpPr>
        <dsp:cNvPr id="0" name=""/>
        <dsp:cNvSpPr/>
      </dsp:nvSpPr>
      <dsp:spPr>
        <a:xfrm>
          <a:off x="1357438" y="58916"/>
          <a:ext cx="484419" cy="484419"/>
        </a:xfrm>
        <a:prstGeom prst="roundRect">
          <a:avLst/>
        </a:prstGeom>
        <a:gradFill rotWithShape="0">
          <a:gsLst>
            <a:gs pos="0">
              <a:schemeClr val="accent5">
                <a:hueOff val="103627"/>
                <a:satOff val="9874"/>
                <a:lumOff val="-4118"/>
                <a:alphaOff val="0"/>
                <a:lumMod val="110000"/>
                <a:satMod val="105000"/>
                <a:tint val="67000"/>
              </a:schemeClr>
            </a:gs>
            <a:gs pos="50000">
              <a:schemeClr val="accent5">
                <a:hueOff val="103627"/>
                <a:satOff val="9874"/>
                <a:lumOff val="-4118"/>
                <a:alphaOff val="0"/>
                <a:lumMod val="105000"/>
                <a:satMod val="103000"/>
                <a:tint val="73000"/>
              </a:schemeClr>
            </a:gs>
            <a:gs pos="100000">
              <a:schemeClr val="accent5">
                <a:hueOff val="103627"/>
                <a:satOff val="9874"/>
                <a:lumOff val="-411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pt-BR" sz="900" kern="1200" dirty="0"/>
            <a:t>Lei 4320/64</a:t>
          </a:r>
        </a:p>
      </dsp:txBody>
      <dsp:txXfrm>
        <a:off x="1381085" y="82563"/>
        <a:ext cx="437125" cy="437125"/>
      </dsp:txXfrm>
    </dsp:sp>
    <dsp:sp modelId="{44BB62DF-1AFB-4CAD-87F3-9BC13A75DAF1}">
      <dsp:nvSpPr>
        <dsp:cNvPr id="0" name=""/>
        <dsp:cNvSpPr/>
      </dsp:nvSpPr>
      <dsp:spPr>
        <a:xfrm>
          <a:off x="1961154" y="1205022"/>
          <a:ext cx="358889" cy="0"/>
        </a:xfrm>
        <a:custGeom>
          <a:avLst/>
          <a:gdLst/>
          <a:ahLst/>
          <a:cxnLst/>
          <a:rect l="0" t="0" r="0" b="0"/>
          <a:pathLst>
            <a:path>
              <a:moveTo>
                <a:pt x="0" y="0"/>
              </a:moveTo>
              <a:lnTo>
                <a:pt x="358889"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353A7B-C426-4D6B-9CAD-A0D9C7B5F82D}">
      <dsp:nvSpPr>
        <dsp:cNvPr id="0" name=""/>
        <dsp:cNvSpPr/>
      </dsp:nvSpPr>
      <dsp:spPr>
        <a:xfrm>
          <a:off x="2320044" y="962813"/>
          <a:ext cx="484419" cy="484419"/>
        </a:xfrm>
        <a:prstGeom prst="roundRect">
          <a:avLst/>
        </a:prstGeom>
        <a:gradFill rotWithShape="0">
          <a:gsLst>
            <a:gs pos="0">
              <a:schemeClr val="accent5">
                <a:hueOff val="207253"/>
                <a:satOff val="19748"/>
                <a:lumOff val="-8236"/>
                <a:alphaOff val="0"/>
                <a:lumMod val="110000"/>
                <a:satMod val="105000"/>
                <a:tint val="67000"/>
              </a:schemeClr>
            </a:gs>
            <a:gs pos="50000">
              <a:schemeClr val="accent5">
                <a:hueOff val="207253"/>
                <a:satOff val="19748"/>
                <a:lumOff val="-8236"/>
                <a:alphaOff val="0"/>
                <a:lumMod val="105000"/>
                <a:satMod val="103000"/>
                <a:tint val="73000"/>
              </a:schemeClr>
            </a:gs>
            <a:gs pos="100000">
              <a:schemeClr val="accent5">
                <a:hueOff val="207253"/>
                <a:satOff val="19748"/>
                <a:lumOff val="-823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pt-BR" sz="1300" kern="1200" dirty="0"/>
            <a:t>NBC TSP</a:t>
          </a:r>
        </a:p>
      </dsp:txBody>
      <dsp:txXfrm>
        <a:off x="2343691" y="986460"/>
        <a:ext cx="437125" cy="437125"/>
      </dsp:txXfrm>
    </dsp:sp>
    <dsp:sp modelId="{44AECB36-D1A3-46CD-826B-530526FC1654}">
      <dsp:nvSpPr>
        <dsp:cNvPr id="0" name=""/>
        <dsp:cNvSpPr/>
      </dsp:nvSpPr>
      <dsp:spPr>
        <a:xfrm rot="5400000">
          <a:off x="1420203" y="1745974"/>
          <a:ext cx="358889" cy="0"/>
        </a:xfrm>
        <a:custGeom>
          <a:avLst/>
          <a:gdLst/>
          <a:ahLst/>
          <a:cxnLst/>
          <a:rect l="0" t="0" r="0" b="0"/>
          <a:pathLst>
            <a:path>
              <a:moveTo>
                <a:pt x="0" y="0"/>
              </a:moveTo>
              <a:lnTo>
                <a:pt x="358889"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3B8D7B-385B-4AFB-BC44-B9B73B8FDB29}">
      <dsp:nvSpPr>
        <dsp:cNvPr id="0" name=""/>
        <dsp:cNvSpPr/>
      </dsp:nvSpPr>
      <dsp:spPr>
        <a:xfrm>
          <a:off x="1357438" y="1925419"/>
          <a:ext cx="484419" cy="484419"/>
        </a:xfrm>
        <a:prstGeom prst="roundRect">
          <a:avLst/>
        </a:prstGeom>
        <a:gradFill rotWithShape="0">
          <a:gsLst>
            <a:gs pos="0">
              <a:schemeClr val="accent5">
                <a:hueOff val="310880"/>
                <a:satOff val="29621"/>
                <a:lumOff val="-12353"/>
                <a:alphaOff val="0"/>
                <a:lumMod val="110000"/>
                <a:satMod val="105000"/>
                <a:tint val="67000"/>
              </a:schemeClr>
            </a:gs>
            <a:gs pos="50000">
              <a:schemeClr val="accent5">
                <a:hueOff val="310880"/>
                <a:satOff val="29621"/>
                <a:lumOff val="-12353"/>
                <a:alphaOff val="0"/>
                <a:lumMod val="105000"/>
                <a:satMod val="103000"/>
                <a:tint val="73000"/>
              </a:schemeClr>
            </a:gs>
            <a:gs pos="100000">
              <a:schemeClr val="accent5">
                <a:hueOff val="310880"/>
                <a:satOff val="29621"/>
                <a:lumOff val="-1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pt-BR" sz="900" kern="1200" dirty="0"/>
            <a:t>Normas CAU</a:t>
          </a:r>
        </a:p>
      </dsp:txBody>
      <dsp:txXfrm>
        <a:off x="1381085" y="1949066"/>
        <a:ext cx="437125" cy="437125"/>
      </dsp:txXfrm>
    </dsp:sp>
    <dsp:sp modelId="{133D528C-E335-476C-98B1-2A062E8FC436}">
      <dsp:nvSpPr>
        <dsp:cNvPr id="0" name=""/>
        <dsp:cNvSpPr/>
      </dsp:nvSpPr>
      <dsp:spPr>
        <a:xfrm rot="10800000">
          <a:off x="879251" y="1205023"/>
          <a:ext cx="358889" cy="0"/>
        </a:xfrm>
        <a:custGeom>
          <a:avLst/>
          <a:gdLst/>
          <a:ahLst/>
          <a:cxnLst/>
          <a:rect l="0" t="0" r="0" b="0"/>
          <a:pathLst>
            <a:path>
              <a:moveTo>
                <a:pt x="0" y="0"/>
              </a:moveTo>
              <a:lnTo>
                <a:pt x="358889"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50A413-9C00-4793-A1B9-F166EA8E0F17}">
      <dsp:nvSpPr>
        <dsp:cNvPr id="0" name=""/>
        <dsp:cNvSpPr/>
      </dsp:nvSpPr>
      <dsp:spPr>
        <a:xfrm>
          <a:off x="394832" y="962813"/>
          <a:ext cx="484419" cy="484419"/>
        </a:xfrm>
        <a:prstGeom prst="roundRect">
          <a:avLst/>
        </a:prstGeom>
        <a:gradFill rotWithShape="0">
          <a:gsLst>
            <a:gs pos="0">
              <a:schemeClr val="accent5">
                <a:hueOff val="414507"/>
                <a:satOff val="39495"/>
                <a:lumOff val="-16471"/>
                <a:alphaOff val="0"/>
                <a:lumMod val="110000"/>
                <a:satMod val="105000"/>
                <a:tint val="67000"/>
              </a:schemeClr>
            </a:gs>
            <a:gs pos="50000">
              <a:schemeClr val="accent5">
                <a:hueOff val="414507"/>
                <a:satOff val="39495"/>
                <a:lumOff val="-16471"/>
                <a:alphaOff val="0"/>
                <a:lumMod val="105000"/>
                <a:satMod val="103000"/>
                <a:tint val="73000"/>
              </a:schemeClr>
            </a:gs>
            <a:gs pos="100000">
              <a:schemeClr val="accent5">
                <a:hueOff val="414507"/>
                <a:satOff val="39495"/>
                <a:lumOff val="-16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pt-BR" sz="1000" kern="1200" dirty="0"/>
            <a:t>MCAPS</a:t>
          </a:r>
        </a:p>
      </dsp:txBody>
      <dsp:txXfrm>
        <a:off x="418479" y="986460"/>
        <a:ext cx="437125" cy="437125"/>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623F4313-9FCE-4A92-819A-FAD0FCF0E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a:extLst>
              <a:ext uri="{FF2B5EF4-FFF2-40B4-BE49-F238E27FC236}">
                <a16:creationId xmlns:a16="http://schemas.microsoft.com/office/drawing/2014/main" id="{DED8F2DB-1094-477F-B0A7-6AC3F2199E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62CC55B-871C-4BC8-8B8C-3EB969575B4F}" type="datetime1">
              <a:rPr lang="pt-BR" smtClean="0"/>
              <a:t>02/07/2021</a:t>
            </a:fld>
            <a:endParaRPr lang="pt-BR" dirty="0"/>
          </a:p>
        </p:txBody>
      </p:sp>
      <p:sp>
        <p:nvSpPr>
          <p:cNvPr id="4" name="Espaço Reservado para Rodapé 3">
            <a:extLst>
              <a:ext uri="{FF2B5EF4-FFF2-40B4-BE49-F238E27FC236}">
                <a16:creationId xmlns:a16="http://schemas.microsoft.com/office/drawing/2014/main" id="{5A06BA01-9EAD-49E8-91CF-2A395945EA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dirty="0"/>
          </a:p>
        </p:txBody>
      </p:sp>
      <p:sp>
        <p:nvSpPr>
          <p:cNvPr id="5" name="Espaço Reservado para o Número do Slide 4">
            <a:extLst>
              <a:ext uri="{FF2B5EF4-FFF2-40B4-BE49-F238E27FC236}">
                <a16:creationId xmlns:a16="http://schemas.microsoft.com/office/drawing/2014/main" id="{8C7E85C4-F9C1-42D8-B803-39C514A3B3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474F99-60BC-462F-82FF-AD0F7D3371E4}" type="slidenum">
              <a:rPr lang="pt-BR" smtClean="0"/>
              <a:t>‹nº›</a:t>
            </a:fld>
            <a:endParaRPr lang="pt-BR" dirty="0"/>
          </a:p>
        </p:txBody>
      </p:sp>
    </p:spTree>
    <p:extLst>
      <p:ext uri="{BB962C8B-B14F-4D97-AF65-F5344CB8AC3E}">
        <p14:creationId xmlns:p14="http://schemas.microsoft.com/office/powerpoint/2010/main" val="1649019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noProof="0"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4736FCC-0514-4F82-A0E6-E84B23DCFD16}" type="datetime1">
              <a:rPr lang="pt-BR" noProof="0" smtClean="0"/>
              <a:t>02/07/2021</a:t>
            </a:fld>
            <a:endParaRPr lang="pt-BR" noProof="0" dirty="0"/>
          </a:p>
        </p:txBody>
      </p:sp>
      <p:sp>
        <p:nvSpPr>
          <p:cNvPr id="4" name="Espaço Reservado para Imagem do Slide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pPr rtl="0"/>
            <a:endParaRPr lang="pt-BR" noProof="0"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noProof="0" dirty="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A226AB8-ACBE-42E6-92F5-667EDDCD9652}" type="slidenum">
              <a:rPr lang="pt-BR" noProof="0" smtClean="0"/>
              <a:t>‹nº›</a:t>
            </a:fld>
            <a:endParaRPr lang="pt-BR" noProof="0" dirty="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a:t>
            </a:fld>
            <a:endParaRPr lang="pt-BR" dirty="0"/>
          </a:p>
        </p:txBody>
      </p:sp>
    </p:spTree>
    <p:extLst>
      <p:ext uri="{BB962C8B-B14F-4D97-AF65-F5344CB8AC3E}">
        <p14:creationId xmlns:p14="http://schemas.microsoft.com/office/powerpoint/2010/main" val="3656283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416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352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270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844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009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27</a:t>
            </a:fld>
            <a:endParaRPr lang="pt-BR" dirty="0"/>
          </a:p>
        </p:txBody>
      </p:sp>
    </p:spTree>
    <p:extLst>
      <p:ext uri="{BB962C8B-B14F-4D97-AF65-F5344CB8AC3E}">
        <p14:creationId xmlns:p14="http://schemas.microsoft.com/office/powerpoint/2010/main" val="4095350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804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045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32</a:t>
            </a:fld>
            <a:endParaRPr lang="pt-BR" dirty="0"/>
          </a:p>
        </p:txBody>
      </p:sp>
    </p:spTree>
    <p:extLst>
      <p:ext uri="{BB962C8B-B14F-4D97-AF65-F5344CB8AC3E}">
        <p14:creationId xmlns:p14="http://schemas.microsoft.com/office/powerpoint/2010/main" val="691745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33</a:t>
            </a:fld>
            <a:endParaRPr lang="pt-BR" dirty="0"/>
          </a:p>
        </p:txBody>
      </p:sp>
    </p:spTree>
    <p:extLst>
      <p:ext uri="{BB962C8B-B14F-4D97-AF65-F5344CB8AC3E}">
        <p14:creationId xmlns:p14="http://schemas.microsoft.com/office/powerpoint/2010/main" val="109283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2</a:t>
            </a:fld>
            <a:endParaRPr lang="pt-BR" dirty="0"/>
          </a:p>
        </p:txBody>
      </p:sp>
    </p:spTree>
    <p:extLst>
      <p:ext uri="{BB962C8B-B14F-4D97-AF65-F5344CB8AC3E}">
        <p14:creationId xmlns:p14="http://schemas.microsoft.com/office/powerpoint/2010/main" val="405598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35</a:t>
            </a:fld>
            <a:endParaRPr lang="pt-BR" dirty="0"/>
          </a:p>
        </p:txBody>
      </p:sp>
    </p:spTree>
    <p:extLst>
      <p:ext uri="{BB962C8B-B14F-4D97-AF65-F5344CB8AC3E}">
        <p14:creationId xmlns:p14="http://schemas.microsoft.com/office/powerpoint/2010/main" val="3941086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36</a:t>
            </a:fld>
            <a:endParaRPr lang="pt-BR" dirty="0"/>
          </a:p>
        </p:txBody>
      </p:sp>
    </p:spTree>
    <p:extLst>
      <p:ext uri="{BB962C8B-B14F-4D97-AF65-F5344CB8AC3E}">
        <p14:creationId xmlns:p14="http://schemas.microsoft.com/office/powerpoint/2010/main" val="4290937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37</a:t>
            </a:fld>
            <a:endParaRPr lang="pt-BR" dirty="0"/>
          </a:p>
        </p:txBody>
      </p:sp>
    </p:spTree>
    <p:extLst>
      <p:ext uri="{BB962C8B-B14F-4D97-AF65-F5344CB8AC3E}">
        <p14:creationId xmlns:p14="http://schemas.microsoft.com/office/powerpoint/2010/main" val="807293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002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919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758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45</a:t>
            </a:fld>
            <a:endParaRPr lang="pt-BR" dirty="0"/>
          </a:p>
        </p:txBody>
      </p:sp>
    </p:spTree>
    <p:extLst>
      <p:ext uri="{BB962C8B-B14F-4D97-AF65-F5344CB8AC3E}">
        <p14:creationId xmlns:p14="http://schemas.microsoft.com/office/powerpoint/2010/main" val="2479615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46</a:t>
            </a:fld>
            <a:endParaRPr lang="pt-BR" dirty="0"/>
          </a:p>
        </p:txBody>
      </p:sp>
    </p:spTree>
    <p:extLst>
      <p:ext uri="{BB962C8B-B14F-4D97-AF65-F5344CB8AC3E}">
        <p14:creationId xmlns:p14="http://schemas.microsoft.com/office/powerpoint/2010/main" val="1860132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47</a:t>
            </a:fld>
            <a:endParaRPr lang="pt-BR" dirty="0"/>
          </a:p>
        </p:txBody>
      </p:sp>
    </p:spTree>
    <p:extLst>
      <p:ext uri="{BB962C8B-B14F-4D97-AF65-F5344CB8AC3E}">
        <p14:creationId xmlns:p14="http://schemas.microsoft.com/office/powerpoint/2010/main" val="2026123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48</a:t>
            </a:fld>
            <a:endParaRPr lang="pt-BR" dirty="0"/>
          </a:p>
        </p:txBody>
      </p:sp>
    </p:spTree>
    <p:extLst>
      <p:ext uri="{BB962C8B-B14F-4D97-AF65-F5344CB8AC3E}">
        <p14:creationId xmlns:p14="http://schemas.microsoft.com/office/powerpoint/2010/main" val="177230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70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50</a:t>
            </a:fld>
            <a:endParaRPr lang="pt-BR" dirty="0"/>
          </a:p>
        </p:txBody>
      </p:sp>
    </p:spTree>
    <p:extLst>
      <p:ext uri="{BB962C8B-B14F-4D97-AF65-F5344CB8AC3E}">
        <p14:creationId xmlns:p14="http://schemas.microsoft.com/office/powerpoint/2010/main" val="3207868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02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52</a:t>
            </a:fld>
            <a:endParaRPr lang="pt-BR" dirty="0"/>
          </a:p>
        </p:txBody>
      </p:sp>
    </p:spTree>
    <p:extLst>
      <p:ext uri="{BB962C8B-B14F-4D97-AF65-F5344CB8AC3E}">
        <p14:creationId xmlns:p14="http://schemas.microsoft.com/office/powerpoint/2010/main" val="4204202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53</a:t>
            </a:fld>
            <a:endParaRPr lang="pt-BR" dirty="0"/>
          </a:p>
        </p:txBody>
      </p:sp>
    </p:spTree>
    <p:extLst>
      <p:ext uri="{BB962C8B-B14F-4D97-AF65-F5344CB8AC3E}">
        <p14:creationId xmlns:p14="http://schemas.microsoft.com/office/powerpoint/2010/main" val="254207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54</a:t>
            </a:fld>
            <a:endParaRPr lang="pt-BR" dirty="0"/>
          </a:p>
        </p:txBody>
      </p:sp>
    </p:spTree>
    <p:extLst>
      <p:ext uri="{BB962C8B-B14F-4D97-AF65-F5344CB8AC3E}">
        <p14:creationId xmlns:p14="http://schemas.microsoft.com/office/powerpoint/2010/main" val="4020832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55</a:t>
            </a:fld>
            <a:endParaRPr lang="pt-BR" dirty="0"/>
          </a:p>
        </p:txBody>
      </p:sp>
    </p:spTree>
    <p:extLst>
      <p:ext uri="{BB962C8B-B14F-4D97-AF65-F5344CB8AC3E}">
        <p14:creationId xmlns:p14="http://schemas.microsoft.com/office/powerpoint/2010/main" val="443945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56</a:t>
            </a:fld>
            <a:endParaRPr lang="pt-BR" dirty="0"/>
          </a:p>
        </p:txBody>
      </p:sp>
    </p:spTree>
    <p:extLst>
      <p:ext uri="{BB962C8B-B14F-4D97-AF65-F5344CB8AC3E}">
        <p14:creationId xmlns:p14="http://schemas.microsoft.com/office/powerpoint/2010/main" val="2114012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57</a:t>
            </a:fld>
            <a:endParaRPr lang="pt-BR" dirty="0"/>
          </a:p>
        </p:txBody>
      </p:sp>
    </p:spTree>
    <p:extLst>
      <p:ext uri="{BB962C8B-B14F-4D97-AF65-F5344CB8AC3E}">
        <p14:creationId xmlns:p14="http://schemas.microsoft.com/office/powerpoint/2010/main" val="3638752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58</a:t>
            </a:fld>
            <a:endParaRPr lang="pt-BR" dirty="0"/>
          </a:p>
        </p:txBody>
      </p:sp>
    </p:spTree>
    <p:extLst>
      <p:ext uri="{BB962C8B-B14F-4D97-AF65-F5344CB8AC3E}">
        <p14:creationId xmlns:p14="http://schemas.microsoft.com/office/powerpoint/2010/main" val="30164307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59</a:t>
            </a:fld>
            <a:endParaRPr lang="pt-BR" dirty="0"/>
          </a:p>
        </p:txBody>
      </p:sp>
    </p:spTree>
    <p:extLst>
      <p:ext uri="{BB962C8B-B14F-4D97-AF65-F5344CB8AC3E}">
        <p14:creationId xmlns:p14="http://schemas.microsoft.com/office/powerpoint/2010/main" val="599193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5A226AB8-ACBE-42E6-92F5-667EDDCD9652}" type="slidenum">
              <a:rPr lang="pt-BR" noProof="0" smtClean="0"/>
              <a:t>5</a:t>
            </a:fld>
            <a:endParaRPr lang="pt-BR" noProof="0" dirty="0"/>
          </a:p>
        </p:txBody>
      </p:sp>
    </p:spTree>
    <p:extLst>
      <p:ext uri="{BB962C8B-B14F-4D97-AF65-F5344CB8AC3E}">
        <p14:creationId xmlns:p14="http://schemas.microsoft.com/office/powerpoint/2010/main" val="466042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60</a:t>
            </a:fld>
            <a:endParaRPr lang="pt-BR" dirty="0"/>
          </a:p>
        </p:txBody>
      </p:sp>
    </p:spTree>
    <p:extLst>
      <p:ext uri="{BB962C8B-B14F-4D97-AF65-F5344CB8AC3E}">
        <p14:creationId xmlns:p14="http://schemas.microsoft.com/office/powerpoint/2010/main" val="349909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61</a:t>
            </a:fld>
            <a:endParaRPr lang="pt-BR" dirty="0"/>
          </a:p>
        </p:txBody>
      </p:sp>
    </p:spTree>
    <p:extLst>
      <p:ext uri="{BB962C8B-B14F-4D97-AF65-F5344CB8AC3E}">
        <p14:creationId xmlns:p14="http://schemas.microsoft.com/office/powerpoint/2010/main" val="1830366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a:defRPr/>
            </a:pPr>
            <a:fld id="{5A226AB8-ACBE-42E6-92F5-667EDDCD9652}" type="slidenum">
              <a:rPr lang="pt-BR" smtClean="0">
                <a:solidFill>
                  <a:prstClr val="black"/>
                </a:solidFill>
              </a:rPr>
              <a:pPr>
                <a:defRPr/>
              </a:pPr>
              <a:t>62</a:t>
            </a:fld>
            <a:endParaRPr lang="pt-BR" dirty="0">
              <a:solidFill>
                <a:prstClr val="black"/>
              </a:solidFill>
            </a:endParaRPr>
          </a:p>
        </p:txBody>
      </p:sp>
    </p:spTree>
    <p:extLst>
      <p:ext uri="{BB962C8B-B14F-4D97-AF65-F5344CB8AC3E}">
        <p14:creationId xmlns:p14="http://schemas.microsoft.com/office/powerpoint/2010/main" val="1282604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t>63</a:t>
            </a:fld>
            <a:endParaRPr lang="pt-BR" dirty="0"/>
          </a:p>
        </p:txBody>
      </p:sp>
    </p:spTree>
    <p:extLst>
      <p:ext uri="{BB962C8B-B14F-4D97-AF65-F5344CB8AC3E}">
        <p14:creationId xmlns:p14="http://schemas.microsoft.com/office/powerpoint/2010/main" val="2966039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7</a:t>
            </a:fld>
            <a:endParaRPr lang="pt-BR" dirty="0"/>
          </a:p>
        </p:txBody>
      </p:sp>
    </p:spTree>
    <p:extLst>
      <p:ext uri="{BB962C8B-B14F-4D97-AF65-F5344CB8AC3E}">
        <p14:creationId xmlns:p14="http://schemas.microsoft.com/office/powerpoint/2010/main" val="2272270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t>10</a:t>
            </a:fld>
            <a:endParaRPr lang="pt-BR" dirty="0"/>
          </a:p>
        </p:txBody>
      </p:sp>
    </p:spTree>
    <p:extLst>
      <p:ext uri="{BB962C8B-B14F-4D97-AF65-F5344CB8AC3E}">
        <p14:creationId xmlns:p14="http://schemas.microsoft.com/office/powerpoint/2010/main" val="1930097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662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22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50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EBD421-E477-405A-91D4-9468DE9BE45B}"/>
              </a:ext>
            </a:extLst>
          </p:cNvPr>
          <p:cNvSpPr>
            <a:spLocks noGrp="1"/>
          </p:cNvSpPr>
          <p:nvPr>
            <p:ph type="ctrTitle"/>
          </p:nvPr>
        </p:nvSpPr>
        <p:spPr>
          <a:xfrm>
            <a:off x="1238250" y="1122363"/>
            <a:ext cx="7429500" cy="2387600"/>
          </a:xfrm>
        </p:spPr>
        <p:txBody>
          <a:bodyPr rtlCol="0" anchor="b"/>
          <a:lstStyle>
            <a:lvl1pPr algn="ctr">
              <a:defRPr sz="6000"/>
            </a:lvl1pPr>
          </a:lstStyle>
          <a:p>
            <a:pPr rtl="0"/>
            <a:r>
              <a:rPr lang="pt-BR" noProof="0"/>
              <a:t>Clique para editar o título Mestre</a:t>
            </a:r>
            <a:endParaRPr lang="pt-BR" noProof="0" dirty="0"/>
          </a:p>
        </p:txBody>
      </p:sp>
      <p:sp>
        <p:nvSpPr>
          <p:cNvPr id="3" name="Subtítulo 2">
            <a:extLst>
              <a:ext uri="{FF2B5EF4-FFF2-40B4-BE49-F238E27FC236}">
                <a16:creationId xmlns:a16="http://schemas.microsoft.com/office/drawing/2014/main" id="{AB024F0D-0F00-4C64-975C-BD7D4FE0E36A}"/>
              </a:ext>
            </a:extLst>
          </p:cNvPr>
          <p:cNvSpPr>
            <a:spLocks noGrp="1"/>
          </p:cNvSpPr>
          <p:nvPr>
            <p:ph type="subTitle" idx="1"/>
          </p:nvPr>
        </p:nvSpPr>
        <p:spPr>
          <a:xfrm>
            <a:off x="1238250" y="3602038"/>
            <a:ext cx="74295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do subtítulo Mestre</a:t>
            </a:r>
            <a:endParaRPr lang="pt-BR" noProof="0" dirty="0"/>
          </a:p>
        </p:txBody>
      </p:sp>
      <p:sp>
        <p:nvSpPr>
          <p:cNvPr id="4" name="Espaço Reservado para Data 3">
            <a:extLst>
              <a:ext uri="{FF2B5EF4-FFF2-40B4-BE49-F238E27FC236}">
                <a16:creationId xmlns:a16="http://schemas.microsoft.com/office/drawing/2014/main" id="{E67D0E03-CFD6-4610-88AC-17F03CE8E193}"/>
              </a:ext>
            </a:extLst>
          </p:cNvPr>
          <p:cNvSpPr>
            <a:spLocks noGrp="1"/>
          </p:cNvSpPr>
          <p:nvPr>
            <p:ph type="dt" sz="half" idx="10"/>
          </p:nvPr>
        </p:nvSpPr>
        <p:spPr/>
        <p:txBody>
          <a:bodyPr rtlCol="0"/>
          <a:lstStyle/>
          <a:p>
            <a:pPr rtl="0"/>
            <a:fld id="{B0D631FD-300B-4A53-A8B1-621480B6C915}" type="datetime1">
              <a:rPr lang="pt-BR" noProof="0" smtClean="0"/>
              <a:t>02/07/2021</a:t>
            </a:fld>
            <a:endParaRPr lang="pt-BR" noProof="0" dirty="0"/>
          </a:p>
        </p:txBody>
      </p:sp>
      <p:sp>
        <p:nvSpPr>
          <p:cNvPr id="5" name="Espaço Reservado para Rodapé 4">
            <a:extLst>
              <a:ext uri="{FF2B5EF4-FFF2-40B4-BE49-F238E27FC236}">
                <a16:creationId xmlns:a16="http://schemas.microsoft.com/office/drawing/2014/main" id="{1144536D-CBA9-4A34-85D3-481BD129E4E2}"/>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a16="http://schemas.microsoft.com/office/drawing/2014/main" id="{98C1F8E3-036A-45B8-BF1F-BEF0C559E215}"/>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43774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06B1F3-61FB-4FDC-814D-EEC1C1FC370B}"/>
              </a:ext>
            </a:extLst>
          </p:cNvPr>
          <p:cNvSpPr>
            <a:spLocks noGrp="1"/>
          </p:cNvSpPr>
          <p:nvPr>
            <p:ph type="title"/>
          </p:nvPr>
        </p:nvSpPr>
        <p:spPr/>
        <p:txBody>
          <a:bodyPr rtlCol="0"/>
          <a:lstStyle/>
          <a:p>
            <a:pPr rtl="0"/>
            <a:r>
              <a:rPr lang="pt-BR" noProof="0"/>
              <a:t>Clique para editar o título Mestre</a:t>
            </a:r>
            <a:endParaRPr lang="pt-BR" noProof="0" dirty="0"/>
          </a:p>
        </p:txBody>
      </p:sp>
      <p:sp>
        <p:nvSpPr>
          <p:cNvPr id="3" name="Espaço reservado para texto vertical 2">
            <a:extLst>
              <a:ext uri="{FF2B5EF4-FFF2-40B4-BE49-F238E27FC236}">
                <a16:creationId xmlns:a16="http://schemas.microsoft.com/office/drawing/2014/main" id="{D52403B0-8D7F-4489-AB72-C346C8870138}"/>
              </a:ext>
            </a:extLst>
          </p:cNvPr>
          <p:cNvSpPr>
            <a:spLocks noGrp="1"/>
          </p:cNvSpPr>
          <p:nvPr>
            <p:ph type="body" orient="vert" idx="1"/>
          </p:nvPr>
        </p:nvSpPr>
        <p:spPr/>
        <p:txBody>
          <a:bodyPr vert="eaVert"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Data 3">
            <a:extLst>
              <a:ext uri="{FF2B5EF4-FFF2-40B4-BE49-F238E27FC236}">
                <a16:creationId xmlns:a16="http://schemas.microsoft.com/office/drawing/2014/main" id="{D1FC9304-E5BD-4F3E-ADB0-974FEBCDEAA7}"/>
              </a:ext>
            </a:extLst>
          </p:cNvPr>
          <p:cNvSpPr>
            <a:spLocks noGrp="1"/>
          </p:cNvSpPr>
          <p:nvPr>
            <p:ph type="dt" sz="half" idx="10"/>
          </p:nvPr>
        </p:nvSpPr>
        <p:spPr/>
        <p:txBody>
          <a:bodyPr rtlCol="0"/>
          <a:lstStyle/>
          <a:p>
            <a:pPr rtl="0"/>
            <a:fld id="{37715B09-3522-4CB4-8118-C4718A6D3A35}" type="datetime1">
              <a:rPr lang="pt-BR" noProof="0" smtClean="0"/>
              <a:t>02/07/2021</a:t>
            </a:fld>
            <a:endParaRPr lang="pt-BR" noProof="0" dirty="0"/>
          </a:p>
        </p:txBody>
      </p:sp>
      <p:sp>
        <p:nvSpPr>
          <p:cNvPr id="5" name="Espaço Reservado para Rodapé 4">
            <a:extLst>
              <a:ext uri="{FF2B5EF4-FFF2-40B4-BE49-F238E27FC236}">
                <a16:creationId xmlns:a16="http://schemas.microsoft.com/office/drawing/2014/main" id="{C338AD29-D9CD-42D8-9604-C47996EE99A8}"/>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a16="http://schemas.microsoft.com/office/drawing/2014/main" id="{2452C394-EF43-405B-9653-70AAB9098DE0}"/>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62945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9D1E61D-2F00-41ED-8D92-7CAEB9A5A511}"/>
              </a:ext>
            </a:extLst>
          </p:cNvPr>
          <p:cNvSpPr>
            <a:spLocks noGrp="1"/>
          </p:cNvSpPr>
          <p:nvPr>
            <p:ph type="title" orient="vert"/>
          </p:nvPr>
        </p:nvSpPr>
        <p:spPr>
          <a:xfrm>
            <a:off x="7088981" y="365125"/>
            <a:ext cx="2135981" cy="5811838"/>
          </a:xfrm>
        </p:spPr>
        <p:txBody>
          <a:bodyPr vert="eaVert" rtlCol="0"/>
          <a:lstStyle/>
          <a:p>
            <a:pPr rtl="0"/>
            <a:r>
              <a:rPr lang="pt-BR" noProof="0"/>
              <a:t>Clique para editar o título Mestre</a:t>
            </a:r>
            <a:endParaRPr lang="pt-BR" noProof="0" dirty="0"/>
          </a:p>
        </p:txBody>
      </p:sp>
      <p:sp>
        <p:nvSpPr>
          <p:cNvPr id="3" name="Espaço reservado para texto vertical 2">
            <a:extLst>
              <a:ext uri="{FF2B5EF4-FFF2-40B4-BE49-F238E27FC236}">
                <a16:creationId xmlns:a16="http://schemas.microsoft.com/office/drawing/2014/main" id="{54647491-5142-48CA-9664-F5082D450F38}"/>
              </a:ext>
            </a:extLst>
          </p:cNvPr>
          <p:cNvSpPr>
            <a:spLocks noGrp="1"/>
          </p:cNvSpPr>
          <p:nvPr>
            <p:ph type="body" orient="vert" idx="1"/>
          </p:nvPr>
        </p:nvSpPr>
        <p:spPr>
          <a:xfrm>
            <a:off x="681037" y="365125"/>
            <a:ext cx="6284119" cy="5811838"/>
          </a:xfrm>
        </p:spPr>
        <p:txBody>
          <a:bodyPr vert="eaVert"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Data 3">
            <a:extLst>
              <a:ext uri="{FF2B5EF4-FFF2-40B4-BE49-F238E27FC236}">
                <a16:creationId xmlns:a16="http://schemas.microsoft.com/office/drawing/2014/main" id="{D594576D-BE01-4BB5-A9F4-7DE4814E6820}"/>
              </a:ext>
            </a:extLst>
          </p:cNvPr>
          <p:cNvSpPr>
            <a:spLocks noGrp="1"/>
          </p:cNvSpPr>
          <p:nvPr>
            <p:ph type="dt" sz="half" idx="10"/>
          </p:nvPr>
        </p:nvSpPr>
        <p:spPr/>
        <p:txBody>
          <a:bodyPr rtlCol="0"/>
          <a:lstStyle/>
          <a:p>
            <a:pPr rtl="0"/>
            <a:fld id="{B34154FC-2565-4D8F-8D63-ABC71D72D12A}" type="datetime1">
              <a:rPr lang="pt-BR" noProof="0" smtClean="0"/>
              <a:t>02/07/2021</a:t>
            </a:fld>
            <a:endParaRPr lang="pt-BR" noProof="0" dirty="0"/>
          </a:p>
        </p:txBody>
      </p:sp>
      <p:sp>
        <p:nvSpPr>
          <p:cNvPr id="5" name="Espaço Reservado para Rodapé 4">
            <a:extLst>
              <a:ext uri="{FF2B5EF4-FFF2-40B4-BE49-F238E27FC236}">
                <a16:creationId xmlns:a16="http://schemas.microsoft.com/office/drawing/2014/main" id="{5C10CA14-AD61-4101-9143-F7884378CAD7}"/>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a16="http://schemas.microsoft.com/office/drawing/2014/main" id="{5E98B885-CFEA-4882-BBEA-C5F142089598}"/>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95166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8C47AB-DC6F-40F0-B4FB-9C0850EE0A7C}"/>
              </a:ext>
            </a:extLst>
          </p:cNvPr>
          <p:cNvSpPr>
            <a:spLocks noGrp="1"/>
          </p:cNvSpPr>
          <p:nvPr>
            <p:ph type="title"/>
          </p:nvPr>
        </p:nvSpPr>
        <p:spPr/>
        <p:txBody>
          <a:bodyPr rtlCol="0"/>
          <a:lstStyle/>
          <a:p>
            <a:pPr rtl="0"/>
            <a:r>
              <a:rPr lang="pt-BR" noProof="0"/>
              <a:t>Clique para editar o título Mestre</a:t>
            </a:r>
            <a:endParaRPr lang="pt-BR" noProof="0" dirty="0"/>
          </a:p>
        </p:txBody>
      </p:sp>
      <p:sp>
        <p:nvSpPr>
          <p:cNvPr id="3" name="Espaço reservado para conteúdo 2">
            <a:extLst>
              <a:ext uri="{FF2B5EF4-FFF2-40B4-BE49-F238E27FC236}">
                <a16:creationId xmlns:a16="http://schemas.microsoft.com/office/drawing/2014/main" id="{AB0939C5-683A-4FDC-A8CF-5F35848AD687}"/>
              </a:ext>
            </a:extLst>
          </p:cNvPr>
          <p:cNvSpPr>
            <a:spLocks noGrp="1"/>
          </p:cNvSpPr>
          <p:nvPr>
            <p:ph idx="1"/>
          </p:nvPr>
        </p:nvSpPr>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Data 3">
            <a:extLst>
              <a:ext uri="{FF2B5EF4-FFF2-40B4-BE49-F238E27FC236}">
                <a16:creationId xmlns:a16="http://schemas.microsoft.com/office/drawing/2014/main" id="{8E1FB5F0-A7AB-4ACB-91A6-4B836F174335}"/>
              </a:ext>
            </a:extLst>
          </p:cNvPr>
          <p:cNvSpPr>
            <a:spLocks noGrp="1"/>
          </p:cNvSpPr>
          <p:nvPr>
            <p:ph type="dt" sz="half" idx="10"/>
          </p:nvPr>
        </p:nvSpPr>
        <p:spPr/>
        <p:txBody>
          <a:bodyPr rtlCol="0"/>
          <a:lstStyle/>
          <a:p>
            <a:pPr rtl="0"/>
            <a:fld id="{1B2ACDB5-1E7E-4CBE-B5B1-81ED7F22C8C7}" type="datetime1">
              <a:rPr lang="pt-BR" noProof="0" smtClean="0"/>
              <a:t>02/07/2021</a:t>
            </a:fld>
            <a:endParaRPr lang="pt-BR" noProof="0" dirty="0"/>
          </a:p>
        </p:txBody>
      </p:sp>
      <p:sp>
        <p:nvSpPr>
          <p:cNvPr id="5" name="Espaço Reservado para Rodapé 4">
            <a:extLst>
              <a:ext uri="{FF2B5EF4-FFF2-40B4-BE49-F238E27FC236}">
                <a16:creationId xmlns:a16="http://schemas.microsoft.com/office/drawing/2014/main" id="{B01BCE02-CEFC-4D30-BBB0-23CE2CB5B319}"/>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a16="http://schemas.microsoft.com/office/drawing/2014/main" id="{38F49760-3E16-4F16-B710-C85178E29FE7}"/>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679804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9EE07D-6026-47C0-975A-7E493011BA90}"/>
              </a:ext>
            </a:extLst>
          </p:cNvPr>
          <p:cNvSpPr>
            <a:spLocks noGrp="1"/>
          </p:cNvSpPr>
          <p:nvPr>
            <p:ph type="title"/>
          </p:nvPr>
        </p:nvSpPr>
        <p:spPr>
          <a:xfrm>
            <a:off x="675878" y="1709739"/>
            <a:ext cx="8543925" cy="2852737"/>
          </a:xfrm>
        </p:spPr>
        <p:txBody>
          <a:bodyPr rtlCol="0" anchor="b"/>
          <a:lstStyle>
            <a:lvl1pPr>
              <a:defRPr sz="6000"/>
            </a:lvl1pPr>
          </a:lstStyle>
          <a:p>
            <a:pPr rtl="0"/>
            <a:r>
              <a:rPr lang="pt-BR" noProof="0"/>
              <a:t>Clique para editar o título Mestre</a:t>
            </a:r>
            <a:endParaRPr lang="pt-BR" noProof="0" dirty="0"/>
          </a:p>
        </p:txBody>
      </p:sp>
      <p:sp>
        <p:nvSpPr>
          <p:cNvPr id="3" name="Espaço reservado para texto 2">
            <a:extLst>
              <a:ext uri="{FF2B5EF4-FFF2-40B4-BE49-F238E27FC236}">
                <a16:creationId xmlns:a16="http://schemas.microsoft.com/office/drawing/2014/main" id="{3CC00015-2956-4E1F-B05F-214F1DE24EAC}"/>
              </a:ext>
            </a:extLst>
          </p:cNvPr>
          <p:cNvSpPr>
            <a:spLocks noGrp="1"/>
          </p:cNvSpPr>
          <p:nvPr>
            <p:ph type="body" idx="1"/>
          </p:nvPr>
        </p:nvSpPr>
        <p:spPr>
          <a:xfrm>
            <a:off x="675878" y="4589464"/>
            <a:ext cx="8543925"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a:t>Clique para editar os estilos de texto Mestres</a:t>
            </a:r>
          </a:p>
        </p:txBody>
      </p:sp>
      <p:sp>
        <p:nvSpPr>
          <p:cNvPr id="4" name="Espaço Reservado para Data 3">
            <a:extLst>
              <a:ext uri="{FF2B5EF4-FFF2-40B4-BE49-F238E27FC236}">
                <a16:creationId xmlns:a16="http://schemas.microsoft.com/office/drawing/2014/main" id="{45556B43-C1CB-4618-B91B-AAAEEB4015DA}"/>
              </a:ext>
            </a:extLst>
          </p:cNvPr>
          <p:cNvSpPr>
            <a:spLocks noGrp="1"/>
          </p:cNvSpPr>
          <p:nvPr>
            <p:ph type="dt" sz="half" idx="10"/>
          </p:nvPr>
        </p:nvSpPr>
        <p:spPr/>
        <p:txBody>
          <a:bodyPr rtlCol="0"/>
          <a:lstStyle/>
          <a:p>
            <a:pPr rtl="0"/>
            <a:fld id="{2EF57EF5-FA72-490B-970A-50DC7AC3E1A8}" type="datetime1">
              <a:rPr lang="pt-BR" noProof="0" smtClean="0"/>
              <a:t>02/07/2021</a:t>
            </a:fld>
            <a:endParaRPr lang="pt-BR" noProof="0" dirty="0"/>
          </a:p>
        </p:txBody>
      </p:sp>
      <p:sp>
        <p:nvSpPr>
          <p:cNvPr id="5" name="Espaço Reservado para Rodapé 4">
            <a:extLst>
              <a:ext uri="{FF2B5EF4-FFF2-40B4-BE49-F238E27FC236}">
                <a16:creationId xmlns:a16="http://schemas.microsoft.com/office/drawing/2014/main" id="{C1688E39-E80F-4C18-9C2A-69886B82214A}"/>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a16="http://schemas.microsoft.com/office/drawing/2014/main" id="{A24C5964-5187-4195-8EAF-85D18DC4F58C}"/>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3589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67B990-ED8C-4AAA-8241-C4881B1382A7}"/>
              </a:ext>
            </a:extLst>
          </p:cNvPr>
          <p:cNvSpPr>
            <a:spLocks noGrp="1"/>
          </p:cNvSpPr>
          <p:nvPr>
            <p:ph type="title"/>
          </p:nvPr>
        </p:nvSpPr>
        <p:spPr/>
        <p:txBody>
          <a:bodyPr rtlCol="0"/>
          <a:lstStyle/>
          <a:p>
            <a:pPr rtl="0"/>
            <a:r>
              <a:rPr lang="pt-BR" noProof="0"/>
              <a:t>Clique para editar o título Mestre</a:t>
            </a:r>
            <a:endParaRPr lang="pt-BR" noProof="0" dirty="0"/>
          </a:p>
        </p:txBody>
      </p:sp>
      <p:sp>
        <p:nvSpPr>
          <p:cNvPr id="3" name="Espaço reservado para conteúdo 2">
            <a:extLst>
              <a:ext uri="{FF2B5EF4-FFF2-40B4-BE49-F238E27FC236}">
                <a16:creationId xmlns:a16="http://schemas.microsoft.com/office/drawing/2014/main" id="{566612F2-9E33-44D3-80E2-578C5440A7C8}"/>
              </a:ext>
            </a:extLst>
          </p:cNvPr>
          <p:cNvSpPr>
            <a:spLocks noGrp="1"/>
          </p:cNvSpPr>
          <p:nvPr>
            <p:ph sz="half" idx="1"/>
          </p:nvPr>
        </p:nvSpPr>
        <p:spPr>
          <a:xfrm>
            <a:off x="681038" y="1825625"/>
            <a:ext cx="4210050" cy="435133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conteúdo 3">
            <a:extLst>
              <a:ext uri="{FF2B5EF4-FFF2-40B4-BE49-F238E27FC236}">
                <a16:creationId xmlns:a16="http://schemas.microsoft.com/office/drawing/2014/main" id="{9F8F7B21-660D-43B3-9151-B40C9ABCD717}"/>
              </a:ext>
            </a:extLst>
          </p:cNvPr>
          <p:cNvSpPr>
            <a:spLocks noGrp="1"/>
          </p:cNvSpPr>
          <p:nvPr>
            <p:ph sz="half" idx="2"/>
          </p:nvPr>
        </p:nvSpPr>
        <p:spPr>
          <a:xfrm>
            <a:off x="5014913" y="1825625"/>
            <a:ext cx="4210050" cy="435133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5" name="Espaço Reservado para Data 4">
            <a:extLst>
              <a:ext uri="{FF2B5EF4-FFF2-40B4-BE49-F238E27FC236}">
                <a16:creationId xmlns:a16="http://schemas.microsoft.com/office/drawing/2014/main" id="{AC326A10-CB05-4418-9338-CB55A7059760}"/>
              </a:ext>
            </a:extLst>
          </p:cNvPr>
          <p:cNvSpPr>
            <a:spLocks noGrp="1"/>
          </p:cNvSpPr>
          <p:nvPr>
            <p:ph type="dt" sz="half" idx="10"/>
          </p:nvPr>
        </p:nvSpPr>
        <p:spPr/>
        <p:txBody>
          <a:bodyPr rtlCol="0"/>
          <a:lstStyle/>
          <a:p>
            <a:pPr rtl="0"/>
            <a:fld id="{DCFE9B65-0CD7-4376-AC13-14C63B90836B}" type="datetime1">
              <a:rPr lang="pt-BR" noProof="0" smtClean="0"/>
              <a:t>02/07/2021</a:t>
            </a:fld>
            <a:endParaRPr lang="pt-BR" noProof="0" dirty="0"/>
          </a:p>
        </p:txBody>
      </p:sp>
      <p:sp>
        <p:nvSpPr>
          <p:cNvPr id="6" name="Espaço Reservado para Rodapé 5">
            <a:extLst>
              <a:ext uri="{FF2B5EF4-FFF2-40B4-BE49-F238E27FC236}">
                <a16:creationId xmlns:a16="http://schemas.microsoft.com/office/drawing/2014/main" id="{06940335-9BE1-42D1-A30D-C3232BD3EE0C}"/>
              </a:ext>
            </a:extLst>
          </p:cNvPr>
          <p:cNvSpPr>
            <a:spLocks noGrp="1"/>
          </p:cNvSpPr>
          <p:nvPr>
            <p:ph type="ftr" sz="quarter" idx="11"/>
          </p:nvPr>
        </p:nvSpPr>
        <p:spPr/>
        <p:txBody>
          <a:bodyPr rtlCol="0"/>
          <a:lstStyle/>
          <a:p>
            <a:pPr rtl="0"/>
            <a:endParaRPr lang="pt-BR" noProof="0" dirty="0"/>
          </a:p>
        </p:txBody>
      </p:sp>
      <p:sp>
        <p:nvSpPr>
          <p:cNvPr id="7" name="Espaço Reservado para o Número do Slide 6">
            <a:extLst>
              <a:ext uri="{FF2B5EF4-FFF2-40B4-BE49-F238E27FC236}">
                <a16:creationId xmlns:a16="http://schemas.microsoft.com/office/drawing/2014/main" id="{14E95C68-4307-4B03-8921-74DB104105C2}"/>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72120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7EBEC8-AC56-429B-89C3-BB6A0E6E3B4E}"/>
              </a:ext>
            </a:extLst>
          </p:cNvPr>
          <p:cNvSpPr>
            <a:spLocks noGrp="1"/>
          </p:cNvSpPr>
          <p:nvPr>
            <p:ph type="title"/>
          </p:nvPr>
        </p:nvSpPr>
        <p:spPr>
          <a:xfrm>
            <a:off x="682328" y="365126"/>
            <a:ext cx="8543925" cy="1325563"/>
          </a:xfrm>
        </p:spPr>
        <p:txBody>
          <a:bodyPr rtlCol="0"/>
          <a:lstStyle/>
          <a:p>
            <a:pPr rtl="0"/>
            <a:r>
              <a:rPr lang="pt-BR" noProof="0"/>
              <a:t>Clique para editar o título Mestre</a:t>
            </a:r>
            <a:endParaRPr lang="pt-BR" noProof="0" dirty="0"/>
          </a:p>
        </p:txBody>
      </p:sp>
      <p:sp>
        <p:nvSpPr>
          <p:cNvPr id="3" name="Espaço reservado para texto 2">
            <a:extLst>
              <a:ext uri="{FF2B5EF4-FFF2-40B4-BE49-F238E27FC236}">
                <a16:creationId xmlns:a16="http://schemas.microsoft.com/office/drawing/2014/main" id="{263866BA-F48C-4383-B119-81B349676192}"/>
              </a:ext>
            </a:extLst>
          </p:cNvPr>
          <p:cNvSpPr>
            <a:spLocks noGrp="1"/>
          </p:cNvSpPr>
          <p:nvPr>
            <p:ph type="body" idx="1"/>
          </p:nvPr>
        </p:nvSpPr>
        <p:spPr>
          <a:xfrm>
            <a:off x="682328" y="1681163"/>
            <a:ext cx="419070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os estilos de texto Mestres</a:t>
            </a:r>
          </a:p>
        </p:txBody>
      </p:sp>
      <p:sp>
        <p:nvSpPr>
          <p:cNvPr id="4" name="Espaço reservado para conteúdo 3">
            <a:extLst>
              <a:ext uri="{FF2B5EF4-FFF2-40B4-BE49-F238E27FC236}">
                <a16:creationId xmlns:a16="http://schemas.microsoft.com/office/drawing/2014/main" id="{5C89F967-CBBC-414E-9DC3-136707A8D352}"/>
              </a:ext>
            </a:extLst>
          </p:cNvPr>
          <p:cNvSpPr>
            <a:spLocks noGrp="1"/>
          </p:cNvSpPr>
          <p:nvPr>
            <p:ph sz="half" idx="2"/>
          </p:nvPr>
        </p:nvSpPr>
        <p:spPr>
          <a:xfrm>
            <a:off x="682328" y="2505075"/>
            <a:ext cx="4190702" cy="368458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5" name="Espaço reservado para texto 4">
            <a:extLst>
              <a:ext uri="{FF2B5EF4-FFF2-40B4-BE49-F238E27FC236}">
                <a16:creationId xmlns:a16="http://schemas.microsoft.com/office/drawing/2014/main" id="{4B905A60-FBC4-40AC-9F71-0FAD9CD7A69C}"/>
              </a:ext>
            </a:extLst>
          </p:cNvPr>
          <p:cNvSpPr>
            <a:spLocks noGrp="1"/>
          </p:cNvSpPr>
          <p:nvPr>
            <p:ph type="body" sz="quarter" idx="3"/>
          </p:nvPr>
        </p:nvSpPr>
        <p:spPr>
          <a:xfrm>
            <a:off x="5014913" y="1681163"/>
            <a:ext cx="4211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os estilos de texto Mestres</a:t>
            </a:r>
          </a:p>
        </p:txBody>
      </p:sp>
      <p:sp>
        <p:nvSpPr>
          <p:cNvPr id="6" name="Espaço reservado para conteúdo 5">
            <a:extLst>
              <a:ext uri="{FF2B5EF4-FFF2-40B4-BE49-F238E27FC236}">
                <a16:creationId xmlns:a16="http://schemas.microsoft.com/office/drawing/2014/main" id="{F24F92BA-75D6-44F9-A1C8-BCFBF6FF6E03}"/>
              </a:ext>
            </a:extLst>
          </p:cNvPr>
          <p:cNvSpPr>
            <a:spLocks noGrp="1"/>
          </p:cNvSpPr>
          <p:nvPr>
            <p:ph sz="quarter" idx="4"/>
          </p:nvPr>
        </p:nvSpPr>
        <p:spPr>
          <a:xfrm>
            <a:off x="5014913" y="2505075"/>
            <a:ext cx="4211340" cy="368458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7" name="Espaço Reservado para Data 6">
            <a:extLst>
              <a:ext uri="{FF2B5EF4-FFF2-40B4-BE49-F238E27FC236}">
                <a16:creationId xmlns:a16="http://schemas.microsoft.com/office/drawing/2014/main" id="{AE93CDDC-3537-4692-BE83-87B2A82A7040}"/>
              </a:ext>
            </a:extLst>
          </p:cNvPr>
          <p:cNvSpPr>
            <a:spLocks noGrp="1"/>
          </p:cNvSpPr>
          <p:nvPr>
            <p:ph type="dt" sz="half" idx="10"/>
          </p:nvPr>
        </p:nvSpPr>
        <p:spPr/>
        <p:txBody>
          <a:bodyPr rtlCol="0"/>
          <a:lstStyle/>
          <a:p>
            <a:pPr rtl="0"/>
            <a:fld id="{B47E394B-D6C2-4552-83E0-A2BFC8522A41}" type="datetime1">
              <a:rPr lang="pt-BR" noProof="0" smtClean="0"/>
              <a:t>02/07/2021</a:t>
            </a:fld>
            <a:endParaRPr lang="pt-BR" noProof="0" dirty="0"/>
          </a:p>
        </p:txBody>
      </p:sp>
      <p:sp>
        <p:nvSpPr>
          <p:cNvPr id="8" name="Espaço Reservado para Rodapé 7">
            <a:extLst>
              <a:ext uri="{FF2B5EF4-FFF2-40B4-BE49-F238E27FC236}">
                <a16:creationId xmlns:a16="http://schemas.microsoft.com/office/drawing/2014/main" id="{DF37B9E1-D5EA-4054-8D92-F930B36963A4}"/>
              </a:ext>
            </a:extLst>
          </p:cNvPr>
          <p:cNvSpPr>
            <a:spLocks noGrp="1"/>
          </p:cNvSpPr>
          <p:nvPr>
            <p:ph type="ftr" sz="quarter" idx="11"/>
          </p:nvPr>
        </p:nvSpPr>
        <p:spPr/>
        <p:txBody>
          <a:bodyPr rtlCol="0"/>
          <a:lstStyle/>
          <a:p>
            <a:pPr rtl="0"/>
            <a:endParaRPr lang="pt-BR" noProof="0" dirty="0"/>
          </a:p>
        </p:txBody>
      </p:sp>
      <p:sp>
        <p:nvSpPr>
          <p:cNvPr id="9" name="Espaço Reservado para o Número do Slide 8">
            <a:extLst>
              <a:ext uri="{FF2B5EF4-FFF2-40B4-BE49-F238E27FC236}">
                <a16:creationId xmlns:a16="http://schemas.microsoft.com/office/drawing/2014/main" id="{9898A038-7CD6-4715-9FDA-7194E6BCAA55}"/>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88703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D65FAF-B698-49B0-B197-FD64C97AFD0C}"/>
              </a:ext>
            </a:extLst>
          </p:cNvPr>
          <p:cNvSpPr>
            <a:spLocks noGrp="1"/>
          </p:cNvSpPr>
          <p:nvPr>
            <p:ph type="title"/>
          </p:nvPr>
        </p:nvSpPr>
        <p:spPr/>
        <p:txBody>
          <a:bodyPr rtlCol="0"/>
          <a:lstStyle/>
          <a:p>
            <a:pPr rtl="0"/>
            <a:r>
              <a:rPr lang="pt-BR" noProof="0"/>
              <a:t>Clique para editar o título Mestre</a:t>
            </a:r>
            <a:endParaRPr lang="pt-BR" noProof="0" dirty="0"/>
          </a:p>
        </p:txBody>
      </p:sp>
      <p:sp>
        <p:nvSpPr>
          <p:cNvPr id="3" name="Espaço Reservado para Data 2">
            <a:extLst>
              <a:ext uri="{FF2B5EF4-FFF2-40B4-BE49-F238E27FC236}">
                <a16:creationId xmlns:a16="http://schemas.microsoft.com/office/drawing/2014/main" id="{BD3E3F44-F1D6-40F7-9A7D-0542C4A9C58A}"/>
              </a:ext>
            </a:extLst>
          </p:cNvPr>
          <p:cNvSpPr>
            <a:spLocks noGrp="1"/>
          </p:cNvSpPr>
          <p:nvPr>
            <p:ph type="dt" sz="half" idx="10"/>
          </p:nvPr>
        </p:nvSpPr>
        <p:spPr/>
        <p:txBody>
          <a:bodyPr rtlCol="0"/>
          <a:lstStyle/>
          <a:p>
            <a:pPr rtl="0"/>
            <a:fld id="{04545A8C-9CCF-4345-970A-00D172E9775D}" type="datetime1">
              <a:rPr lang="pt-BR" noProof="0" smtClean="0"/>
              <a:t>02/07/2021</a:t>
            </a:fld>
            <a:endParaRPr lang="pt-BR" noProof="0" dirty="0"/>
          </a:p>
        </p:txBody>
      </p:sp>
      <p:sp>
        <p:nvSpPr>
          <p:cNvPr id="4" name="Espaço Reservado para Rodapé 3">
            <a:extLst>
              <a:ext uri="{FF2B5EF4-FFF2-40B4-BE49-F238E27FC236}">
                <a16:creationId xmlns:a16="http://schemas.microsoft.com/office/drawing/2014/main" id="{0248CC28-3F4A-42A0-B211-4BA085ADCDBC}"/>
              </a:ext>
            </a:extLst>
          </p:cNvPr>
          <p:cNvSpPr>
            <a:spLocks noGrp="1"/>
          </p:cNvSpPr>
          <p:nvPr>
            <p:ph type="ftr" sz="quarter" idx="11"/>
          </p:nvPr>
        </p:nvSpPr>
        <p:spPr/>
        <p:txBody>
          <a:bodyPr rtlCol="0"/>
          <a:lstStyle/>
          <a:p>
            <a:pPr rtl="0"/>
            <a:endParaRPr lang="pt-BR" noProof="0" dirty="0"/>
          </a:p>
        </p:txBody>
      </p:sp>
      <p:sp>
        <p:nvSpPr>
          <p:cNvPr id="5" name="Espaço Reservado para o Número do Slide 4">
            <a:extLst>
              <a:ext uri="{FF2B5EF4-FFF2-40B4-BE49-F238E27FC236}">
                <a16:creationId xmlns:a16="http://schemas.microsoft.com/office/drawing/2014/main" id="{BC3B6C99-6764-43D0-84AE-52C83494F61A}"/>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30576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479C79D-3B8A-4FA9-BC4A-63E3EF10AA4E}"/>
              </a:ext>
            </a:extLst>
          </p:cNvPr>
          <p:cNvSpPr>
            <a:spLocks noGrp="1"/>
          </p:cNvSpPr>
          <p:nvPr>
            <p:ph type="dt" sz="half" idx="10"/>
          </p:nvPr>
        </p:nvSpPr>
        <p:spPr/>
        <p:txBody>
          <a:bodyPr rtlCol="0"/>
          <a:lstStyle/>
          <a:p>
            <a:pPr rtl="0"/>
            <a:fld id="{BD049FBF-03BB-45F3-ACE0-06080F965232}" type="datetime1">
              <a:rPr lang="pt-BR" noProof="0" smtClean="0"/>
              <a:t>02/07/2021</a:t>
            </a:fld>
            <a:endParaRPr lang="pt-BR" noProof="0" dirty="0"/>
          </a:p>
        </p:txBody>
      </p:sp>
      <p:sp>
        <p:nvSpPr>
          <p:cNvPr id="3" name="Espaço Reservado para Rodapé 2">
            <a:extLst>
              <a:ext uri="{FF2B5EF4-FFF2-40B4-BE49-F238E27FC236}">
                <a16:creationId xmlns:a16="http://schemas.microsoft.com/office/drawing/2014/main" id="{E4730E35-44DB-4FED-9E24-5BBE5D9DA834}"/>
              </a:ext>
            </a:extLst>
          </p:cNvPr>
          <p:cNvSpPr>
            <a:spLocks noGrp="1"/>
          </p:cNvSpPr>
          <p:nvPr>
            <p:ph type="ftr" sz="quarter" idx="11"/>
          </p:nvPr>
        </p:nvSpPr>
        <p:spPr/>
        <p:txBody>
          <a:bodyPr rtlCol="0"/>
          <a:lstStyle/>
          <a:p>
            <a:pPr rtl="0"/>
            <a:endParaRPr lang="pt-BR" noProof="0" dirty="0"/>
          </a:p>
        </p:txBody>
      </p:sp>
      <p:sp>
        <p:nvSpPr>
          <p:cNvPr id="4" name="Espaço reservado para o número do slide 3">
            <a:extLst>
              <a:ext uri="{FF2B5EF4-FFF2-40B4-BE49-F238E27FC236}">
                <a16:creationId xmlns:a16="http://schemas.microsoft.com/office/drawing/2014/main" id="{A1CDC42F-3337-4692-B53C-A552904877F8}"/>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05842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907D58-952D-44D7-9911-60544C9F5392}"/>
              </a:ext>
            </a:extLst>
          </p:cNvPr>
          <p:cNvSpPr>
            <a:spLocks noGrp="1"/>
          </p:cNvSpPr>
          <p:nvPr>
            <p:ph type="title"/>
          </p:nvPr>
        </p:nvSpPr>
        <p:spPr>
          <a:xfrm>
            <a:off x="682328" y="457200"/>
            <a:ext cx="3194943" cy="1600200"/>
          </a:xfrm>
        </p:spPr>
        <p:txBody>
          <a:bodyPr rtlCol="0" anchor="b"/>
          <a:lstStyle>
            <a:lvl1pPr>
              <a:defRPr sz="3200"/>
            </a:lvl1pPr>
          </a:lstStyle>
          <a:p>
            <a:pPr rtl="0"/>
            <a:r>
              <a:rPr lang="pt-BR" noProof="0"/>
              <a:t>Clique para editar o título Mestre</a:t>
            </a:r>
            <a:endParaRPr lang="pt-BR" noProof="0" dirty="0"/>
          </a:p>
        </p:txBody>
      </p:sp>
      <p:sp>
        <p:nvSpPr>
          <p:cNvPr id="3" name="Espaço reservado para conteúdo 2">
            <a:extLst>
              <a:ext uri="{FF2B5EF4-FFF2-40B4-BE49-F238E27FC236}">
                <a16:creationId xmlns:a16="http://schemas.microsoft.com/office/drawing/2014/main" id="{305BC150-9914-4A82-84CF-B3708B97573A}"/>
              </a:ext>
            </a:extLst>
          </p:cNvPr>
          <p:cNvSpPr>
            <a:spLocks noGrp="1"/>
          </p:cNvSpPr>
          <p:nvPr>
            <p:ph idx="1"/>
          </p:nvPr>
        </p:nvSpPr>
        <p:spPr>
          <a:xfrm>
            <a:off x="4211340" y="987426"/>
            <a:ext cx="5014913"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texto 3">
            <a:extLst>
              <a:ext uri="{FF2B5EF4-FFF2-40B4-BE49-F238E27FC236}">
                <a16:creationId xmlns:a16="http://schemas.microsoft.com/office/drawing/2014/main" id="{144A7C02-9C7E-401F-BABE-D3028FF18CED}"/>
              </a:ext>
            </a:extLst>
          </p:cNvPr>
          <p:cNvSpPr>
            <a:spLocks noGrp="1"/>
          </p:cNvSpPr>
          <p:nvPr>
            <p:ph type="body" sz="half" idx="2"/>
          </p:nvPr>
        </p:nvSpPr>
        <p:spPr>
          <a:xfrm>
            <a:off x="682328" y="2057400"/>
            <a:ext cx="3194943"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os estilos de texto Mestres</a:t>
            </a:r>
          </a:p>
        </p:txBody>
      </p:sp>
      <p:sp>
        <p:nvSpPr>
          <p:cNvPr id="5" name="Espaço Reservado para Data 4">
            <a:extLst>
              <a:ext uri="{FF2B5EF4-FFF2-40B4-BE49-F238E27FC236}">
                <a16:creationId xmlns:a16="http://schemas.microsoft.com/office/drawing/2014/main" id="{5ED6080A-4623-4F4C-B5BF-7E9E7531FA72}"/>
              </a:ext>
            </a:extLst>
          </p:cNvPr>
          <p:cNvSpPr>
            <a:spLocks noGrp="1"/>
          </p:cNvSpPr>
          <p:nvPr>
            <p:ph type="dt" sz="half" idx="10"/>
          </p:nvPr>
        </p:nvSpPr>
        <p:spPr/>
        <p:txBody>
          <a:bodyPr rtlCol="0"/>
          <a:lstStyle/>
          <a:p>
            <a:pPr rtl="0"/>
            <a:fld id="{7E571CFD-1263-4FDC-917F-EAEBEAFB9EB0}" type="datetime1">
              <a:rPr lang="pt-BR" noProof="0" smtClean="0"/>
              <a:t>02/07/2021</a:t>
            </a:fld>
            <a:endParaRPr lang="pt-BR" noProof="0" dirty="0"/>
          </a:p>
        </p:txBody>
      </p:sp>
      <p:sp>
        <p:nvSpPr>
          <p:cNvPr id="6" name="Espaço Reservado para Rodapé 5">
            <a:extLst>
              <a:ext uri="{FF2B5EF4-FFF2-40B4-BE49-F238E27FC236}">
                <a16:creationId xmlns:a16="http://schemas.microsoft.com/office/drawing/2014/main" id="{319B1D15-0BD5-4F6E-A265-BD1F2F3613FA}"/>
              </a:ext>
            </a:extLst>
          </p:cNvPr>
          <p:cNvSpPr>
            <a:spLocks noGrp="1"/>
          </p:cNvSpPr>
          <p:nvPr>
            <p:ph type="ftr" sz="quarter" idx="11"/>
          </p:nvPr>
        </p:nvSpPr>
        <p:spPr/>
        <p:txBody>
          <a:bodyPr rtlCol="0"/>
          <a:lstStyle/>
          <a:p>
            <a:pPr rtl="0"/>
            <a:endParaRPr lang="pt-BR" noProof="0" dirty="0"/>
          </a:p>
        </p:txBody>
      </p:sp>
      <p:sp>
        <p:nvSpPr>
          <p:cNvPr id="7" name="Espaço Reservado para o Número do Slide 6">
            <a:extLst>
              <a:ext uri="{FF2B5EF4-FFF2-40B4-BE49-F238E27FC236}">
                <a16:creationId xmlns:a16="http://schemas.microsoft.com/office/drawing/2014/main" id="{5FF764D4-AA29-4DF8-A501-E2B904E9CC31}"/>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347885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14D526-F53C-446D-8D7C-8A73C2A6AB0F}"/>
              </a:ext>
            </a:extLst>
          </p:cNvPr>
          <p:cNvSpPr>
            <a:spLocks noGrp="1"/>
          </p:cNvSpPr>
          <p:nvPr>
            <p:ph type="title"/>
          </p:nvPr>
        </p:nvSpPr>
        <p:spPr>
          <a:xfrm>
            <a:off x="682328" y="457200"/>
            <a:ext cx="3194943" cy="1600200"/>
          </a:xfrm>
        </p:spPr>
        <p:txBody>
          <a:bodyPr rtlCol="0" anchor="b"/>
          <a:lstStyle>
            <a:lvl1pPr>
              <a:defRPr sz="3200"/>
            </a:lvl1pPr>
          </a:lstStyle>
          <a:p>
            <a:pPr rtl="0"/>
            <a:r>
              <a:rPr lang="pt-BR" noProof="0"/>
              <a:t>Clique para editar o título Mestre</a:t>
            </a:r>
            <a:endParaRPr lang="pt-BR" noProof="0" dirty="0"/>
          </a:p>
        </p:txBody>
      </p:sp>
      <p:sp>
        <p:nvSpPr>
          <p:cNvPr id="3" name="Espaço reservado para imagem 2">
            <a:extLst>
              <a:ext uri="{FF2B5EF4-FFF2-40B4-BE49-F238E27FC236}">
                <a16:creationId xmlns:a16="http://schemas.microsoft.com/office/drawing/2014/main" id="{7341CC3D-D32B-4629-85B8-E779A41050BA}"/>
              </a:ext>
            </a:extLst>
          </p:cNvPr>
          <p:cNvSpPr>
            <a:spLocks noGrp="1"/>
          </p:cNvSpPr>
          <p:nvPr>
            <p:ph type="pic" idx="1"/>
          </p:nvPr>
        </p:nvSpPr>
        <p:spPr>
          <a:xfrm>
            <a:off x="4211340" y="987426"/>
            <a:ext cx="5014913"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noProof="0" dirty="0"/>
              <a:t>Clique no ícone para adicionar uma imagem</a:t>
            </a:r>
          </a:p>
        </p:txBody>
      </p:sp>
      <p:sp>
        <p:nvSpPr>
          <p:cNvPr id="4" name="Espaço reservado para texto 3">
            <a:extLst>
              <a:ext uri="{FF2B5EF4-FFF2-40B4-BE49-F238E27FC236}">
                <a16:creationId xmlns:a16="http://schemas.microsoft.com/office/drawing/2014/main" id="{A0517242-BF08-4A5E-ABD7-483896CAE987}"/>
              </a:ext>
            </a:extLst>
          </p:cNvPr>
          <p:cNvSpPr>
            <a:spLocks noGrp="1"/>
          </p:cNvSpPr>
          <p:nvPr>
            <p:ph type="body" sz="half" idx="2"/>
          </p:nvPr>
        </p:nvSpPr>
        <p:spPr>
          <a:xfrm>
            <a:off x="682328" y="2057400"/>
            <a:ext cx="3194943"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os estilos de texto Mestres</a:t>
            </a:r>
          </a:p>
        </p:txBody>
      </p:sp>
      <p:sp>
        <p:nvSpPr>
          <p:cNvPr id="5" name="Espaço Reservado para Data 4">
            <a:extLst>
              <a:ext uri="{FF2B5EF4-FFF2-40B4-BE49-F238E27FC236}">
                <a16:creationId xmlns:a16="http://schemas.microsoft.com/office/drawing/2014/main" id="{30B2B8E4-DF23-4701-B28A-B9E5700B31BD}"/>
              </a:ext>
            </a:extLst>
          </p:cNvPr>
          <p:cNvSpPr>
            <a:spLocks noGrp="1"/>
          </p:cNvSpPr>
          <p:nvPr>
            <p:ph type="dt" sz="half" idx="10"/>
          </p:nvPr>
        </p:nvSpPr>
        <p:spPr/>
        <p:txBody>
          <a:bodyPr rtlCol="0"/>
          <a:lstStyle/>
          <a:p>
            <a:pPr rtl="0"/>
            <a:fld id="{E5B14FA4-418B-41E9-BCEB-BA041B2FF419}" type="datetime1">
              <a:rPr lang="pt-BR" noProof="0" smtClean="0"/>
              <a:t>02/07/2021</a:t>
            </a:fld>
            <a:endParaRPr lang="pt-BR" noProof="0" dirty="0"/>
          </a:p>
        </p:txBody>
      </p:sp>
      <p:sp>
        <p:nvSpPr>
          <p:cNvPr id="6" name="Espaço Reservado para Rodapé 5">
            <a:extLst>
              <a:ext uri="{FF2B5EF4-FFF2-40B4-BE49-F238E27FC236}">
                <a16:creationId xmlns:a16="http://schemas.microsoft.com/office/drawing/2014/main" id="{546DE909-4588-4CF5-B2FA-B76312433413}"/>
              </a:ext>
            </a:extLst>
          </p:cNvPr>
          <p:cNvSpPr>
            <a:spLocks noGrp="1"/>
          </p:cNvSpPr>
          <p:nvPr>
            <p:ph type="ftr" sz="quarter" idx="11"/>
          </p:nvPr>
        </p:nvSpPr>
        <p:spPr/>
        <p:txBody>
          <a:bodyPr rtlCol="0"/>
          <a:lstStyle/>
          <a:p>
            <a:pPr rtl="0"/>
            <a:endParaRPr lang="pt-BR" noProof="0" dirty="0"/>
          </a:p>
        </p:txBody>
      </p:sp>
      <p:sp>
        <p:nvSpPr>
          <p:cNvPr id="7" name="Espaço Reservado para o Número do Slide 6">
            <a:extLst>
              <a:ext uri="{FF2B5EF4-FFF2-40B4-BE49-F238E27FC236}">
                <a16:creationId xmlns:a16="http://schemas.microsoft.com/office/drawing/2014/main" id="{69EA005E-65C2-4007-815C-52F23809FC2F}"/>
              </a:ext>
            </a:extLst>
          </p:cNvPr>
          <p:cNvSpPr>
            <a:spLocks noGrp="1"/>
          </p:cNvSpPr>
          <p:nvPr>
            <p:ph type="sldNum" sz="quarter" idx="12"/>
          </p:nvPr>
        </p:nvSpPr>
        <p:spPr/>
        <p:txBody>
          <a:bodyPr rtlCol="0"/>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55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hingle">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D8373118-F27D-412D-B19A-2DB8C810159B}"/>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pPr rtl="0"/>
            <a:r>
              <a:rPr lang="pt-BR" noProof="0" dirty="0"/>
              <a:t>Clique para editar o estilo de título Mestre</a:t>
            </a:r>
          </a:p>
        </p:txBody>
      </p:sp>
      <p:sp>
        <p:nvSpPr>
          <p:cNvPr id="3" name="Espaço reservado para texto 2">
            <a:extLst>
              <a:ext uri="{FF2B5EF4-FFF2-40B4-BE49-F238E27FC236}">
                <a16:creationId xmlns:a16="http://schemas.microsoft.com/office/drawing/2014/main" id="{1B537CCC-B536-48B0-B893-63FFC2EBD3C4}"/>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4" name="Espaço Reservado para Data 3">
            <a:extLst>
              <a:ext uri="{FF2B5EF4-FFF2-40B4-BE49-F238E27FC236}">
                <a16:creationId xmlns:a16="http://schemas.microsoft.com/office/drawing/2014/main" id="{65CE552F-73E7-48CE-AAB3-E947C535D56A}"/>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BFC2F38-C965-4F20-87D1-79B04C8BEBAF}" type="datetime1">
              <a:rPr lang="pt-BR" noProof="0" smtClean="0"/>
              <a:t>02/07/2021</a:t>
            </a:fld>
            <a:endParaRPr lang="pt-BR" noProof="0" dirty="0"/>
          </a:p>
        </p:txBody>
      </p:sp>
      <p:sp>
        <p:nvSpPr>
          <p:cNvPr id="5" name="Espaço Reservado para Rodapé 4">
            <a:extLst>
              <a:ext uri="{FF2B5EF4-FFF2-40B4-BE49-F238E27FC236}">
                <a16:creationId xmlns:a16="http://schemas.microsoft.com/office/drawing/2014/main" id="{46E40B4F-2015-4E9F-BCB3-E0BFA4AF9A34}"/>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pt-BR" noProof="0" dirty="0"/>
          </a:p>
        </p:txBody>
      </p:sp>
      <p:sp>
        <p:nvSpPr>
          <p:cNvPr id="6" name="Espaço Reservado para o Número do Slide 5">
            <a:extLst>
              <a:ext uri="{FF2B5EF4-FFF2-40B4-BE49-F238E27FC236}">
                <a16:creationId xmlns:a16="http://schemas.microsoft.com/office/drawing/2014/main" id="{DB610C3C-BBD3-4864-98E4-5D7B08A62747}"/>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43268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idades.ibge.gov.br/brasil/to/panorama"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transparencia.caubr.gov.br/portariapres284/"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aubr.gov.br/fiscalizaca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mailto:atendimento@cauto.org.br" TargetMode="External"/><Relationship Id="rId3" Type="http://schemas.openxmlformats.org/officeDocument/2006/relationships/hyperlink" Target="https://transparencia.caubr.gov.br/cartadeservicos0/" TargetMode="External"/><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hyperlink" Target="https://www.caubr.gov.br/ouvidoria/" TargetMode="External"/><Relationship Id="rId4" Type="http://schemas.openxmlformats.org/officeDocument/2006/relationships/image" Target="../media/image48.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8.png"/><Relationship Id="rId7"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hyperlink" Target="https://www.caurr.gov.br/vi-seminario-nacional-e-ii-seminario-estadual-de-athis/" TargetMode="External"/><Relationship Id="rId4" Type="http://schemas.openxmlformats.org/officeDocument/2006/relationships/image" Target="../media/image39.svg"/><Relationship Id="rId9"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39.svg"/></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64.png"/><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hyperlink" Target="https://www.caurr.gov.br/wp-content/uploads/2019/10/Portaria-Normativa-n%C2%BA-002.2019-Disp%C3%B5e-sobre-a-cargos-atribui%C3%A7%C3%B5es-e-sal%C3%A1rios-do-corpo-de-funcion%C3%A1rios-do-Conselho-de-Arquitetura-de-Roraima-CAU.RR_.pdf" TargetMode="External"/><Relationship Id="rId2" Type="http://schemas.openxmlformats.org/officeDocument/2006/relationships/hyperlink" Target="https://www.caurr.gov.br/wp-content/uploads/2019/09/Portaria-Normativa-001-2019-Suspen%C3%A3o-de-Artigos-da-Concess%C3%A3o-de-Di%C3%A1rias-e-Deslocamentos-para-os-conselheiros-e-corpo-de-funcionarios-do-CAU-RR.pdf" TargetMode="External"/><Relationship Id="rId1" Type="http://schemas.openxmlformats.org/officeDocument/2006/relationships/slideLayout" Target="../slideLayouts/slideLayout7.xml"/><Relationship Id="rId6" Type="http://schemas.openxmlformats.org/officeDocument/2006/relationships/hyperlink" Target="https://www.caurr.gov.br/wp-content/uploads/2018/05/Portaria-Normativa-001-2018-Concess%C3%A3o-de-Di%C3%A1rias-e-Deslocamentos-para-os-conselheiros-e-corpo-de-funcionarios-do-CAU-RR.pdf" TargetMode="External"/><Relationship Id="rId5" Type="http://schemas.openxmlformats.org/officeDocument/2006/relationships/hyperlink" Target="https://www.caurr.gov.br/wp-content/uploads/2019/10/Portaria-Normativa-N%C2%BA-004.2019-Disp%C3%B5e-sobre-Controle-de-Jornada-de-Ponto-do-Cargo-de-Gerente-Geral-do-Conselho-de-Arquitetura-de-Roraima-CAU.RR_.pdf" TargetMode="External"/><Relationship Id="rId4" Type="http://schemas.openxmlformats.org/officeDocument/2006/relationships/hyperlink" Target="https://www.caurr.gov.br/wp-content/uploads/2019/10/asddf.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comments" Target="../comments/comment7.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chart" Target="../charts/chart2.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73.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5.jpg"/></Relationships>
</file>

<file path=ppt/slides/_rels/slide4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6.jpeg"/><Relationship Id="rId7" Type="http://schemas.openxmlformats.org/officeDocument/2006/relationships/diagramColors" Target="../diagrams/colors5.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comments" Target="../comments/comment8.xml"/></Relationships>
</file>

<file path=ppt/slides/_rels/slide52.xml.rels><?xml version="1.0" encoding="UTF-8" standalone="yes"?>
<Relationships xmlns="http://schemas.openxmlformats.org/package/2006/relationships"><Relationship Id="rId3" Type="http://schemas.openxmlformats.org/officeDocument/2006/relationships/hyperlink" Target="https://transparencia.caubr.gov.br/resolucao174/"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comments" Target="../comments/comment9.xml"/></Relationships>
</file>

<file path=ppt/slides/_rels/slide53.xml.rels><?xml version="1.0" encoding="UTF-8" standalone="yes"?>
<Relationships xmlns="http://schemas.openxmlformats.org/package/2006/relationships"><Relationship Id="rId3" Type="http://schemas.openxmlformats.org/officeDocument/2006/relationships/hyperlink" Target="https://cau-rr.implanta.net.br/portaltransparencia/#publico/inicio"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comments" Target="../comments/comment10.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hyperlink" Target="https://cau-rr.implanta.net.br/portaltransparencia/#publico/inicio"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hyperlink" Target="https://cau-rr.implanta.net.br/portaltransparencia/#publico/inicio"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comments" Target="../comments/comment11.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hyperlink" Target="https://cau-rr.implanta.net.br/portaltransparencia/#publico/inicio"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comments" Target="../comments/comment12.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hyperlink" Target="https://cau-rr.implanta.net.br/portaltransparencia/#publico/inicio"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hyperlink" Target="https://cau-rr.implanta.net.br/portaltransparencia/#publico/inicio"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comments" Target="../comments/comment13.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hyperlink" Target="https://cau-rr.implanta.net.br/portaltransparencia/#publico/inicio"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comments" Target="../comments/comment14.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aurr.gov.br/wp-content/uploads/2019/06/Regimento-Interno-2019-5.pdf" TargetMode="Externa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cau-rr.implanta.net.br/portaltransparencia/#publico/inicio"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8" Type="http://schemas.openxmlformats.org/officeDocument/2006/relationships/hyperlink" Target="NULL" TargetMode="External"/><Relationship Id="rId13" Type="http://schemas.openxmlformats.org/officeDocument/2006/relationships/diagramQuickStyle" Target="../diagrams/quickStyle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diagramLayout" Target="../diagrams/layout7.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diagramColors" Target="../diagrams/colors6.xml"/><Relationship Id="rId11" Type="http://schemas.openxmlformats.org/officeDocument/2006/relationships/diagramData" Target="../diagrams/data7.xml"/><Relationship Id="rId5" Type="http://schemas.openxmlformats.org/officeDocument/2006/relationships/diagramQuickStyle" Target="../diagrams/quickStyle6.xml"/><Relationship Id="rId15" Type="http://schemas.microsoft.com/office/2007/relationships/diagramDrawing" Target="../diagrams/drawing7.xml"/><Relationship Id="rId10" Type="http://schemas.openxmlformats.org/officeDocument/2006/relationships/hyperlink" Target="https://transparencia.cauap.gov.br/" TargetMode="External"/><Relationship Id="rId4" Type="http://schemas.openxmlformats.org/officeDocument/2006/relationships/diagramLayout" Target="../diagrams/layout6.xml"/><Relationship Id="rId9" Type="http://schemas.openxmlformats.org/officeDocument/2006/relationships/hyperlink" Target="NULL" TargetMode="External"/><Relationship Id="rId14" Type="http://schemas.openxmlformats.org/officeDocument/2006/relationships/diagramColors" Target="../diagrams/colors7.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4000" b="-4000"/>
          </a:stretch>
        </a:blipFill>
        <a:effectLst/>
      </p:bgPr>
    </p:bg>
    <p:spTree>
      <p:nvGrpSpPr>
        <p:cNvPr id="1" name=""/>
        <p:cNvGrpSpPr/>
        <p:nvPr/>
      </p:nvGrpSpPr>
      <p:grpSpPr>
        <a:xfrm>
          <a:off x="0" y="0"/>
          <a:ext cx="0" cy="0"/>
          <a:chOff x="0" y="0"/>
          <a:chExt cx="0" cy="0"/>
        </a:xfrm>
      </p:grpSpPr>
      <p:sp>
        <p:nvSpPr>
          <p:cNvPr id="8" name="Caixa de texto 7">
            <a:extLst>
              <a:ext uri="{FF2B5EF4-FFF2-40B4-BE49-F238E27FC236}">
                <a16:creationId xmlns:a16="http://schemas.microsoft.com/office/drawing/2014/main" id="{3DC4CCBA-12AD-4433-A381-A03661E3D927}"/>
              </a:ext>
            </a:extLst>
          </p:cNvPr>
          <p:cNvSpPr txBox="1"/>
          <p:nvPr/>
        </p:nvSpPr>
        <p:spPr>
          <a:xfrm>
            <a:off x="653642" y="841138"/>
            <a:ext cx="8598716" cy="615553"/>
          </a:xfrm>
          <a:prstGeom prst="rect">
            <a:avLst/>
          </a:prstGeom>
          <a:noFill/>
        </p:spPr>
        <p:txBody>
          <a:bodyPr wrap="square" lIns="0" tIns="0" rIns="0" bIns="0" rtlCol="0" anchor="ctr">
            <a:spAutoFit/>
          </a:bodyPr>
          <a:lstStyle/>
          <a:p>
            <a:pPr algn="ctr" rtl="0"/>
            <a:r>
              <a:rPr lang="pt-BR" sz="4000" b="1" dirty="0">
                <a:solidFill>
                  <a:schemeClr val="tx2">
                    <a:lumMod val="50000"/>
                  </a:schemeClr>
                </a:solidFill>
                <a:latin typeface="Arial" panose="020B0604020202020204" pitchFamily="34" charset="0"/>
                <a:cs typeface="Arial" panose="020B0604020202020204" pitchFamily="34" charset="0"/>
              </a:rPr>
              <a:t>RELATÓRIO DE GESTÃO</a:t>
            </a:r>
          </a:p>
        </p:txBody>
      </p:sp>
      <p:sp>
        <p:nvSpPr>
          <p:cNvPr id="9" name="Caixa de texto 8">
            <a:extLst>
              <a:ext uri="{FF2B5EF4-FFF2-40B4-BE49-F238E27FC236}">
                <a16:creationId xmlns:a16="http://schemas.microsoft.com/office/drawing/2014/main" id="{7EAEBA89-B616-43ED-A91E-61105E1C9DD6}"/>
              </a:ext>
            </a:extLst>
          </p:cNvPr>
          <p:cNvSpPr txBox="1"/>
          <p:nvPr/>
        </p:nvSpPr>
        <p:spPr>
          <a:xfrm>
            <a:off x="1077286" y="1548970"/>
            <a:ext cx="7751428" cy="984885"/>
          </a:xfrm>
          <a:prstGeom prst="rect">
            <a:avLst/>
          </a:prstGeom>
          <a:noFill/>
        </p:spPr>
        <p:txBody>
          <a:bodyPr wrap="square" lIns="0" tIns="0" rIns="0" bIns="0" rtlCol="0">
            <a:spAutoFit/>
          </a:bodyPr>
          <a:lstStyle/>
          <a:p>
            <a:pPr algn="ctr" rtl="0"/>
            <a:r>
              <a:rPr lang="pt-BR" sz="3200" b="1" dirty="0">
                <a:solidFill>
                  <a:schemeClr val="tx2">
                    <a:lumMod val="75000"/>
                  </a:schemeClr>
                </a:solidFill>
                <a:latin typeface="Arial" panose="020B0604020202020204" pitchFamily="34" charset="0"/>
                <a:cs typeface="Arial" panose="020B0604020202020204" pitchFamily="34" charset="0"/>
              </a:rPr>
              <a:t>Conselho de Arquitetura e Urbanismo de Roraima</a:t>
            </a:r>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1143000" y="365126"/>
            <a:ext cx="10515600" cy="1325563"/>
          </a:xfrm>
        </p:spPr>
        <p:txBody>
          <a:bodyPr rtlCol="0"/>
          <a:lstStyle/>
          <a:p>
            <a:pPr rtl="0"/>
            <a:r>
              <a:rPr lang="pt-BR" dirty="0"/>
              <a:t>Slide de balanced scorecard 1</a:t>
            </a:r>
          </a:p>
        </p:txBody>
      </p:sp>
      <p:sp>
        <p:nvSpPr>
          <p:cNvPr id="11" name="Caixa de texto 7">
            <a:extLst>
              <a:ext uri="{FF2B5EF4-FFF2-40B4-BE49-F238E27FC236}">
                <a16:creationId xmlns:a16="http://schemas.microsoft.com/office/drawing/2014/main" id="{739EF0A6-E9F0-49A2-8106-BF5B143A5186}"/>
              </a:ext>
            </a:extLst>
          </p:cNvPr>
          <p:cNvSpPr txBox="1"/>
          <p:nvPr/>
        </p:nvSpPr>
        <p:spPr>
          <a:xfrm>
            <a:off x="7489972" y="3005807"/>
            <a:ext cx="1930105" cy="846386"/>
          </a:xfrm>
          <a:prstGeom prst="rect">
            <a:avLst/>
          </a:prstGeom>
          <a:noFill/>
        </p:spPr>
        <p:txBody>
          <a:bodyPr wrap="square" lIns="0" tIns="0" rIns="0" bIns="0" rtlCol="0" anchor="ctr">
            <a:spAutoFit/>
          </a:bodyPr>
          <a:lstStyle/>
          <a:p>
            <a:pPr algn="ctr" rtl="0"/>
            <a:r>
              <a:rPr lang="pt-BR" sz="5500" b="1" dirty="0">
                <a:solidFill>
                  <a:schemeClr val="tx2">
                    <a:lumMod val="50000"/>
                  </a:schemeClr>
                </a:solidFill>
                <a:latin typeface="Arial" panose="020B0604020202020204" pitchFamily="34" charset="0"/>
                <a:cs typeface="Arial" panose="020B0604020202020204" pitchFamily="34" charset="0"/>
              </a:rPr>
              <a:t>2020</a:t>
            </a:r>
            <a:endParaRPr lang="pt-BR" sz="5500"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665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to 7" descr="Retângulo bege">
            <a:extLst>
              <a:ext uri="{FF2B5EF4-FFF2-40B4-BE49-F238E27FC236}">
                <a16:creationId xmlns:a16="http://schemas.microsoft.com/office/drawing/2014/main" id="{1185C7A9-8E52-408E-B19E-E5A1EB33971B}"/>
              </a:ext>
            </a:extLst>
          </p:cNvPr>
          <p:cNvSpPr/>
          <p:nvPr/>
        </p:nvSpPr>
        <p:spPr bwMode="white">
          <a:xfrm flipV="1">
            <a:off x="625590" y="841828"/>
            <a:ext cx="8761146" cy="10407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7" name="Retângulo 6">
            <a:extLst>
              <a:ext uri="{FF2B5EF4-FFF2-40B4-BE49-F238E27FC236}">
                <a16:creationId xmlns:a16="http://schemas.microsoft.com/office/drawing/2014/main" id="{2C159351-DC29-4643-BBD9-842D8AFA0961}"/>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03</a:t>
            </a:r>
          </a:p>
        </p:txBody>
      </p:sp>
      <p:sp>
        <p:nvSpPr>
          <p:cNvPr id="11" name="Título 4">
            <a:extLst>
              <a:ext uri="{FF2B5EF4-FFF2-40B4-BE49-F238E27FC236}">
                <a16:creationId xmlns:a16="http://schemas.microsoft.com/office/drawing/2014/main" id="{39123804-2A60-40E9-B352-4A9C61F98E2E}"/>
              </a:ext>
            </a:extLst>
          </p:cNvPr>
          <p:cNvSpPr txBox="1">
            <a:spLocks/>
          </p:cNvSpPr>
          <p:nvPr/>
        </p:nvSpPr>
        <p:spPr>
          <a:xfrm>
            <a:off x="545474" y="442405"/>
            <a:ext cx="5452201" cy="782638"/>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latin typeface="Arial" panose="020B0604020202020204" pitchFamily="34" charset="0"/>
                <a:cs typeface="Arial" panose="020B0604020202020204" pitchFamily="34" charset="0"/>
              </a:rPr>
              <a:t>CONSELHO DIRETOR</a:t>
            </a:r>
          </a:p>
        </p:txBody>
      </p:sp>
      <p:sp>
        <p:nvSpPr>
          <p:cNvPr id="14" name="Espaço Reservado para Texto 5">
            <a:extLst>
              <a:ext uri="{FF2B5EF4-FFF2-40B4-BE49-F238E27FC236}">
                <a16:creationId xmlns:a16="http://schemas.microsoft.com/office/drawing/2014/main" id="{7E1B4C1A-1564-450C-8A8F-8774DD1C33AC}"/>
              </a:ext>
            </a:extLst>
          </p:cNvPr>
          <p:cNvSpPr txBox="1">
            <a:spLocks/>
          </p:cNvSpPr>
          <p:nvPr/>
        </p:nvSpPr>
        <p:spPr bwMode="grayWhite">
          <a:xfrm>
            <a:off x="616522" y="1225043"/>
            <a:ext cx="8672955" cy="782639"/>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pt-BR" sz="1600" dirty="0">
                <a:latin typeface="Arial" panose="020B0604020202020204" pitchFamily="34" charset="0"/>
                <a:cs typeface="Arial" panose="020B0604020202020204" pitchFamily="34" charset="0"/>
              </a:rPr>
              <a:t>O CAU/UF, autarquia federal criada pela Lei Federal n.º 12.378, tem como função orientar, disciplinar e fiscalizar o exercício da profissão, zelar pela fiel observância dos princípios de ética e disciplina da classe em todo o território nacional e pugnar pelo aperfeiçoamento da arquitetura e urbanismo. Desde a atualização do último regimento interno e em decorrência do tamanho do conselho, o CAU/RR, optou por não compor um conselho diretor, sendo os assuntos atribuídos a plenária.</a:t>
            </a:r>
          </a:p>
        </p:txBody>
      </p:sp>
    </p:spTree>
    <p:extLst>
      <p:ext uri="{BB962C8B-B14F-4D97-AF65-F5344CB8AC3E}">
        <p14:creationId xmlns:p14="http://schemas.microsoft.com/office/powerpoint/2010/main" val="2294475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0206" y="705894"/>
            <a:ext cx="9769238" cy="5403658"/>
          </a:xfrm>
          <a:prstGeom prst="rect">
            <a:avLst/>
          </a:prstGeom>
        </p:spPr>
      </p:pic>
      <p:sp>
        <p:nvSpPr>
          <p:cNvPr id="5" name="CaixaDeTexto 11"/>
          <p:cNvSpPr txBox="1">
            <a:spLocks noChangeArrowheads="1"/>
          </p:cNvSpPr>
          <p:nvPr/>
        </p:nvSpPr>
        <p:spPr bwMode="auto">
          <a:xfrm>
            <a:off x="135580" y="1139193"/>
            <a:ext cx="1791723" cy="1436771"/>
          </a:xfrm>
          <a:prstGeom prst="rect">
            <a:avLst/>
          </a:prstGeom>
          <a:noFill/>
          <a:ln>
            <a:noFill/>
          </a:ln>
        </p:spPr>
        <p:txBody>
          <a:bodyPr/>
          <a:lstStyle>
            <a:lvl1pPr>
              <a:spcBef>
                <a:spcPct val="20000"/>
              </a:spcBef>
              <a:buClr>
                <a:srgbClr val="000066"/>
              </a:buClr>
              <a:buFont typeface="Wingdings" panose="05000000000000000000" pitchFamily="2" charset="2"/>
              <a:buChar char="§"/>
              <a:defRPr sz="2800">
                <a:solidFill>
                  <a:schemeClr val="tx1"/>
                </a:solidFill>
                <a:latin typeface="Arial Narrow" panose="020B0606020202030204" pitchFamily="34" charset="0"/>
              </a:defRPr>
            </a:lvl1pPr>
            <a:lvl2pPr marL="742950" indent="-285750">
              <a:spcBef>
                <a:spcPct val="20000"/>
              </a:spcBef>
              <a:buClr>
                <a:srgbClr val="404040"/>
              </a:buClr>
              <a:buFont typeface="Wingdings" panose="05000000000000000000" pitchFamily="2" charset="2"/>
              <a:buChar char="§"/>
              <a:defRPr sz="2400">
                <a:solidFill>
                  <a:schemeClr val="tx1"/>
                </a:solidFill>
                <a:latin typeface="Arial Narrow" panose="020B0606020202030204" pitchFamily="34" charset="0"/>
              </a:defRPr>
            </a:lvl2pPr>
            <a:lvl3pPr marL="1143000" indent="-228600">
              <a:spcBef>
                <a:spcPct val="20000"/>
              </a:spcBef>
              <a:buClr>
                <a:srgbClr val="C00000"/>
              </a:buClr>
              <a:buFont typeface="Wingdings" panose="05000000000000000000" pitchFamily="2" charset="2"/>
              <a:buChar char="§"/>
              <a:defRPr sz="2000">
                <a:solidFill>
                  <a:schemeClr val="tx1"/>
                </a:solidFill>
                <a:latin typeface="Arial Narrow" panose="020B0606020202030204" pitchFamily="34" charset="0"/>
              </a:defRPr>
            </a:lvl3pPr>
            <a:lvl4pPr marL="1600200" indent="-228600">
              <a:spcBef>
                <a:spcPct val="20000"/>
              </a:spcBef>
              <a:buClr>
                <a:srgbClr val="FFC000"/>
              </a:buClr>
              <a:buFont typeface="Wingdings" panose="05000000000000000000" pitchFamily="2" charset="2"/>
              <a:buChar char="§"/>
              <a:defRPr>
                <a:solidFill>
                  <a:schemeClr val="tx1"/>
                </a:solidFill>
                <a:latin typeface="Arial Narrow" panose="020B0606020202030204" pitchFamily="34" charset="0"/>
              </a:defRPr>
            </a:lvl4pPr>
            <a:lvl5pPr marL="2057400" indent="-228600">
              <a:spcBef>
                <a:spcPct val="20000"/>
              </a:spcBef>
              <a:defRPr sz="1600">
                <a:solidFill>
                  <a:schemeClr val="tx1"/>
                </a:solidFill>
                <a:latin typeface="Arial Narrow" panose="020B0606020202030204" pitchFamily="34" charset="0"/>
              </a:defRPr>
            </a:lvl5pPr>
            <a:lvl6pPr marL="2514600" indent="-228600" eaLnBrk="0" fontAlgn="base" hangingPunct="0">
              <a:spcBef>
                <a:spcPct val="20000"/>
              </a:spcBef>
              <a:spcAft>
                <a:spcPct val="0"/>
              </a:spcAft>
              <a:defRPr sz="1600">
                <a:solidFill>
                  <a:schemeClr val="tx1"/>
                </a:solidFill>
                <a:latin typeface="Arial Narrow" panose="020B0606020202030204" pitchFamily="34" charset="0"/>
              </a:defRPr>
            </a:lvl6pPr>
            <a:lvl7pPr marL="2971800" indent="-228600" eaLnBrk="0" fontAlgn="base" hangingPunct="0">
              <a:spcBef>
                <a:spcPct val="20000"/>
              </a:spcBef>
              <a:spcAft>
                <a:spcPct val="0"/>
              </a:spcAft>
              <a:defRPr sz="1600">
                <a:solidFill>
                  <a:schemeClr val="tx1"/>
                </a:solidFill>
                <a:latin typeface="Arial Narrow" panose="020B0606020202030204" pitchFamily="34" charset="0"/>
              </a:defRPr>
            </a:lvl7pPr>
            <a:lvl8pPr marL="3429000" indent="-228600" eaLnBrk="0" fontAlgn="base" hangingPunct="0">
              <a:spcBef>
                <a:spcPct val="20000"/>
              </a:spcBef>
              <a:spcAft>
                <a:spcPct val="0"/>
              </a:spcAft>
              <a:defRPr sz="1600">
                <a:solidFill>
                  <a:schemeClr val="tx1"/>
                </a:solidFill>
                <a:latin typeface="Arial Narrow" panose="020B0606020202030204" pitchFamily="34" charset="0"/>
              </a:defRPr>
            </a:lvl8pPr>
            <a:lvl9pPr marL="3886200" indent="-228600" eaLnBrk="0" fontAlgn="base" hangingPunct="0">
              <a:spcBef>
                <a:spcPct val="20000"/>
              </a:spcBef>
              <a:spcAft>
                <a:spcPct val="0"/>
              </a:spcAft>
              <a:defRPr sz="1600">
                <a:solidFill>
                  <a:schemeClr val="tx1"/>
                </a:solidFill>
                <a:latin typeface="Arial Narrow" panose="020B0606020202030204" pitchFamily="34" charset="0"/>
              </a:defRPr>
            </a:lvl9pPr>
          </a:lstStyle>
          <a:p>
            <a:pPr marL="74811" indent="-74811">
              <a:spcBef>
                <a:spcPct val="0"/>
              </a:spcBef>
              <a:buClrTx/>
              <a:buFont typeface="Arial" panose="020B0604020202020204" pitchFamily="34" charset="0"/>
              <a:buChar char="•"/>
            </a:pPr>
            <a:r>
              <a:rPr lang="pt-BR" sz="600" dirty="0">
                <a:solidFill>
                  <a:srgbClr val="003944"/>
                </a:solidFill>
                <a:latin typeface="Arial" panose="020B0604020202020204" pitchFamily="34" charset="0"/>
              </a:rPr>
              <a:t>A sociedade.</a:t>
            </a:r>
          </a:p>
          <a:p>
            <a:pPr marL="74811" indent="-74811">
              <a:spcBef>
                <a:spcPct val="0"/>
              </a:spcBef>
              <a:buClrTx/>
              <a:buFont typeface="Arial" panose="020B0604020202020204" pitchFamily="34" charset="0"/>
              <a:buChar char="•"/>
            </a:pPr>
            <a:r>
              <a:rPr lang="pt-BR" sz="600" dirty="0">
                <a:solidFill>
                  <a:srgbClr val="003944"/>
                </a:solidFill>
                <a:latin typeface="Arial" panose="020B0604020202020204" pitchFamily="34" charset="0"/>
              </a:rPr>
              <a:t>Órgãos públicos nas três esferas de governo.</a:t>
            </a:r>
          </a:p>
          <a:p>
            <a:pPr marL="74811" indent="-74811">
              <a:spcBef>
                <a:spcPct val="0"/>
              </a:spcBef>
              <a:buClrTx/>
              <a:buFont typeface="Arial" panose="020B0604020202020204" pitchFamily="34" charset="0"/>
              <a:buChar char="•"/>
            </a:pPr>
            <a:r>
              <a:rPr lang="pt-BR" sz="600" dirty="0">
                <a:solidFill>
                  <a:srgbClr val="003944"/>
                </a:solidFill>
                <a:latin typeface="Arial" panose="020B0604020202020204" pitchFamily="34" charset="0"/>
              </a:rPr>
              <a:t>Conselhos profissionais.</a:t>
            </a:r>
          </a:p>
          <a:p>
            <a:pPr marL="74811" indent="-74811">
              <a:spcBef>
                <a:spcPct val="0"/>
              </a:spcBef>
              <a:buClrTx/>
              <a:buFont typeface="Arial" panose="020B0604020202020204" pitchFamily="34" charset="0"/>
              <a:buChar char="•"/>
            </a:pPr>
            <a:r>
              <a:rPr lang="pt-BR" sz="600" dirty="0">
                <a:solidFill>
                  <a:srgbClr val="003944"/>
                </a:solidFill>
                <a:latin typeface="Arial" panose="020B0604020202020204" pitchFamily="34" charset="0"/>
              </a:rPr>
              <a:t>Instituições de ensino e pesquisa.</a:t>
            </a:r>
          </a:p>
          <a:p>
            <a:pPr marL="74811" indent="-74811">
              <a:spcBef>
                <a:spcPct val="0"/>
              </a:spcBef>
              <a:buClrTx/>
              <a:buFont typeface="Arial" panose="020B0604020202020204" pitchFamily="34" charset="0"/>
              <a:buChar char="•"/>
            </a:pPr>
            <a:r>
              <a:rPr lang="pt-BR" sz="600" dirty="0">
                <a:solidFill>
                  <a:srgbClr val="003944"/>
                </a:solidFill>
                <a:latin typeface="Arial" panose="020B0604020202020204" pitchFamily="34" charset="0"/>
              </a:rPr>
              <a:t>Arquitetos e urbanistas.</a:t>
            </a:r>
          </a:p>
          <a:p>
            <a:pPr marL="74811" indent="-74811">
              <a:spcBef>
                <a:spcPct val="0"/>
              </a:spcBef>
              <a:buClrTx/>
              <a:buFont typeface="Arial" panose="020B0604020202020204" pitchFamily="34" charset="0"/>
              <a:buChar char="•"/>
            </a:pPr>
            <a:r>
              <a:rPr lang="pt-BR" sz="600" dirty="0">
                <a:solidFill>
                  <a:srgbClr val="003944"/>
                </a:solidFill>
                <a:latin typeface="Arial" panose="020B0604020202020204" pitchFamily="34" charset="0"/>
              </a:rPr>
              <a:t>Entidades de classe.</a:t>
            </a:r>
          </a:p>
          <a:p>
            <a:pPr marL="74811" indent="-74811">
              <a:spcBef>
                <a:spcPct val="0"/>
              </a:spcBef>
              <a:buClrTx/>
              <a:buFont typeface="Arial" panose="020B0604020202020204" pitchFamily="34" charset="0"/>
              <a:buChar char="•"/>
            </a:pPr>
            <a:r>
              <a:rPr lang="pt-BR" sz="600" dirty="0">
                <a:solidFill>
                  <a:srgbClr val="003944"/>
                </a:solidFill>
                <a:latin typeface="Arial" panose="020B0604020202020204" pitchFamily="34" charset="0"/>
              </a:rPr>
              <a:t>Empresas de construção</a:t>
            </a:r>
            <a:r>
              <a:rPr lang="pt-BR" sz="900" dirty="0">
                <a:solidFill>
                  <a:srgbClr val="003944"/>
                </a:solidFill>
                <a:latin typeface="Arial" panose="020B0604020202020204" pitchFamily="34" charset="0"/>
              </a:rPr>
              <a:t>.</a:t>
            </a:r>
          </a:p>
          <a:p>
            <a:pPr>
              <a:spcBef>
                <a:spcPct val="0"/>
              </a:spcBef>
              <a:buClrTx/>
              <a:buNone/>
            </a:pPr>
            <a:endParaRPr lang="pt-BR" sz="2275" dirty="0">
              <a:solidFill>
                <a:schemeClr val="bg2">
                  <a:lumMod val="25000"/>
                </a:schemeClr>
              </a:solidFill>
              <a:latin typeface="Arial" panose="020B0604020202020204" pitchFamily="34" charset="0"/>
            </a:endParaRPr>
          </a:p>
        </p:txBody>
      </p:sp>
      <p:sp>
        <p:nvSpPr>
          <p:cNvPr id="6" name="Retângulo 5"/>
          <p:cNvSpPr/>
          <p:nvPr/>
        </p:nvSpPr>
        <p:spPr>
          <a:xfrm>
            <a:off x="2005780" y="1061728"/>
            <a:ext cx="1905529" cy="1498487"/>
          </a:xfrm>
          <a:prstGeom prst="rect">
            <a:avLst/>
          </a:prstGeom>
        </p:spPr>
        <p:txBody>
          <a:bodyPr wrap="square">
            <a:spAutoFit/>
          </a:bodyPr>
          <a:lstStyle/>
          <a:p>
            <a:pPr marL="74811" indent="-74811">
              <a:spcBef>
                <a:spcPct val="0"/>
              </a:spcBef>
              <a:buFont typeface="Arial" panose="020B0604020202020204" pitchFamily="34" charset="0"/>
              <a:buChar char="•"/>
            </a:pPr>
            <a:r>
              <a:rPr lang="pt-BR" sz="528" dirty="0">
                <a:solidFill>
                  <a:srgbClr val="003944"/>
                </a:solidFill>
                <a:latin typeface="Arial" panose="020B0604020202020204" pitchFamily="34" charset="0"/>
                <a:cs typeface="Arial" panose="020B0604020202020204" pitchFamily="34" charset="0"/>
              </a:rPr>
              <a:t>Desenvolvimento de produtos e serviços</a:t>
            </a:r>
            <a:endParaRPr lang="pt-BR" sz="528" strike="sngStrike" dirty="0">
              <a:solidFill>
                <a:srgbClr val="003944"/>
              </a:solidFill>
              <a:latin typeface="Arial" panose="020B0604020202020204" pitchFamily="34" charset="0"/>
              <a:cs typeface="Arial" panose="020B0604020202020204" pitchFamily="34" charset="0"/>
            </a:endParaRPr>
          </a:p>
          <a:p>
            <a:pPr marL="74811" indent="-74811">
              <a:spcBef>
                <a:spcPct val="0"/>
              </a:spcBef>
              <a:buFont typeface="Arial" panose="020B0604020202020204" pitchFamily="34" charset="0"/>
              <a:buChar char="•"/>
            </a:pPr>
            <a:r>
              <a:rPr lang="pt-BR" sz="528" dirty="0">
                <a:solidFill>
                  <a:srgbClr val="003944"/>
                </a:solidFill>
                <a:latin typeface="Arial" panose="020B0604020202020204" pitchFamily="34" charset="0"/>
                <a:cs typeface="Arial" panose="020B0604020202020204" pitchFamily="34" charset="0"/>
              </a:rPr>
              <a:t>Plano de Fiscalização</a:t>
            </a:r>
          </a:p>
          <a:p>
            <a:pPr marL="74811" indent="-74811">
              <a:spcBef>
                <a:spcPct val="0"/>
              </a:spcBef>
              <a:buFont typeface="Arial" panose="020B0604020202020204" pitchFamily="34" charset="0"/>
              <a:buChar char="•"/>
            </a:pPr>
            <a:r>
              <a:rPr lang="pt-BR" sz="528" dirty="0">
                <a:solidFill>
                  <a:srgbClr val="003944"/>
                </a:solidFill>
                <a:latin typeface="Arial" panose="020B0604020202020204" pitchFamily="34" charset="0"/>
                <a:cs typeface="Arial" panose="020B0604020202020204" pitchFamily="34" charset="0"/>
              </a:rPr>
              <a:t>Gestão da informação (Gestão do conhecimento)</a:t>
            </a:r>
          </a:p>
          <a:p>
            <a:pPr marL="74811" indent="-74811">
              <a:spcBef>
                <a:spcPct val="0"/>
              </a:spcBef>
              <a:buFont typeface="Arial" panose="020B0604020202020204" pitchFamily="34" charset="0"/>
              <a:buChar char="•"/>
            </a:pPr>
            <a:r>
              <a:rPr lang="pt-BR" sz="528" dirty="0">
                <a:solidFill>
                  <a:srgbClr val="003944"/>
                </a:solidFill>
                <a:latin typeface="Arial" panose="020B0604020202020204" pitchFamily="34" charset="0"/>
                <a:cs typeface="Arial" panose="020B0604020202020204" pitchFamily="34" charset="0"/>
              </a:rPr>
              <a:t>Gestão eletrônica de documentos e processos - GED</a:t>
            </a:r>
          </a:p>
          <a:p>
            <a:pPr marL="74811" indent="-74811">
              <a:spcBef>
                <a:spcPct val="0"/>
              </a:spcBef>
              <a:buFont typeface="Arial" panose="020B0604020202020204" pitchFamily="34" charset="0"/>
              <a:buChar char="•"/>
            </a:pPr>
            <a:r>
              <a:rPr lang="pt-BR" sz="528" dirty="0">
                <a:solidFill>
                  <a:srgbClr val="003944"/>
                </a:solidFill>
                <a:latin typeface="Arial" panose="020B0604020202020204" pitchFamily="34" charset="0"/>
                <a:cs typeface="Arial" panose="020B0604020202020204" pitchFamily="34" charset="0"/>
              </a:rPr>
              <a:t>Gestão do relacionamento</a:t>
            </a:r>
          </a:p>
          <a:p>
            <a:pPr marL="74811" indent="-74811">
              <a:spcBef>
                <a:spcPct val="0"/>
              </a:spcBef>
              <a:buFont typeface="Arial" panose="020B0604020202020204" pitchFamily="34" charset="0"/>
              <a:buChar char="•"/>
            </a:pPr>
            <a:r>
              <a:rPr lang="pt-BR" sz="528" dirty="0">
                <a:solidFill>
                  <a:srgbClr val="003944"/>
                </a:solidFill>
                <a:latin typeface="Arial" panose="020B0604020202020204" pitchFamily="34" charset="0"/>
                <a:cs typeface="Arial" panose="020B0604020202020204" pitchFamily="34" charset="0"/>
              </a:rPr>
              <a:t>Comunicação e Atendimento</a:t>
            </a:r>
          </a:p>
          <a:p>
            <a:pPr marL="74811" indent="-74811">
              <a:spcBef>
                <a:spcPct val="0"/>
              </a:spcBef>
              <a:buFont typeface="Arial" panose="020B0604020202020204" pitchFamily="34" charset="0"/>
              <a:buChar char="•"/>
            </a:pPr>
            <a:r>
              <a:rPr lang="pt-BR" sz="528" dirty="0">
                <a:solidFill>
                  <a:srgbClr val="003944"/>
                </a:solidFill>
                <a:latin typeface="Arial" panose="020B0604020202020204" pitchFamily="34" charset="0"/>
                <a:cs typeface="Arial" panose="020B0604020202020204" pitchFamily="34" charset="0"/>
              </a:rPr>
              <a:t>Planejamento e gestão estratégica</a:t>
            </a:r>
          </a:p>
          <a:p>
            <a:pPr marL="74811" indent="-74811">
              <a:spcBef>
                <a:spcPct val="0"/>
              </a:spcBef>
              <a:buFont typeface="Arial" panose="020B0604020202020204" pitchFamily="34" charset="0"/>
              <a:buChar char="•"/>
            </a:pPr>
            <a:r>
              <a:rPr lang="pt-BR" sz="528" dirty="0">
                <a:solidFill>
                  <a:srgbClr val="003944"/>
                </a:solidFill>
                <a:latin typeface="Arial" panose="020B0604020202020204" pitchFamily="34" charset="0"/>
                <a:cs typeface="Arial" panose="020B0604020202020204" pitchFamily="34" charset="0"/>
              </a:rPr>
              <a:t>Prestação de contas </a:t>
            </a:r>
          </a:p>
          <a:p>
            <a:pPr marL="74811" indent="-74811">
              <a:spcBef>
                <a:spcPct val="0"/>
              </a:spcBef>
              <a:buFont typeface="Arial" panose="020B0604020202020204" pitchFamily="34" charset="0"/>
              <a:buChar char="•"/>
              <a:defRPr/>
            </a:pPr>
            <a:r>
              <a:rPr lang="pt-BR" sz="528" dirty="0">
                <a:solidFill>
                  <a:srgbClr val="003944"/>
                </a:solidFill>
                <a:latin typeface="Arial" panose="020B0604020202020204" pitchFamily="34" charset="0"/>
                <a:cs typeface="Arial" panose="020B0604020202020204" pitchFamily="34" charset="0"/>
              </a:rPr>
              <a:t>Produção de encontros presenciais (palestras, feiras e mostras especializadas, seminários, oficinas, congressos, conferências, outros)</a:t>
            </a:r>
          </a:p>
          <a:p>
            <a:pPr marL="74811" indent="-74811">
              <a:spcBef>
                <a:spcPct val="0"/>
              </a:spcBef>
              <a:buFont typeface="Arial" panose="020B0604020202020204" pitchFamily="34" charset="0"/>
              <a:buChar char="•"/>
            </a:pPr>
            <a:r>
              <a:rPr lang="pt-BR" sz="528" dirty="0">
                <a:solidFill>
                  <a:srgbClr val="003944"/>
                </a:solidFill>
                <a:latin typeface="Arial" panose="020B0604020202020204" pitchFamily="34" charset="0"/>
                <a:cs typeface="Arial" panose="020B0604020202020204" pitchFamily="34" charset="0"/>
              </a:rPr>
              <a:t>Normatização da profissão e Consultoria/ orientações</a:t>
            </a:r>
          </a:p>
          <a:p>
            <a:pPr marL="74811" indent="-74811">
              <a:spcBef>
                <a:spcPct val="0"/>
              </a:spcBef>
              <a:buFont typeface="Arial" panose="020B0604020202020204" pitchFamily="34" charset="0"/>
              <a:buChar char="•"/>
            </a:pPr>
            <a:r>
              <a:rPr lang="pt-BR" sz="528" dirty="0">
                <a:solidFill>
                  <a:srgbClr val="003944"/>
                </a:solidFill>
                <a:latin typeface="Arial" panose="020B0604020202020204" pitchFamily="34" charset="0"/>
                <a:cs typeface="Arial" panose="020B0604020202020204" pitchFamily="34" charset="0"/>
              </a:rPr>
              <a:t>Treinamento/cursos de capacitação</a:t>
            </a:r>
          </a:p>
          <a:p>
            <a:pPr marL="74811" indent="-74811">
              <a:spcBef>
                <a:spcPct val="0"/>
              </a:spcBef>
              <a:buFont typeface="Arial" panose="020B0604020202020204" pitchFamily="34" charset="0"/>
              <a:buChar char="•"/>
            </a:pPr>
            <a:r>
              <a:rPr lang="pt-BR" sz="528" dirty="0">
                <a:solidFill>
                  <a:srgbClr val="003944"/>
                </a:solidFill>
                <a:latin typeface="Arial" panose="020B0604020202020204" pitchFamily="34" charset="0"/>
                <a:cs typeface="Arial" panose="020B0604020202020204" pitchFamily="34" charset="0"/>
              </a:rPr>
              <a:t>Convênios ( implantação e funcionamento de escritórios modelo, projetos e pesquisas)</a:t>
            </a:r>
          </a:p>
          <a:p>
            <a:pPr marL="74811" indent="-74811">
              <a:spcBef>
                <a:spcPct val="0"/>
              </a:spcBef>
              <a:buFont typeface="Arial" panose="020B0604020202020204" pitchFamily="34" charset="0"/>
              <a:buChar char="•"/>
            </a:pPr>
            <a:r>
              <a:rPr lang="pt-BR" sz="528" dirty="0">
                <a:solidFill>
                  <a:srgbClr val="003944"/>
                </a:solidFill>
                <a:latin typeface="Arial" panose="020B0604020202020204" pitchFamily="34" charset="0"/>
                <a:cs typeface="Arial" panose="020B0604020202020204" pitchFamily="34" charset="0"/>
              </a:rPr>
              <a:t>Plano de Comunicação</a:t>
            </a:r>
          </a:p>
          <a:p>
            <a:pPr marL="74811" indent="-74811">
              <a:spcBef>
                <a:spcPct val="0"/>
              </a:spcBef>
              <a:buFont typeface="Arial" panose="020B0604020202020204" pitchFamily="34" charset="0"/>
              <a:buChar char="•"/>
            </a:pPr>
            <a:r>
              <a:rPr lang="pt-BR" sz="528" dirty="0">
                <a:solidFill>
                  <a:srgbClr val="003944"/>
                </a:solidFill>
                <a:latin typeface="Arial" panose="020B0604020202020204" pitchFamily="34" charset="0"/>
                <a:cs typeface="Arial" panose="020B0604020202020204" pitchFamily="34" charset="0"/>
              </a:rPr>
              <a:t>Residência Técnica</a:t>
            </a:r>
          </a:p>
          <a:p>
            <a:pPr marL="232172" indent="-232172">
              <a:spcBef>
                <a:spcPct val="0"/>
              </a:spcBef>
              <a:buFont typeface="Arial" panose="020B0604020202020204" pitchFamily="34" charset="0"/>
              <a:buChar char="•"/>
            </a:pPr>
            <a:endParaRPr lang="pt-BR" sz="163" dirty="0">
              <a:solidFill>
                <a:srgbClr val="003944"/>
              </a:solidFill>
              <a:latin typeface="Arial" panose="020B0604020202020204" pitchFamily="34" charset="0"/>
              <a:cs typeface="Arial" panose="020B0604020202020204" pitchFamily="34" charset="0"/>
            </a:endParaRPr>
          </a:p>
        </p:txBody>
      </p:sp>
      <p:sp>
        <p:nvSpPr>
          <p:cNvPr id="7" name="Retângulo 6"/>
          <p:cNvSpPr/>
          <p:nvPr/>
        </p:nvSpPr>
        <p:spPr>
          <a:xfrm>
            <a:off x="2036595" y="2922112"/>
            <a:ext cx="2000557" cy="1461939"/>
          </a:xfrm>
          <a:prstGeom prst="rect">
            <a:avLst/>
          </a:prstGeom>
        </p:spPr>
        <p:txBody>
          <a:bodyPr wrap="square">
            <a:spAutoFit/>
          </a:bodyPr>
          <a:lstStyle/>
          <a:p>
            <a:pPr marL="74811" indent="-74811">
              <a:spcBef>
                <a:spcPct val="0"/>
              </a:spcBef>
            </a:pPr>
            <a:r>
              <a:rPr lang="pt-BR" sz="600" b="1" dirty="0">
                <a:solidFill>
                  <a:srgbClr val="003944"/>
                </a:solidFill>
                <a:latin typeface="Arial" panose="020B0604020202020204" pitchFamily="34" charset="0"/>
                <a:cs typeface="Arial" panose="020B0604020202020204" pitchFamily="34" charset="0"/>
              </a:rPr>
              <a:t>Capital humano</a:t>
            </a:r>
          </a:p>
          <a:p>
            <a:pPr marL="74811" lvl="1" indent="-74811">
              <a:spcBef>
                <a:spcPct val="0"/>
              </a:spcBef>
              <a:buClr>
                <a:schemeClr val="bg2">
                  <a:lumMod val="25000"/>
                </a:schemeClr>
              </a:buClr>
              <a:buFont typeface="Arial" panose="020B0604020202020204" pitchFamily="34" charset="0"/>
              <a:buChar char="•"/>
            </a:pPr>
            <a:r>
              <a:rPr lang="pt-BR" sz="600" dirty="0">
                <a:solidFill>
                  <a:srgbClr val="003944"/>
                </a:solidFill>
                <a:latin typeface="Arial" panose="020B0604020202020204" pitchFamily="34" charset="0"/>
                <a:cs typeface="Arial" panose="020B0604020202020204" pitchFamily="34" charset="0"/>
              </a:rPr>
              <a:t>Conselheiros</a:t>
            </a:r>
          </a:p>
          <a:p>
            <a:pPr marL="74811" lvl="1" indent="-74811">
              <a:spcBef>
                <a:spcPct val="0"/>
              </a:spcBef>
              <a:buClr>
                <a:schemeClr val="bg2">
                  <a:lumMod val="25000"/>
                </a:schemeClr>
              </a:buClr>
              <a:buFont typeface="Arial" panose="020B0604020202020204" pitchFamily="34" charset="0"/>
              <a:buChar char="•"/>
            </a:pPr>
            <a:r>
              <a:rPr lang="pt-BR" sz="600" dirty="0">
                <a:solidFill>
                  <a:srgbClr val="003944"/>
                </a:solidFill>
                <a:latin typeface="Arial" panose="020B0604020202020204" pitchFamily="34" charset="0"/>
                <a:cs typeface="Arial" panose="020B0604020202020204" pitchFamily="34" charset="0"/>
              </a:rPr>
              <a:t>Colaboradores do CAU</a:t>
            </a:r>
            <a:endParaRPr lang="pt-BR" sz="600" strike="sngStrike" dirty="0">
              <a:solidFill>
                <a:srgbClr val="003944"/>
              </a:solidFill>
              <a:latin typeface="Arial" panose="020B0604020202020204" pitchFamily="34" charset="0"/>
              <a:cs typeface="Arial" panose="020B0604020202020204" pitchFamily="34" charset="0"/>
            </a:endParaRPr>
          </a:p>
          <a:p>
            <a:pPr marL="74811" lvl="2" indent="-74811">
              <a:spcBef>
                <a:spcPct val="0"/>
              </a:spcBef>
              <a:buClr>
                <a:schemeClr val="bg2">
                  <a:lumMod val="25000"/>
                </a:schemeClr>
              </a:buClr>
              <a:buFont typeface="Arial" panose="020B0604020202020204" pitchFamily="34" charset="0"/>
              <a:buChar char="•"/>
            </a:pPr>
            <a:r>
              <a:rPr lang="pt-BR" sz="600" dirty="0">
                <a:solidFill>
                  <a:srgbClr val="003944"/>
                </a:solidFill>
                <a:latin typeface="Arial" panose="020B0604020202020204" pitchFamily="34" charset="0"/>
                <a:cs typeface="Arial" panose="020B0604020202020204" pitchFamily="34" charset="0"/>
              </a:rPr>
              <a:t>Funcionários, Contratados, Conveniados</a:t>
            </a:r>
          </a:p>
          <a:p>
            <a:pPr marL="74811" indent="-74811">
              <a:spcBef>
                <a:spcPct val="0"/>
              </a:spcBef>
            </a:pPr>
            <a:r>
              <a:rPr lang="pt-BR" sz="600" b="1" dirty="0">
                <a:solidFill>
                  <a:srgbClr val="003944"/>
                </a:solidFill>
                <a:latin typeface="Arial" panose="020B0604020202020204" pitchFamily="34" charset="0"/>
                <a:cs typeface="Arial" panose="020B0604020202020204" pitchFamily="34" charset="0"/>
              </a:rPr>
              <a:t>Infraestrutura física</a:t>
            </a:r>
          </a:p>
          <a:p>
            <a:pPr marL="74811" indent="-74811">
              <a:buClr>
                <a:schemeClr val="bg2">
                  <a:lumMod val="25000"/>
                </a:schemeClr>
              </a:buClr>
              <a:buFont typeface="Arial" pitchFamily="34" charset="0"/>
              <a:buChar char="•"/>
              <a:defRPr/>
            </a:pPr>
            <a:r>
              <a:rPr lang="pt-BR" sz="600" dirty="0">
                <a:solidFill>
                  <a:srgbClr val="003944"/>
                </a:solidFill>
                <a:latin typeface="Arial" panose="020B0604020202020204" pitchFamily="34" charset="0"/>
                <a:cs typeface="Arial" panose="020B0604020202020204" pitchFamily="34" charset="0"/>
              </a:rPr>
              <a:t>Sede do Conselho- (Edificação cedida SPU)</a:t>
            </a:r>
          </a:p>
          <a:p>
            <a:pPr marL="74811" indent="-74811">
              <a:buClr>
                <a:schemeClr val="bg2">
                  <a:lumMod val="25000"/>
                </a:schemeClr>
              </a:buClr>
              <a:buFont typeface="Arial" pitchFamily="34" charset="0"/>
              <a:buChar char="•"/>
              <a:defRPr/>
            </a:pPr>
            <a:r>
              <a:rPr lang="pt-BR" sz="600" dirty="0">
                <a:solidFill>
                  <a:srgbClr val="003944"/>
                </a:solidFill>
                <a:latin typeface="Arial" panose="020B0604020202020204" pitchFamily="34" charset="0"/>
                <a:cs typeface="Arial" panose="020B0604020202020204" pitchFamily="34" charset="0"/>
              </a:rPr>
              <a:t>Pontos de atendimento dedicados/móveis/provisórios ou compartilhados com os parceiros: instituições de ensino, prefeituras, </a:t>
            </a:r>
          </a:p>
          <a:p>
            <a:pPr marL="74811" indent="-74811">
              <a:spcBef>
                <a:spcPct val="0"/>
              </a:spcBef>
            </a:pPr>
            <a:r>
              <a:rPr lang="pt-BR" sz="600" b="1" dirty="0">
                <a:solidFill>
                  <a:srgbClr val="003944"/>
                </a:solidFill>
                <a:latin typeface="Arial" panose="020B0604020202020204" pitchFamily="34" charset="0"/>
                <a:cs typeface="Arial" panose="020B0604020202020204" pitchFamily="34" charset="0"/>
              </a:rPr>
              <a:t>Tecnologia</a:t>
            </a:r>
          </a:p>
          <a:p>
            <a:pPr marL="74811" lvl="1" indent="-74811">
              <a:spcBef>
                <a:spcPct val="0"/>
              </a:spcBef>
              <a:buFont typeface="Arial" panose="020B0604020202020204" pitchFamily="34" charset="0"/>
              <a:buChar char="•"/>
            </a:pPr>
            <a:r>
              <a:rPr lang="pt-BR" sz="600" dirty="0">
                <a:solidFill>
                  <a:srgbClr val="003944"/>
                </a:solidFill>
                <a:latin typeface="Arial" panose="020B0604020202020204" pitchFamily="34" charset="0"/>
                <a:cs typeface="Arial" panose="020B0604020202020204" pitchFamily="34" charset="0"/>
              </a:rPr>
              <a:t>SICCAU/Portal/ </a:t>
            </a:r>
          </a:p>
          <a:p>
            <a:pPr marL="74811" lvl="1" indent="-74811">
              <a:spcBef>
                <a:spcPct val="0"/>
              </a:spcBef>
              <a:buFont typeface="Arial" panose="020B0604020202020204" pitchFamily="34" charset="0"/>
              <a:buChar char="•"/>
            </a:pPr>
            <a:r>
              <a:rPr lang="pt-BR" sz="600" dirty="0">
                <a:solidFill>
                  <a:srgbClr val="003944"/>
                </a:solidFill>
                <a:latin typeface="Arial" panose="020B0604020202020204" pitchFamily="34" charset="0"/>
                <a:cs typeface="Arial" panose="020B0604020202020204" pitchFamily="34" charset="0"/>
              </a:rPr>
              <a:t>CRM (</a:t>
            </a:r>
            <a:r>
              <a:rPr lang="pt-BR" sz="600" i="1" dirty="0" err="1">
                <a:solidFill>
                  <a:srgbClr val="003944"/>
                </a:solidFill>
                <a:latin typeface="Arial" panose="020B0604020202020204" pitchFamily="34" charset="0"/>
                <a:cs typeface="Arial" panose="020B0604020202020204" pitchFamily="34" charset="0"/>
              </a:rPr>
              <a:t>Customer</a:t>
            </a:r>
            <a:r>
              <a:rPr lang="pt-BR" sz="600" i="1" dirty="0">
                <a:solidFill>
                  <a:srgbClr val="003944"/>
                </a:solidFill>
                <a:latin typeface="Arial" panose="020B0604020202020204" pitchFamily="34" charset="0"/>
                <a:cs typeface="Arial" panose="020B0604020202020204" pitchFamily="34" charset="0"/>
              </a:rPr>
              <a:t> </a:t>
            </a:r>
            <a:r>
              <a:rPr lang="pt-BR" sz="600" i="1" dirty="0" err="1">
                <a:solidFill>
                  <a:srgbClr val="003944"/>
                </a:solidFill>
                <a:latin typeface="Arial" panose="020B0604020202020204" pitchFamily="34" charset="0"/>
                <a:cs typeface="Arial" panose="020B0604020202020204" pitchFamily="34" charset="0"/>
              </a:rPr>
              <a:t>Relationship</a:t>
            </a:r>
            <a:r>
              <a:rPr lang="pt-BR" sz="600" i="1" dirty="0">
                <a:solidFill>
                  <a:srgbClr val="003944"/>
                </a:solidFill>
                <a:latin typeface="Arial" panose="020B0604020202020204" pitchFamily="34" charset="0"/>
                <a:cs typeface="Arial" panose="020B0604020202020204" pitchFamily="34" charset="0"/>
              </a:rPr>
              <a:t> Management</a:t>
            </a:r>
            <a:r>
              <a:rPr lang="pt-BR" sz="600" dirty="0">
                <a:solidFill>
                  <a:srgbClr val="003944"/>
                </a:solidFill>
                <a:latin typeface="Arial" panose="020B0604020202020204" pitchFamily="34" charset="0"/>
                <a:cs typeface="Arial" panose="020B0604020202020204" pitchFamily="34" charset="0"/>
              </a:rPr>
              <a:t>)</a:t>
            </a:r>
          </a:p>
          <a:p>
            <a:pPr marL="74811" lvl="1" indent="-74811">
              <a:spcBef>
                <a:spcPct val="0"/>
              </a:spcBef>
              <a:buFont typeface="Arial" panose="020B0604020202020204" pitchFamily="34" charset="0"/>
              <a:buChar char="•"/>
            </a:pPr>
            <a:r>
              <a:rPr lang="pt-BR" sz="600" dirty="0">
                <a:solidFill>
                  <a:srgbClr val="003944"/>
                </a:solidFill>
                <a:latin typeface="Arial" panose="020B0604020202020204" pitchFamily="34" charset="0"/>
                <a:cs typeface="Arial" panose="020B0604020202020204" pitchFamily="34" charset="0"/>
              </a:rPr>
              <a:t>Inteligência geográfica/ Implanta/ APP/SGI</a:t>
            </a:r>
          </a:p>
          <a:p>
            <a:pPr marL="232172" indent="-232172">
              <a:spcBef>
                <a:spcPct val="0"/>
              </a:spcBef>
              <a:buFont typeface="Arial" panose="020B0604020202020204" pitchFamily="34" charset="0"/>
              <a:buChar char="•"/>
            </a:pPr>
            <a:endParaRPr lang="pt-BR" sz="400" dirty="0">
              <a:solidFill>
                <a:srgbClr val="003944"/>
              </a:solidFill>
            </a:endParaRPr>
          </a:p>
        </p:txBody>
      </p:sp>
      <p:sp>
        <p:nvSpPr>
          <p:cNvPr id="8" name="CaixaDeTexto 6"/>
          <p:cNvSpPr txBox="1">
            <a:spLocks noChangeArrowheads="1"/>
          </p:cNvSpPr>
          <p:nvPr/>
        </p:nvSpPr>
        <p:spPr bwMode="auto">
          <a:xfrm>
            <a:off x="4242254" y="1118009"/>
            <a:ext cx="1188132" cy="739570"/>
          </a:xfrm>
          <a:prstGeom prst="rect">
            <a:avLst/>
          </a:prstGeom>
          <a:noFill/>
          <a:ln w="9525">
            <a:noFill/>
            <a:miter lim="800000"/>
            <a:headEnd/>
            <a:tailEnd/>
          </a:ln>
        </p:spPr>
        <p:txBody>
          <a:bodyPr lIns="0" rIns="0"/>
          <a:lstStyle/>
          <a:p>
            <a:pPr marL="74811" indent="-74811">
              <a:buFont typeface="Arial" pitchFamily="34" charset="0"/>
              <a:buChar char="•"/>
              <a:defRPr/>
            </a:pPr>
            <a:r>
              <a:rPr lang="pt-BR" sz="600" dirty="0">
                <a:solidFill>
                  <a:schemeClr val="bg1"/>
                </a:solidFill>
                <a:latin typeface="Arial" panose="020B0604020202020204" pitchFamily="34" charset="0"/>
                <a:cs typeface="Arial" panose="020B0604020202020204" pitchFamily="34" charset="0"/>
              </a:rPr>
              <a:t>Ética e transparência.</a:t>
            </a:r>
          </a:p>
          <a:p>
            <a:pPr marL="74811" indent="-74811">
              <a:buFont typeface="Arial" pitchFamily="34" charset="0"/>
              <a:buChar char="•"/>
              <a:defRPr/>
            </a:pPr>
            <a:r>
              <a:rPr lang="pt-BR" sz="600" dirty="0">
                <a:solidFill>
                  <a:schemeClr val="bg1"/>
                </a:solidFill>
                <a:latin typeface="Arial" panose="020B0604020202020204" pitchFamily="34" charset="0"/>
                <a:cs typeface="Arial" panose="020B0604020202020204" pitchFamily="34" charset="0"/>
              </a:rPr>
              <a:t>Excelência organizacional.</a:t>
            </a:r>
          </a:p>
          <a:p>
            <a:pPr marL="74811" indent="-74811">
              <a:buFont typeface="Arial" pitchFamily="34" charset="0"/>
              <a:buChar char="•"/>
              <a:defRPr/>
            </a:pPr>
            <a:r>
              <a:rPr lang="pt-BR" sz="600" dirty="0">
                <a:solidFill>
                  <a:schemeClr val="bg1"/>
                </a:solidFill>
                <a:latin typeface="Arial" panose="020B0604020202020204" pitchFamily="34" charset="0"/>
                <a:cs typeface="Arial" panose="020B0604020202020204" pitchFamily="34" charset="0"/>
              </a:rPr>
              <a:t>Comprometimento com a inovação.</a:t>
            </a:r>
          </a:p>
          <a:p>
            <a:pPr marL="74811" indent="-74811">
              <a:buFont typeface="Arial" pitchFamily="34" charset="0"/>
              <a:buChar char="•"/>
              <a:defRPr/>
            </a:pPr>
            <a:r>
              <a:rPr lang="pt-BR" sz="600" dirty="0">
                <a:solidFill>
                  <a:schemeClr val="bg1"/>
                </a:solidFill>
                <a:latin typeface="Arial" panose="020B0604020202020204" pitchFamily="34" charset="0"/>
                <a:cs typeface="Arial" panose="020B0604020202020204" pitchFamily="34" charset="0"/>
              </a:rPr>
              <a:t>Unicidade e integração.</a:t>
            </a:r>
          </a:p>
          <a:p>
            <a:pPr marL="74811" indent="-74811">
              <a:buFont typeface="Arial" pitchFamily="34" charset="0"/>
              <a:buChar char="•"/>
              <a:defRPr/>
            </a:pPr>
            <a:r>
              <a:rPr lang="pt-BR" sz="600" dirty="0">
                <a:solidFill>
                  <a:schemeClr val="bg1"/>
                </a:solidFill>
                <a:latin typeface="Arial" panose="020B0604020202020204" pitchFamily="34" charset="0"/>
                <a:cs typeface="Arial" panose="020B0604020202020204" pitchFamily="34" charset="0"/>
              </a:rPr>
              <a:t>Democratização da informação e conhecimento.</a:t>
            </a:r>
          </a:p>
          <a:p>
            <a:pPr marL="74811" indent="-74811">
              <a:buFont typeface="Arial" pitchFamily="34" charset="0"/>
              <a:buChar char="•"/>
              <a:defRPr/>
            </a:pPr>
            <a:r>
              <a:rPr lang="pt-BR" sz="600" dirty="0">
                <a:solidFill>
                  <a:schemeClr val="bg1"/>
                </a:solidFill>
                <a:latin typeface="Arial" panose="020B0604020202020204" pitchFamily="34" charset="0"/>
                <a:cs typeface="Arial" panose="020B0604020202020204" pitchFamily="34" charset="0"/>
              </a:rPr>
              <a:t>Interlocução da arquitetura e urbanismo na sociedade.</a:t>
            </a:r>
          </a:p>
        </p:txBody>
      </p:sp>
      <p:sp>
        <p:nvSpPr>
          <p:cNvPr id="9" name="Retângulo 8"/>
          <p:cNvSpPr/>
          <p:nvPr/>
        </p:nvSpPr>
        <p:spPr>
          <a:xfrm>
            <a:off x="6008090" y="1082887"/>
            <a:ext cx="1892130" cy="1477328"/>
          </a:xfrm>
          <a:prstGeom prst="rect">
            <a:avLst/>
          </a:prstGeom>
        </p:spPr>
        <p:txBody>
          <a:bodyPr wrap="square">
            <a:spAutoFit/>
          </a:bodyPr>
          <a:lstStyle/>
          <a:p>
            <a:pPr marL="74811" indent="-74811">
              <a:buFont typeface="Arial" panose="020B0604020202020204" pitchFamily="34" charset="0"/>
              <a:buChar char="•"/>
              <a:defRPr/>
            </a:pPr>
            <a:r>
              <a:rPr lang="pt-BR" sz="500" dirty="0" err="1">
                <a:solidFill>
                  <a:srgbClr val="003944"/>
                </a:solidFill>
                <a:latin typeface="Arial" panose="020B0604020202020204" pitchFamily="34" charset="0"/>
                <a:cs typeface="Arial" panose="020B0604020202020204" pitchFamily="34" charset="0"/>
              </a:rPr>
              <a:t>Call</a:t>
            </a:r>
            <a:r>
              <a:rPr lang="pt-BR" sz="500" dirty="0">
                <a:solidFill>
                  <a:srgbClr val="003944"/>
                </a:solidFill>
                <a:latin typeface="Arial" panose="020B0604020202020204" pitchFamily="34" charset="0"/>
                <a:cs typeface="Arial" panose="020B0604020202020204" pitchFamily="34" charset="0"/>
              </a:rPr>
              <a:t> Center</a:t>
            </a:r>
          </a:p>
          <a:p>
            <a:pPr marL="74811" indent="-74811">
              <a:buFont typeface="Arial" panose="020B0604020202020204" pitchFamily="34" charset="0"/>
              <a:buChar char="•"/>
              <a:defRPr/>
            </a:pPr>
            <a:r>
              <a:rPr lang="pt-BR" sz="500" dirty="0">
                <a:solidFill>
                  <a:srgbClr val="003944"/>
                </a:solidFill>
                <a:latin typeface="Arial" panose="020B0604020202020204" pitchFamily="34" charset="0"/>
                <a:cs typeface="Arial" panose="020B0604020202020204" pitchFamily="34" charset="0"/>
              </a:rPr>
              <a:t>Redes Sociais  - Fóruns de debate</a:t>
            </a:r>
          </a:p>
          <a:p>
            <a:pPr marL="74811" indent="-74811">
              <a:buFont typeface="Arial" panose="020B0604020202020204" pitchFamily="34" charset="0"/>
              <a:buChar char="•"/>
              <a:defRPr/>
            </a:pPr>
            <a:r>
              <a:rPr lang="pt-BR" sz="500" dirty="0">
                <a:solidFill>
                  <a:srgbClr val="003944"/>
                </a:solidFill>
                <a:latin typeface="Arial" panose="020B0604020202020204" pitchFamily="34" charset="0"/>
                <a:cs typeface="Arial" panose="020B0604020202020204" pitchFamily="34" charset="0"/>
              </a:rPr>
              <a:t>Mídia (imprensa, revistas especializadas, eventos relacionados, publicações gerais do CAU) / Mídia subliminar</a:t>
            </a:r>
          </a:p>
          <a:p>
            <a:pPr marL="74811" indent="-74811">
              <a:buFont typeface="Arial" panose="020B0604020202020204" pitchFamily="34" charset="0"/>
              <a:buChar char="•"/>
              <a:defRPr/>
            </a:pPr>
            <a:r>
              <a:rPr lang="pt-BR" sz="500" dirty="0">
                <a:solidFill>
                  <a:srgbClr val="003944"/>
                </a:solidFill>
                <a:latin typeface="Arial" panose="020B0604020202020204" pitchFamily="34" charset="0"/>
                <a:cs typeface="Arial" panose="020B0604020202020204" pitchFamily="34" charset="0"/>
              </a:rPr>
              <a:t>Portal do CAU</a:t>
            </a:r>
          </a:p>
          <a:p>
            <a:pPr marL="74811" indent="-74811">
              <a:buFont typeface="Arial" panose="020B0604020202020204" pitchFamily="34" charset="0"/>
              <a:buChar char="•"/>
              <a:defRPr/>
            </a:pPr>
            <a:r>
              <a:rPr lang="pt-BR" sz="500" dirty="0">
                <a:solidFill>
                  <a:srgbClr val="003944"/>
                </a:solidFill>
                <a:latin typeface="Arial" panose="020B0604020202020204" pitchFamily="34" charset="0"/>
                <a:cs typeface="Arial" panose="020B0604020202020204" pitchFamily="34" charset="0"/>
              </a:rPr>
              <a:t>SICCAU (considerado apenas como canal de entrega)</a:t>
            </a:r>
          </a:p>
          <a:p>
            <a:pPr marL="74811" indent="-74811">
              <a:buFont typeface="Arial" panose="020B0604020202020204" pitchFamily="34" charset="0"/>
              <a:buChar char="•"/>
              <a:defRPr/>
            </a:pPr>
            <a:r>
              <a:rPr lang="pt-BR" sz="500" dirty="0">
                <a:solidFill>
                  <a:srgbClr val="003944"/>
                </a:solidFill>
                <a:latin typeface="Arial" panose="020B0604020202020204" pitchFamily="34" charset="0"/>
                <a:cs typeface="Arial" panose="020B0604020202020204" pitchFamily="34" charset="0"/>
              </a:rPr>
              <a:t>Atendimento presencial pelos CAU/UF/ Canais de atendimento presencial (pelo CAU e parceiros)</a:t>
            </a:r>
          </a:p>
          <a:p>
            <a:pPr marL="74811" indent="-74811">
              <a:buFont typeface="Arial" panose="020B0604020202020204" pitchFamily="34" charset="0"/>
              <a:buChar char="•"/>
              <a:defRPr/>
            </a:pPr>
            <a:r>
              <a:rPr lang="pt-BR" sz="500" dirty="0">
                <a:solidFill>
                  <a:srgbClr val="003944"/>
                </a:solidFill>
                <a:latin typeface="Arial" panose="020B0604020202020204" pitchFamily="34" charset="0"/>
                <a:cs typeface="Arial" panose="020B0604020202020204" pitchFamily="34" charset="0"/>
              </a:rPr>
              <a:t>Ouvidoria</a:t>
            </a:r>
          </a:p>
          <a:p>
            <a:pPr marL="74811" indent="-74811">
              <a:buFont typeface="Arial" panose="020B0604020202020204" pitchFamily="34" charset="0"/>
              <a:buChar char="•"/>
              <a:defRPr/>
            </a:pPr>
            <a:r>
              <a:rPr lang="pt-BR" sz="500" dirty="0">
                <a:solidFill>
                  <a:srgbClr val="003944"/>
                </a:solidFill>
                <a:latin typeface="Arial" panose="020B0604020202020204" pitchFamily="34" charset="0"/>
                <a:cs typeface="Arial" panose="020B0604020202020204" pitchFamily="34" charset="0"/>
              </a:rPr>
              <a:t>Encontros presenciais (palestras, feiras e mostras especializadas, seminários, workshops, congressos, conferências, outros)</a:t>
            </a:r>
          </a:p>
          <a:p>
            <a:pPr marL="74811" indent="-74811">
              <a:buFont typeface="Arial" panose="020B0604020202020204" pitchFamily="34" charset="0"/>
              <a:buChar char="•"/>
              <a:defRPr/>
            </a:pPr>
            <a:r>
              <a:rPr lang="pt-BR" sz="500" dirty="0">
                <a:solidFill>
                  <a:srgbClr val="003944"/>
                </a:solidFill>
                <a:latin typeface="Arial" panose="020B0604020202020204" pitchFamily="34" charset="0"/>
                <a:cs typeface="Arial" panose="020B0604020202020204" pitchFamily="34" charset="0"/>
              </a:rPr>
              <a:t>Programa de benefícios (plano de saúde, convênios com instituições de ensino, certificadoras, desconto para ingressos  de eventos da profissão, outros)</a:t>
            </a:r>
          </a:p>
          <a:p>
            <a:pPr marL="74811" indent="-74811">
              <a:buFont typeface="Arial" panose="020B0604020202020204" pitchFamily="34" charset="0"/>
              <a:buChar char="•"/>
              <a:defRPr/>
            </a:pPr>
            <a:r>
              <a:rPr lang="pt-BR" sz="500" dirty="0" err="1">
                <a:solidFill>
                  <a:srgbClr val="003944"/>
                </a:solidFill>
                <a:latin typeface="Arial" panose="020B0604020202020204" pitchFamily="34" charset="0"/>
                <a:cs typeface="Arial" panose="020B0604020202020204" pitchFamily="34" charset="0"/>
              </a:rPr>
              <a:t>Apps</a:t>
            </a:r>
            <a:r>
              <a:rPr lang="pt-BR" sz="500" dirty="0">
                <a:solidFill>
                  <a:srgbClr val="003944"/>
                </a:solidFill>
                <a:latin typeface="Arial" panose="020B0604020202020204" pitchFamily="34" charset="0"/>
                <a:cs typeface="Arial" panose="020B0604020202020204" pitchFamily="34" charset="0"/>
              </a:rPr>
              <a:t>/IGEO para mostrar quem são os arquitetos das obras</a:t>
            </a:r>
          </a:p>
        </p:txBody>
      </p:sp>
      <p:sp>
        <p:nvSpPr>
          <p:cNvPr id="10" name="CaixaDeTexto 3"/>
          <p:cNvSpPr txBox="1">
            <a:spLocks noChangeArrowheads="1"/>
          </p:cNvSpPr>
          <p:nvPr/>
        </p:nvSpPr>
        <p:spPr bwMode="auto">
          <a:xfrm>
            <a:off x="8118804" y="1118009"/>
            <a:ext cx="1416838" cy="1728353"/>
          </a:xfrm>
          <a:prstGeom prst="rect">
            <a:avLst/>
          </a:prstGeom>
          <a:noFill/>
          <a:ln w="9525">
            <a:noFill/>
            <a:miter lim="800000"/>
            <a:headEnd/>
            <a:tailEnd/>
          </a:ln>
        </p:spPr>
        <p:txBody>
          <a:bodyPr lIns="0" rIns="0"/>
          <a:lstStyle/>
          <a:p>
            <a:pPr marL="0" lvl="2">
              <a:defRPr/>
            </a:pPr>
            <a:r>
              <a:rPr lang="pt-BR" sz="600" b="1" dirty="0">
                <a:solidFill>
                  <a:srgbClr val="003944"/>
                </a:solidFill>
                <a:latin typeface="Arial" panose="020B0604020202020204" pitchFamily="34" charset="0"/>
                <a:cs typeface="Arial" panose="020B0604020202020204" pitchFamily="34" charset="0"/>
              </a:rPr>
              <a:t>Classificações:</a:t>
            </a:r>
          </a:p>
          <a:p>
            <a:pPr marL="74811" lvl="2" indent="-74811">
              <a:buFont typeface="Arial" pitchFamily="34" charset="0"/>
              <a:buChar char="•"/>
              <a:tabLst>
                <a:tab pos="441127" algn="l"/>
              </a:tabLst>
              <a:defRPr/>
            </a:pPr>
            <a:r>
              <a:rPr lang="pt-BR" sz="600" dirty="0">
                <a:solidFill>
                  <a:srgbClr val="003944"/>
                </a:solidFill>
                <a:latin typeface="Arial" panose="020B0604020202020204" pitchFamily="34" charset="0"/>
                <a:cs typeface="Arial" panose="020B0604020202020204" pitchFamily="34" charset="0"/>
              </a:rPr>
              <a:t>Relações de prestação de serviços.</a:t>
            </a:r>
          </a:p>
          <a:p>
            <a:pPr marL="74811" lvl="2" indent="-74811">
              <a:buFont typeface="Arial" pitchFamily="34" charset="0"/>
              <a:buChar char="•"/>
              <a:tabLst>
                <a:tab pos="441127" algn="l"/>
              </a:tabLst>
              <a:defRPr/>
            </a:pPr>
            <a:r>
              <a:rPr lang="pt-BR" sz="600" dirty="0">
                <a:solidFill>
                  <a:srgbClr val="003944"/>
                </a:solidFill>
                <a:latin typeface="Arial" panose="020B0604020202020204" pitchFamily="34" charset="0"/>
                <a:cs typeface="Arial" panose="020B0604020202020204" pitchFamily="34" charset="0"/>
              </a:rPr>
              <a:t>Relações politicas e institucionais.</a:t>
            </a:r>
          </a:p>
          <a:p>
            <a:pPr marL="74811" lvl="2" indent="-74811">
              <a:buFont typeface="Arial" pitchFamily="34" charset="0"/>
              <a:buChar char="•"/>
              <a:tabLst>
                <a:tab pos="441127" algn="l"/>
              </a:tabLst>
              <a:defRPr/>
            </a:pPr>
            <a:r>
              <a:rPr lang="pt-BR" sz="600" dirty="0">
                <a:solidFill>
                  <a:srgbClr val="003944"/>
                </a:solidFill>
                <a:latin typeface="Arial" panose="020B0604020202020204" pitchFamily="34" charset="0"/>
                <a:cs typeface="Arial" panose="020B0604020202020204" pitchFamily="34" charset="0"/>
              </a:rPr>
              <a:t>Relações de fiscalização.</a:t>
            </a:r>
          </a:p>
          <a:p>
            <a:pPr marL="74811" lvl="2" indent="-74811">
              <a:buFont typeface="Arial" pitchFamily="34" charset="0"/>
              <a:buChar char="•"/>
              <a:tabLst>
                <a:tab pos="441127" algn="l"/>
              </a:tabLst>
              <a:defRPr/>
            </a:pPr>
            <a:r>
              <a:rPr lang="pt-BR" sz="600" dirty="0">
                <a:solidFill>
                  <a:srgbClr val="003944"/>
                </a:solidFill>
                <a:latin typeface="Arial" panose="020B0604020202020204" pitchFamily="34" charset="0"/>
                <a:cs typeface="Arial" panose="020B0604020202020204" pitchFamily="34" charset="0"/>
              </a:rPr>
              <a:t>Relações de formação profissional e pesquisa.</a:t>
            </a:r>
          </a:p>
          <a:p>
            <a:pPr marL="74811" lvl="2" indent="-74811">
              <a:buFont typeface="Arial" pitchFamily="34" charset="0"/>
              <a:buChar char="•"/>
              <a:tabLst>
                <a:tab pos="441127" algn="l"/>
              </a:tabLst>
              <a:defRPr/>
            </a:pPr>
            <a:r>
              <a:rPr lang="pt-BR" sz="600" dirty="0">
                <a:solidFill>
                  <a:srgbClr val="003944"/>
                </a:solidFill>
                <a:latin typeface="Arial" panose="020B0604020202020204" pitchFamily="34" charset="0"/>
                <a:cs typeface="Arial" panose="020B0604020202020204" pitchFamily="34" charset="0"/>
              </a:rPr>
              <a:t>Relações de captação de recursos.</a:t>
            </a:r>
          </a:p>
          <a:p>
            <a:pPr marL="74811" lvl="2" indent="-74811">
              <a:buFont typeface="Arial" pitchFamily="34" charset="0"/>
              <a:buChar char="•"/>
              <a:tabLst>
                <a:tab pos="441127" algn="l"/>
              </a:tabLst>
              <a:defRPr/>
            </a:pPr>
            <a:r>
              <a:rPr lang="pt-BR" sz="600" dirty="0">
                <a:solidFill>
                  <a:srgbClr val="003944"/>
                </a:solidFill>
                <a:latin typeface="Arial" panose="020B0604020202020204" pitchFamily="34" charset="0"/>
                <a:cs typeface="Arial" panose="020B0604020202020204" pitchFamily="34" charset="0"/>
              </a:rPr>
              <a:t>Relações associativas.</a:t>
            </a:r>
          </a:p>
          <a:p>
            <a:pPr marL="74811" lvl="2" indent="-74811">
              <a:buFont typeface="Arial" pitchFamily="34" charset="0"/>
              <a:buChar char="•"/>
              <a:tabLst>
                <a:tab pos="441127" algn="l"/>
              </a:tabLst>
              <a:defRPr/>
            </a:pPr>
            <a:r>
              <a:rPr lang="pt-BR" sz="600" dirty="0">
                <a:solidFill>
                  <a:srgbClr val="003944"/>
                </a:solidFill>
                <a:latin typeface="Arial" panose="020B0604020202020204" pitchFamily="34" charset="0"/>
                <a:cs typeface="Arial" panose="020B0604020202020204" pitchFamily="34" charset="0"/>
              </a:rPr>
              <a:t>Relações culturais e científicas.</a:t>
            </a:r>
          </a:p>
          <a:p>
            <a:pPr marL="74811" lvl="2" indent="-74811">
              <a:buFont typeface="Arial" pitchFamily="34" charset="0"/>
              <a:buChar char="•"/>
              <a:tabLst>
                <a:tab pos="441127" algn="l"/>
              </a:tabLst>
              <a:defRPr/>
            </a:pPr>
            <a:r>
              <a:rPr lang="pt-BR" sz="600" dirty="0">
                <a:solidFill>
                  <a:srgbClr val="003944"/>
                </a:solidFill>
                <a:latin typeface="Arial" panose="020B0604020202020204" pitchFamily="34" charset="0"/>
                <a:cs typeface="Arial" panose="020B0604020202020204" pitchFamily="34" charset="0"/>
              </a:rPr>
              <a:t>Público infanto-juvenil.</a:t>
            </a:r>
          </a:p>
          <a:p>
            <a:pPr marL="74811" lvl="2" indent="-74811">
              <a:buFont typeface="Arial" pitchFamily="34" charset="0"/>
              <a:buChar char="•"/>
              <a:tabLst>
                <a:tab pos="441127" algn="l"/>
              </a:tabLst>
              <a:defRPr/>
            </a:pPr>
            <a:r>
              <a:rPr lang="pt-BR" sz="600" dirty="0">
                <a:solidFill>
                  <a:srgbClr val="003944"/>
                </a:solidFill>
                <a:latin typeface="Arial" panose="020B0604020202020204" pitchFamily="34" charset="0"/>
                <a:cs typeface="Arial" panose="020B0604020202020204" pitchFamily="34" charset="0"/>
              </a:rPr>
              <a:t>Sociedade.</a:t>
            </a:r>
          </a:p>
          <a:p>
            <a:pPr marL="74811" lvl="2" indent="-74811">
              <a:buFont typeface="Arial" pitchFamily="34" charset="0"/>
              <a:buChar char="•"/>
              <a:tabLst>
                <a:tab pos="441127" algn="l"/>
              </a:tabLst>
              <a:defRPr/>
            </a:pPr>
            <a:endParaRPr lang="pt-BR" sz="488" dirty="0">
              <a:solidFill>
                <a:srgbClr val="003944"/>
              </a:solidFill>
            </a:endParaRPr>
          </a:p>
        </p:txBody>
      </p:sp>
      <p:sp>
        <p:nvSpPr>
          <p:cNvPr id="11" name="Rectangle 10"/>
          <p:cNvSpPr/>
          <p:nvPr/>
        </p:nvSpPr>
        <p:spPr>
          <a:xfrm>
            <a:off x="6238253" y="2801285"/>
            <a:ext cx="1771259" cy="1349965"/>
          </a:xfrm>
          <a:prstGeom prst="rect">
            <a:avLst/>
          </a:prstGeom>
        </p:spPr>
        <p:txBody>
          <a:bodyPr wrap="square">
            <a:noAutofit/>
          </a:bodyPr>
          <a:lstStyle/>
          <a:p>
            <a:pPr marL="74811" indent="-74811">
              <a:defRPr/>
            </a:pPr>
            <a:r>
              <a:rPr lang="pt-BR" sz="600" b="1" dirty="0">
                <a:solidFill>
                  <a:srgbClr val="003944"/>
                </a:solidFill>
                <a:latin typeface="Arial" panose="020B0604020202020204" pitchFamily="34" charset="0"/>
                <a:cs typeface="Arial" panose="020B0604020202020204" pitchFamily="34" charset="0"/>
              </a:rPr>
              <a:t>Online</a:t>
            </a:r>
          </a:p>
          <a:p>
            <a:pPr marL="74811" indent="-74811">
              <a:buFont typeface="Arial" panose="020B0604020202020204" pitchFamily="34" charset="0"/>
              <a:buChar char="•"/>
              <a:defRPr/>
            </a:pPr>
            <a:r>
              <a:rPr lang="pt-BR" sz="600" dirty="0">
                <a:solidFill>
                  <a:srgbClr val="003944"/>
                </a:solidFill>
                <a:latin typeface="Arial" panose="020B0604020202020204" pitchFamily="34" charset="0"/>
                <a:cs typeface="Arial" panose="020B0604020202020204" pitchFamily="34" charset="0"/>
              </a:rPr>
              <a:t>SICCAU</a:t>
            </a:r>
          </a:p>
          <a:p>
            <a:pPr marL="74811" indent="-74811">
              <a:buFont typeface="Arial" panose="020B0604020202020204" pitchFamily="34" charset="0"/>
              <a:buChar char="•"/>
              <a:defRPr/>
            </a:pPr>
            <a:r>
              <a:rPr lang="pt-BR" sz="600" dirty="0">
                <a:solidFill>
                  <a:srgbClr val="003944"/>
                </a:solidFill>
                <a:latin typeface="Arial" panose="020B0604020202020204" pitchFamily="34" charset="0"/>
                <a:cs typeface="Arial" panose="020B0604020202020204" pitchFamily="34" charset="0"/>
              </a:rPr>
              <a:t>Portal online</a:t>
            </a:r>
          </a:p>
          <a:p>
            <a:pPr marL="74811" indent="-74811">
              <a:buFont typeface="Arial" panose="020B0604020202020204" pitchFamily="34" charset="0"/>
              <a:buChar char="•"/>
              <a:defRPr/>
            </a:pPr>
            <a:r>
              <a:rPr lang="pt-BR" sz="600" dirty="0">
                <a:solidFill>
                  <a:srgbClr val="003944"/>
                </a:solidFill>
                <a:latin typeface="Arial" panose="020B0604020202020204" pitchFamily="34" charset="0"/>
                <a:cs typeface="Arial" panose="020B0604020202020204" pitchFamily="34" charset="0"/>
              </a:rPr>
              <a:t>Redes Sociais</a:t>
            </a:r>
          </a:p>
          <a:p>
            <a:pPr marL="74811" indent="-74811">
              <a:defRPr/>
            </a:pPr>
            <a:r>
              <a:rPr lang="pt-BR" sz="600" b="1" dirty="0">
                <a:solidFill>
                  <a:srgbClr val="003944"/>
                </a:solidFill>
                <a:latin typeface="Arial" panose="020B0604020202020204" pitchFamily="34" charset="0"/>
                <a:cs typeface="Arial" panose="020B0604020202020204" pitchFamily="34" charset="0"/>
              </a:rPr>
              <a:t>Presencial</a:t>
            </a:r>
          </a:p>
          <a:p>
            <a:pPr marL="74811" indent="-74811">
              <a:buFont typeface="Arial" pitchFamily="34" charset="0"/>
              <a:buChar char="•"/>
              <a:defRPr/>
            </a:pPr>
            <a:r>
              <a:rPr lang="pt-BR" sz="600" dirty="0">
                <a:solidFill>
                  <a:srgbClr val="003944"/>
                </a:solidFill>
                <a:latin typeface="Arial" panose="020B0604020202020204" pitchFamily="34" charset="0"/>
                <a:cs typeface="Arial" panose="020B0604020202020204" pitchFamily="34" charset="0"/>
              </a:rPr>
              <a:t>Sedes Regionais (fiscais/funcionários)</a:t>
            </a:r>
          </a:p>
          <a:p>
            <a:pPr marL="74811" indent="-74811">
              <a:buFont typeface="Arial" pitchFamily="34" charset="0"/>
              <a:buChar char="•"/>
              <a:defRPr/>
            </a:pPr>
            <a:r>
              <a:rPr lang="pt-BR" sz="600" dirty="0">
                <a:solidFill>
                  <a:srgbClr val="003944"/>
                </a:solidFill>
                <a:latin typeface="Arial" panose="020B0604020202020204" pitchFamily="34" charset="0"/>
                <a:cs typeface="Arial" panose="020B0604020202020204" pitchFamily="34" charset="0"/>
              </a:rPr>
              <a:t>Pontos móveis/provisórios de atendimento (fiscais/funcionários)</a:t>
            </a:r>
          </a:p>
          <a:p>
            <a:pPr marL="74811" indent="-74811">
              <a:buFont typeface="Arial" pitchFamily="34" charset="0"/>
              <a:buChar char="•"/>
              <a:defRPr/>
            </a:pPr>
            <a:r>
              <a:rPr lang="pt-BR" sz="600" dirty="0">
                <a:solidFill>
                  <a:srgbClr val="003944"/>
                </a:solidFill>
                <a:latin typeface="Arial" panose="020B0604020202020204" pitchFamily="34" charset="0"/>
                <a:cs typeface="Arial" panose="020B0604020202020204" pitchFamily="34" charset="0"/>
              </a:rPr>
              <a:t>Pontos de atendimento dedicados ou compartilhados com os parceiros: instituições de ensino, Prefeituras Municipais</a:t>
            </a:r>
          </a:p>
          <a:p>
            <a:pPr marL="74811" indent="-74811">
              <a:buFont typeface="Arial" pitchFamily="34" charset="0"/>
              <a:buChar char="•"/>
              <a:defRPr/>
            </a:pPr>
            <a:r>
              <a:rPr lang="pt-BR" sz="600" dirty="0">
                <a:solidFill>
                  <a:srgbClr val="003944"/>
                </a:solidFill>
                <a:latin typeface="Arial" panose="020B0604020202020204" pitchFamily="34" charset="0"/>
                <a:cs typeface="Arial" panose="020B0604020202020204" pitchFamily="34" charset="0"/>
              </a:rPr>
              <a:t>Publicidade</a:t>
            </a:r>
          </a:p>
          <a:p>
            <a:pPr marL="74811" indent="-74811">
              <a:buFont typeface="Arial" pitchFamily="34" charset="0"/>
              <a:buChar char="•"/>
              <a:defRPr/>
            </a:pPr>
            <a:r>
              <a:rPr lang="pt-BR" sz="600" dirty="0">
                <a:solidFill>
                  <a:srgbClr val="003944"/>
                </a:solidFill>
                <a:latin typeface="Arial" panose="020B0604020202020204" pitchFamily="34" charset="0"/>
                <a:cs typeface="Arial" panose="020B0604020202020204" pitchFamily="34" charset="0"/>
              </a:rPr>
              <a:t>Publicações</a:t>
            </a:r>
          </a:p>
          <a:p>
            <a:pPr marL="74811" indent="-74811">
              <a:buFont typeface="Arial" pitchFamily="34" charset="0"/>
              <a:buChar char="•"/>
              <a:defRPr/>
            </a:pPr>
            <a:r>
              <a:rPr lang="pt-BR" sz="600" dirty="0">
                <a:solidFill>
                  <a:srgbClr val="003944"/>
                </a:solidFill>
                <a:latin typeface="Arial" panose="020B0604020202020204" pitchFamily="34" charset="0"/>
                <a:cs typeface="Arial" panose="020B0604020202020204" pitchFamily="34" charset="0"/>
              </a:rPr>
              <a:t>Recursos Áudio Visuais</a:t>
            </a:r>
          </a:p>
          <a:p>
            <a:pPr marL="74811" indent="-74811">
              <a:buFont typeface="Arial" pitchFamily="34" charset="0"/>
              <a:buChar char="•"/>
              <a:defRPr/>
            </a:pPr>
            <a:r>
              <a:rPr lang="pt-BR" sz="600" dirty="0">
                <a:solidFill>
                  <a:srgbClr val="003944"/>
                </a:solidFill>
                <a:latin typeface="Arial" panose="020B0604020202020204" pitchFamily="34" charset="0"/>
                <a:cs typeface="Arial" panose="020B0604020202020204" pitchFamily="34" charset="0"/>
              </a:rPr>
              <a:t>Assessoria de Imprensa</a:t>
            </a:r>
          </a:p>
          <a:p>
            <a:pPr>
              <a:defRPr/>
            </a:pPr>
            <a:endParaRPr lang="pt-BR" sz="600" dirty="0">
              <a:solidFill>
                <a:srgbClr val="003944"/>
              </a:solidFill>
              <a:latin typeface="Arial" panose="020B0604020202020204" pitchFamily="34" charset="0"/>
              <a:cs typeface="Arial" panose="020B0604020202020204" pitchFamily="34" charset="0"/>
            </a:endParaRPr>
          </a:p>
        </p:txBody>
      </p:sp>
      <p:sp>
        <p:nvSpPr>
          <p:cNvPr id="12" name="CaixaDeTexto 7"/>
          <p:cNvSpPr txBox="1">
            <a:spLocks noChangeArrowheads="1"/>
          </p:cNvSpPr>
          <p:nvPr/>
        </p:nvSpPr>
        <p:spPr bwMode="auto">
          <a:xfrm>
            <a:off x="5104035" y="4797117"/>
            <a:ext cx="2457475" cy="572210"/>
          </a:xfrm>
          <a:prstGeom prst="rect">
            <a:avLst/>
          </a:prstGeom>
          <a:noFill/>
          <a:ln>
            <a:noFill/>
          </a:ln>
        </p:spPr>
        <p:txBody>
          <a:bodyPr/>
          <a:lstStyle>
            <a:lvl1pPr>
              <a:spcBef>
                <a:spcPct val="20000"/>
              </a:spcBef>
              <a:buClr>
                <a:srgbClr val="000066"/>
              </a:buClr>
              <a:buFont typeface="Wingdings" panose="05000000000000000000" pitchFamily="2" charset="2"/>
              <a:buChar char="§"/>
              <a:defRPr sz="2800">
                <a:solidFill>
                  <a:schemeClr val="tx1"/>
                </a:solidFill>
                <a:latin typeface="Arial Narrow" panose="020B0606020202030204" pitchFamily="34" charset="0"/>
              </a:defRPr>
            </a:lvl1pPr>
            <a:lvl2pPr marL="742950" indent="-285750">
              <a:spcBef>
                <a:spcPct val="20000"/>
              </a:spcBef>
              <a:buClr>
                <a:srgbClr val="404040"/>
              </a:buClr>
              <a:buFont typeface="Wingdings" panose="05000000000000000000" pitchFamily="2" charset="2"/>
              <a:buChar char="§"/>
              <a:defRPr sz="2400">
                <a:solidFill>
                  <a:schemeClr val="tx1"/>
                </a:solidFill>
                <a:latin typeface="Arial Narrow" panose="020B0606020202030204" pitchFamily="34" charset="0"/>
              </a:defRPr>
            </a:lvl2pPr>
            <a:lvl3pPr marL="1143000" indent="-228600">
              <a:spcBef>
                <a:spcPct val="20000"/>
              </a:spcBef>
              <a:buClr>
                <a:srgbClr val="C00000"/>
              </a:buClr>
              <a:buFont typeface="Wingdings" panose="05000000000000000000" pitchFamily="2" charset="2"/>
              <a:buChar char="§"/>
              <a:defRPr sz="2000">
                <a:solidFill>
                  <a:schemeClr val="tx1"/>
                </a:solidFill>
                <a:latin typeface="Arial Narrow" panose="020B0606020202030204" pitchFamily="34" charset="0"/>
              </a:defRPr>
            </a:lvl3pPr>
            <a:lvl4pPr marL="1600200" indent="-228600">
              <a:spcBef>
                <a:spcPct val="20000"/>
              </a:spcBef>
              <a:buClr>
                <a:srgbClr val="FFC000"/>
              </a:buClr>
              <a:buFont typeface="Wingdings" panose="05000000000000000000" pitchFamily="2" charset="2"/>
              <a:buChar char="§"/>
              <a:defRPr>
                <a:solidFill>
                  <a:schemeClr val="tx1"/>
                </a:solidFill>
                <a:latin typeface="Arial Narrow" panose="020B0606020202030204" pitchFamily="34" charset="0"/>
              </a:defRPr>
            </a:lvl4pPr>
            <a:lvl5pPr marL="2057400" indent="-228600">
              <a:spcBef>
                <a:spcPct val="20000"/>
              </a:spcBef>
              <a:defRPr sz="1600">
                <a:solidFill>
                  <a:schemeClr val="tx1"/>
                </a:solidFill>
                <a:latin typeface="Arial Narrow" panose="020B0606020202030204" pitchFamily="34" charset="0"/>
              </a:defRPr>
            </a:lvl5pPr>
            <a:lvl6pPr marL="2514600" indent="-228600" eaLnBrk="0" fontAlgn="base" hangingPunct="0">
              <a:spcBef>
                <a:spcPct val="20000"/>
              </a:spcBef>
              <a:spcAft>
                <a:spcPct val="0"/>
              </a:spcAft>
              <a:defRPr sz="1600">
                <a:solidFill>
                  <a:schemeClr val="tx1"/>
                </a:solidFill>
                <a:latin typeface="Arial Narrow" panose="020B0606020202030204" pitchFamily="34" charset="0"/>
              </a:defRPr>
            </a:lvl6pPr>
            <a:lvl7pPr marL="2971800" indent="-228600" eaLnBrk="0" fontAlgn="base" hangingPunct="0">
              <a:spcBef>
                <a:spcPct val="20000"/>
              </a:spcBef>
              <a:spcAft>
                <a:spcPct val="0"/>
              </a:spcAft>
              <a:defRPr sz="1600">
                <a:solidFill>
                  <a:schemeClr val="tx1"/>
                </a:solidFill>
                <a:latin typeface="Arial Narrow" panose="020B0606020202030204" pitchFamily="34" charset="0"/>
              </a:defRPr>
            </a:lvl7pPr>
            <a:lvl8pPr marL="3429000" indent="-228600" eaLnBrk="0" fontAlgn="base" hangingPunct="0">
              <a:spcBef>
                <a:spcPct val="20000"/>
              </a:spcBef>
              <a:spcAft>
                <a:spcPct val="0"/>
              </a:spcAft>
              <a:defRPr sz="1600">
                <a:solidFill>
                  <a:schemeClr val="tx1"/>
                </a:solidFill>
                <a:latin typeface="Arial Narrow" panose="020B0606020202030204" pitchFamily="34" charset="0"/>
              </a:defRPr>
            </a:lvl8pPr>
            <a:lvl9pPr marL="3886200" indent="-228600" eaLnBrk="0" fontAlgn="base" hangingPunct="0">
              <a:spcBef>
                <a:spcPct val="20000"/>
              </a:spcBef>
              <a:spcAft>
                <a:spcPct val="0"/>
              </a:spcAft>
              <a:defRPr sz="1600">
                <a:solidFill>
                  <a:schemeClr val="tx1"/>
                </a:solidFill>
                <a:latin typeface="Arial Narrow" panose="020B0606020202030204" pitchFamily="34" charset="0"/>
              </a:defRPr>
            </a:lvl9pPr>
          </a:lstStyle>
          <a:p>
            <a:pPr marL="74811" indent="-74811">
              <a:spcBef>
                <a:spcPct val="0"/>
              </a:spcBef>
              <a:buClrTx/>
              <a:buFont typeface="Arial" panose="020B0604020202020204" pitchFamily="34" charset="0"/>
              <a:buChar char="•"/>
            </a:pPr>
            <a:r>
              <a:rPr lang="pt-BR" sz="600" dirty="0">
                <a:solidFill>
                  <a:srgbClr val="003944"/>
                </a:solidFill>
                <a:latin typeface="Arial" panose="020B0604020202020204" pitchFamily="34" charset="0"/>
                <a:cs typeface="Arial" panose="020B0604020202020204" pitchFamily="34" charset="0"/>
              </a:rPr>
              <a:t>Anuidades.</a:t>
            </a:r>
          </a:p>
          <a:p>
            <a:pPr marL="74811" indent="-74811">
              <a:spcBef>
                <a:spcPct val="0"/>
              </a:spcBef>
              <a:buClrTx/>
              <a:buFont typeface="Arial" panose="020B0604020202020204" pitchFamily="34" charset="0"/>
              <a:buChar char="•"/>
            </a:pPr>
            <a:r>
              <a:rPr lang="pt-BR" sz="600" dirty="0">
                <a:solidFill>
                  <a:srgbClr val="003944"/>
                </a:solidFill>
                <a:latin typeface="Arial" panose="020B0604020202020204" pitchFamily="34" charset="0"/>
                <a:cs typeface="Arial" panose="020B0604020202020204" pitchFamily="34" charset="0"/>
              </a:rPr>
              <a:t>Emissão de RRT e certidões.</a:t>
            </a:r>
          </a:p>
          <a:p>
            <a:pPr marL="74811" indent="-74811">
              <a:spcBef>
                <a:spcPct val="0"/>
              </a:spcBef>
              <a:buClrTx/>
              <a:buFont typeface="Arial" panose="020B0604020202020204" pitchFamily="34" charset="0"/>
              <a:buChar char="•"/>
            </a:pPr>
            <a:r>
              <a:rPr lang="pt-BR" sz="600" dirty="0">
                <a:solidFill>
                  <a:srgbClr val="003944"/>
                </a:solidFill>
                <a:latin typeface="Arial" panose="020B0604020202020204" pitchFamily="34" charset="0"/>
                <a:cs typeface="Arial" panose="020B0604020202020204" pitchFamily="34" charset="0"/>
              </a:rPr>
              <a:t>Fiscalização atuante (novas RRT e multas).</a:t>
            </a:r>
          </a:p>
          <a:p>
            <a:pPr marL="74811" indent="-74811">
              <a:spcBef>
                <a:spcPct val="0"/>
              </a:spcBef>
              <a:buClrTx/>
              <a:buFont typeface="Arial" panose="020B0604020202020204" pitchFamily="34" charset="0"/>
              <a:buChar char="•"/>
            </a:pPr>
            <a:r>
              <a:rPr lang="pt-BR" sz="600" dirty="0">
                <a:solidFill>
                  <a:srgbClr val="003944"/>
                </a:solidFill>
                <a:latin typeface="Arial" panose="020B0604020202020204" pitchFamily="34" charset="0"/>
                <a:cs typeface="Arial" panose="020B0604020202020204" pitchFamily="34" charset="0"/>
              </a:rPr>
              <a:t>Convênios e parcerias para fiscalização (cartórios, sindicatos, etc.).</a:t>
            </a:r>
          </a:p>
          <a:p>
            <a:pPr marL="74811" indent="-74811">
              <a:spcBef>
                <a:spcPct val="0"/>
              </a:spcBef>
              <a:buClrTx/>
              <a:buFont typeface="Arial" panose="020B0604020202020204" pitchFamily="34" charset="0"/>
              <a:buChar char="•"/>
            </a:pPr>
            <a:r>
              <a:rPr lang="pt-BR" sz="600" dirty="0">
                <a:solidFill>
                  <a:srgbClr val="003944"/>
                </a:solidFill>
                <a:latin typeface="Arial" panose="020B0604020202020204" pitchFamily="34" charset="0"/>
                <a:cs typeface="Arial" panose="020B0604020202020204" pitchFamily="34" charset="0"/>
              </a:rPr>
              <a:t>Locação e serviço de TI.</a:t>
            </a:r>
          </a:p>
          <a:p>
            <a:pPr marL="74811" indent="-74811">
              <a:spcBef>
                <a:spcPct val="0"/>
              </a:spcBef>
              <a:buClrTx/>
              <a:buFont typeface="Arial" panose="020B0604020202020204" pitchFamily="34" charset="0"/>
              <a:buChar char="•"/>
            </a:pPr>
            <a:r>
              <a:rPr lang="pt-BR" sz="600" dirty="0">
                <a:solidFill>
                  <a:srgbClr val="003944"/>
                </a:solidFill>
                <a:latin typeface="Arial" panose="020B0604020202020204" pitchFamily="34" charset="0"/>
                <a:cs typeface="Arial" panose="020B0604020202020204" pitchFamily="34" charset="0"/>
              </a:rPr>
              <a:t>Propagandas, com incentivo ao uso do site do CAU.</a:t>
            </a:r>
          </a:p>
          <a:p>
            <a:pPr marL="232172" indent="-232172">
              <a:spcBef>
                <a:spcPct val="0"/>
              </a:spcBef>
              <a:buClrTx/>
              <a:buFont typeface="Arial" panose="020B0604020202020204" pitchFamily="34" charset="0"/>
              <a:buChar char="•"/>
            </a:pPr>
            <a:endParaRPr lang="pt-BR" sz="800" dirty="0">
              <a:solidFill>
                <a:srgbClr val="003944"/>
              </a:solidFill>
              <a:latin typeface="+mn-lt"/>
            </a:endParaRPr>
          </a:p>
        </p:txBody>
      </p:sp>
      <p:sp>
        <p:nvSpPr>
          <p:cNvPr id="13" name="Retângulo 12"/>
          <p:cNvSpPr/>
          <p:nvPr/>
        </p:nvSpPr>
        <p:spPr>
          <a:xfrm>
            <a:off x="393158" y="4720841"/>
            <a:ext cx="4646496" cy="1361911"/>
          </a:xfrm>
          <a:prstGeom prst="rect">
            <a:avLst/>
          </a:prstGeom>
        </p:spPr>
        <p:txBody>
          <a:bodyPr wrap="square">
            <a:spAutoFit/>
          </a:bodyPr>
          <a:lstStyle/>
          <a:p>
            <a:pPr marL="74811" indent="-74811">
              <a:spcBef>
                <a:spcPct val="0"/>
              </a:spcBef>
              <a:buFont typeface="Arial" panose="020B0604020202020204" pitchFamily="34" charset="0"/>
              <a:buChar char="•"/>
            </a:pPr>
            <a:r>
              <a:rPr lang="pt-BR" sz="550" dirty="0">
                <a:solidFill>
                  <a:srgbClr val="003944"/>
                </a:solidFill>
                <a:latin typeface="Arial" panose="020B0604020202020204" pitchFamily="34" charset="0"/>
                <a:cs typeface="Arial" panose="020B0604020202020204" pitchFamily="34" charset="0"/>
              </a:rPr>
              <a:t>Sistemas de informação:</a:t>
            </a:r>
          </a:p>
          <a:p>
            <a:pPr marL="179388" lvl="1" indent="-73025">
              <a:spcBef>
                <a:spcPct val="0"/>
              </a:spcBef>
              <a:buFont typeface="Arial" panose="020B0604020202020204" pitchFamily="34" charset="0"/>
              <a:buChar char="•"/>
            </a:pPr>
            <a:r>
              <a:rPr lang="pt-BR" sz="550" dirty="0">
                <a:solidFill>
                  <a:srgbClr val="003944"/>
                </a:solidFill>
                <a:latin typeface="Arial" panose="020B0604020202020204" pitchFamily="34" charset="0"/>
                <a:cs typeface="Arial" panose="020B0604020202020204" pitchFamily="34" charset="0"/>
              </a:rPr>
              <a:t>Sistemas de relacionamento com o arquiteto e urbanista (acervarão, registro e certificação);</a:t>
            </a:r>
          </a:p>
          <a:p>
            <a:pPr marL="179388" lvl="1" indent="-73025">
              <a:spcBef>
                <a:spcPct val="0"/>
              </a:spcBef>
              <a:buFont typeface="Arial" panose="020B0604020202020204" pitchFamily="34" charset="0"/>
              <a:buChar char="•"/>
            </a:pPr>
            <a:r>
              <a:rPr lang="pt-BR" sz="550" dirty="0">
                <a:solidFill>
                  <a:srgbClr val="003944"/>
                </a:solidFill>
                <a:latin typeface="Arial" panose="020B0604020202020204" pitchFamily="34" charset="0"/>
                <a:cs typeface="Arial" panose="020B0604020202020204" pitchFamily="34" charset="0"/>
              </a:rPr>
              <a:t>Data Center.</a:t>
            </a:r>
          </a:p>
          <a:p>
            <a:pPr marL="74811" indent="-74811">
              <a:spcBef>
                <a:spcPct val="0"/>
              </a:spcBef>
              <a:buFont typeface="Arial" panose="020B0604020202020204" pitchFamily="34" charset="0"/>
              <a:buChar char="•"/>
            </a:pPr>
            <a:r>
              <a:rPr lang="pt-BR" sz="550" dirty="0">
                <a:solidFill>
                  <a:srgbClr val="003944"/>
                </a:solidFill>
                <a:latin typeface="Arial" panose="020B0604020202020204" pitchFamily="34" charset="0"/>
                <a:cs typeface="Arial" panose="020B0604020202020204" pitchFamily="34" charset="0"/>
              </a:rPr>
              <a:t>Capital humano.</a:t>
            </a:r>
          </a:p>
          <a:p>
            <a:pPr marL="74811" indent="-74811">
              <a:spcBef>
                <a:spcPct val="0"/>
              </a:spcBef>
              <a:buFont typeface="Arial" panose="020B0604020202020204" pitchFamily="34" charset="0"/>
              <a:buChar char="•"/>
            </a:pPr>
            <a:r>
              <a:rPr lang="pt-BR" sz="550" dirty="0">
                <a:solidFill>
                  <a:srgbClr val="003944"/>
                </a:solidFill>
                <a:latin typeface="Arial" panose="020B0604020202020204" pitchFamily="34" charset="0"/>
                <a:cs typeface="Arial" panose="020B0604020202020204" pitchFamily="34" charset="0"/>
              </a:rPr>
              <a:t>Operação, ampliação e aprimoramento dos sistemas de fiscalização.</a:t>
            </a:r>
          </a:p>
          <a:p>
            <a:pPr marL="74811" indent="-74811">
              <a:spcBef>
                <a:spcPct val="0"/>
              </a:spcBef>
              <a:buFont typeface="Arial" panose="020B0604020202020204" pitchFamily="34" charset="0"/>
              <a:buChar char="•"/>
              <a:defRPr/>
            </a:pPr>
            <a:r>
              <a:rPr lang="pt-BR" sz="550" dirty="0">
                <a:solidFill>
                  <a:srgbClr val="003944"/>
                </a:solidFill>
                <a:latin typeface="Arial" panose="020B0604020202020204" pitchFamily="34" charset="0"/>
                <a:cs typeface="Arial" panose="020B0604020202020204" pitchFamily="34" charset="0"/>
              </a:rPr>
              <a:t>Produção de encontros presenciais (palestras, feiras e mostras especializadas, seminários, oficinas, congressos, conferências, outros).</a:t>
            </a:r>
          </a:p>
          <a:p>
            <a:pPr marL="74811" indent="-74811">
              <a:spcBef>
                <a:spcPct val="0"/>
              </a:spcBef>
              <a:buFont typeface="Arial" panose="020B0604020202020204" pitchFamily="34" charset="0"/>
              <a:buChar char="•"/>
            </a:pPr>
            <a:r>
              <a:rPr lang="pt-BR" sz="550" dirty="0">
                <a:solidFill>
                  <a:srgbClr val="003944"/>
                </a:solidFill>
                <a:latin typeface="Arial" panose="020B0604020202020204" pitchFamily="34" charset="0"/>
                <a:cs typeface="Arial" panose="020B0604020202020204" pitchFamily="34" charset="0"/>
              </a:rPr>
              <a:t>Infraestrutura física (construção e manutenção das sedes).</a:t>
            </a:r>
          </a:p>
          <a:p>
            <a:pPr marL="74811" indent="-74811">
              <a:spcBef>
                <a:spcPct val="0"/>
              </a:spcBef>
              <a:buFont typeface="Arial" panose="020B0604020202020204" pitchFamily="34" charset="0"/>
              <a:buChar char="•"/>
            </a:pPr>
            <a:r>
              <a:rPr lang="pt-BR" sz="550" dirty="0">
                <a:solidFill>
                  <a:srgbClr val="003944"/>
                </a:solidFill>
                <a:latin typeface="Arial" panose="020B0604020202020204" pitchFamily="34" charset="0"/>
                <a:cs typeface="Arial" panose="020B0604020202020204" pitchFamily="34" charset="0"/>
              </a:rPr>
              <a:t>Aquisição de estudos com impacto na arquitetura e urbanismo.</a:t>
            </a:r>
          </a:p>
          <a:p>
            <a:pPr marL="74811" indent="-74811">
              <a:spcBef>
                <a:spcPct val="0"/>
              </a:spcBef>
              <a:buFont typeface="Arial" panose="020B0604020202020204" pitchFamily="34" charset="0"/>
              <a:buChar char="•"/>
            </a:pPr>
            <a:r>
              <a:rPr lang="pt-BR" sz="550" dirty="0">
                <a:solidFill>
                  <a:srgbClr val="003944"/>
                </a:solidFill>
                <a:latin typeface="Arial" panose="020B0604020202020204" pitchFamily="34" charset="0"/>
                <a:cs typeface="Arial" panose="020B0604020202020204" pitchFamily="34" charset="0"/>
              </a:rPr>
              <a:t>Parcerias nacionais e internacionais para inovação, projetos, integração de políticas públicas, produção de conhecimento, patrocínio e convênios;</a:t>
            </a:r>
          </a:p>
          <a:p>
            <a:pPr marL="74811" indent="-74811">
              <a:spcBef>
                <a:spcPct val="0"/>
              </a:spcBef>
              <a:buFont typeface="Arial" panose="020B0604020202020204" pitchFamily="34" charset="0"/>
              <a:buChar char="•"/>
            </a:pPr>
            <a:r>
              <a:rPr lang="pt-BR" sz="550" dirty="0">
                <a:solidFill>
                  <a:srgbClr val="003944"/>
                </a:solidFill>
                <a:latin typeface="Arial" panose="020B0604020202020204" pitchFamily="34" charset="0"/>
                <a:cs typeface="Arial" panose="020B0604020202020204" pitchFamily="34" charset="0"/>
              </a:rPr>
              <a:t>Desenvolvimento / precificação de produtos e serviços.</a:t>
            </a:r>
          </a:p>
          <a:p>
            <a:pPr marL="74811" indent="-74811">
              <a:spcBef>
                <a:spcPct val="0"/>
              </a:spcBef>
              <a:buFont typeface="Arial" panose="020B0604020202020204" pitchFamily="34" charset="0"/>
              <a:buChar char="•"/>
            </a:pPr>
            <a:r>
              <a:rPr lang="pt-BR" sz="550" dirty="0">
                <a:solidFill>
                  <a:srgbClr val="003944"/>
                </a:solidFill>
                <a:latin typeface="Arial" panose="020B0604020202020204" pitchFamily="34" charset="0"/>
                <a:cs typeface="Arial" panose="020B0604020202020204" pitchFamily="34" charset="0"/>
              </a:rPr>
              <a:t>Comunicação e marketing.</a:t>
            </a:r>
          </a:p>
          <a:p>
            <a:pPr marL="74811" indent="-74811">
              <a:spcBef>
                <a:spcPct val="0"/>
              </a:spcBef>
              <a:buFont typeface="Arial" panose="020B0604020202020204" pitchFamily="34" charset="0"/>
              <a:buChar char="•"/>
            </a:pPr>
            <a:r>
              <a:rPr lang="pt-BR" sz="550" dirty="0">
                <a:solidFill>
                  <a:srgbClr val="003944"/>
                </a:solidFill>
                <a:latin typeface="Arial" panose="020B0604020202020204" pitchFamily="34" charset="0"/>
                <a:cs typeface="Arial" panose="020B0604020202020204" pitchFamily="34" charset="0"/>
              </a:rPr>
              <a:t>Capacitação continuada – reciclagem profissional.</a:t>
            </a:r>
          </a:p>
          <a:p>
            <a:pPr marL="74811" indent="-74811">
              <a:spcBef>
                <a:spcPct val="0"/>
              </a:spcBef>
              <a:buFont typeface="Arial" panose="020B0604020202020204" pitchFamily="34" charset="0"/>
              <a:buChar char="•"/>
            </a:pPr>
            <a:r>
              <a:rPr lang="pt-BR" sz="550" dirty="0">
                <a:solidFill>
                  <a:srgbClr val="003944"/>
                </a:solidFill>
                <a:latin typeface="Arial" panose="020B0604020202020204" pitchFamily="34" charset="0"/>
                <a:cs typeface="Arial" panose="020B0604020202020204" pitchFamily="34" charset="0"/>
              </a:rPr>
              <a:t>Reuniões plenárias e de comissões para a normatização da atividade profissional.</a:t>
            </a:r>
          </a:p>
          <a:p>
            <a:pPr marL="74811" indent="-74811">
              <a:spcBef>
                <a:spcPct val="0"/>
              </a:spcBef>
              <a:buFont typeface="Arial" panose="020B0604020202020204" pitchFamily="34" charset="0"/>
              <a:buChar char="•"/>
            </a:pPr>
            <a:r>
              <a:rPr lang="pt-BR" sz="550" dirty="0">
                <a:solidFill>
                  <a:srgbClr val="003944"/>
                </a:solidFill>
                <a:latin typeface="Arial" panose="020B0604020202020204" pitchFamily="34" charset="0"/>
                <a:cs typeface="Arial" panose="020B0604020202020204" pitchFamily="34" charset="0"/>
              </a:rPr>
              <a:t>Premiações (valorização das boas práticas / concurso de TCC).</a:t>
            </a:r>
          </a:p>
        </p:txBody>
      </p:sp>
      <p:sp>
        <p:nvSpPr>
          <p:cNvPr id="14" name="Título 4">
            <a:extLst>
              <a:ext uri="{FF2B5EF4-FFF2-40B4-BE49-F238E27FC236}">
                <a16:creationId xmlns:a16="http://schemas.microsoft.com/office/drawing/2014/main" id="{F94CB3EC-5B5F-4842-8E9D-07F3FF041AAC}"/>
              </a:ext>
            </a:extLst>
          </p:cNvPr>
          <p:cNvSpPr>
            <a:spLocks noGrp="1"/>
          </p:cNvSpPr>
          <p:nvPr>
            <p:ph type="title"/>
          </p:nvPr>
        </p:nvSpPr>
        <p:spPr>
          <a:xfrm>
            <a:off x="66534" y="-76744"/>
            <a:ext cx="4848291"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MODELO DE NEGÓCIO</a:t>
            </a:r>
          </a:p>
        </p:txBody>
      </p:sp>
    </p:spTree>
    <p:extLst>
      <p:ext uri="{BB962C8B-B14F-4D97-AF65-F5344CB8AC3E}">
        <p14:creationId xmlns:p14="http://schemas.microsoft.com/office/powerpoint/2010/main" val="1127976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3488" y="244699"/>
            <a:ext cx="9362940" cy="540912"/>
          </a:xfrm>
        </p:spPr>
        <p:txBody>
          <a:bodyPr>
            <a:normAutofit/>
          </a:bodyPr>
          <a:lstStyle/>
          <a:p>
            <a:r>
              <a:rPr lang="pt-BR" sz="2400" dirty="0">
                <a:latin typeface="Arial Black" panose="020B0A04020102020204" pitchFamily="34" charset="0"/>
                <a:cs typeface="Arial" panose="020B0604020202020204" pitchFamily="34" charset="0"/>
              </a:rPr>
              <a:t>Análise do Ambiente Externo</a:t>
            </a:r>
          </a:p>
        </p:txBody>
      </p:sp>
      <p:sp>
        <p:nvSpPr>
          <p:cNvPr id="3" name="Espaço Reservado para Conteúdo 2"/>
          <p:cNvSpPr>
            <a:spLocks noGrp="1"/>
          </p:cNvSpPr>
          <p:nvPr>
            <p:ph idx="1"/>
          </p:nvPr>
        </p:nvSpPr>
        <p:spPr>
          <a:xfrm>
            <a:off x="244700" y="785611"/>
            <a:ext cx="9491728" cy="5718220"/>
          </a:xfrm>
        </p:spPr>
        <p:txBody>
          <a:bodyPr numCol="2" spcCol="144000">
            <a:noAutofit/>
          </a:bodyPr>
          <a:lstStyle/>
          <a:p>
            <a:pPr marL="0" indent="0" algn="just">
              <a:lnSpc>
                <a:spcPct val="100000"/>
              </a:lnSpc>
              <a:spcBef>
                <a:spcPts val="600"/>
              </a:spcBef>
              <a:spcAft>
                <a:spcPts val="600"/>
              </a:spcAft>
              <a:buNone/>
            </a:pPr>
            <a:r>
              <a:rPr lang="pt-BR" sz="1600" dirty="0">
                <a:latin typeface="Arial" panose="020B0604020202020204" pitchFamily="34" charset="0"/>
                <a:cs typeface="Arial" panose="020B0604020202020204" pitchFamily="34" charset="0"/>
              </a:rPr>
              <a:t>O ano de 2020 foi decisivamente marcado pela Pandemia de </a:t>
            </a:r>
            <a:r>
              <a:rPr lang="pt-BR" sz="1600" dirty="0" err="1">
                <a:latin typeface="Arial" panose="020B0604020202020204" pitchFamily="34" charset="0"/>
                <a:cs typeface="Arial" panose="020B0604020202020204" pitchFamily="34" charset="0"/>
              </a:rPr>
              <a:t>Covid</a:t>
            </a:r>
            <a:r>
              <a:rPr lang="pt-BR" sz="1600" dirty="0">
                <a:latin typeface="Arial" panose="020B0604020202020204" pitchFamily="34" charset="0"/>
                <a:cs typeface="Arial" panose="020B0604020202020204" pitchFamily="34" charset="0"/>
              </a:rPr>
              <a:t> – 19, que infectou milhões de pessoas em todo o mundo e levou a óbito milhares. Todos os setores da sociedade, economia e indústria foram afetados. O setor da construção civil foi gravemente prejudicado nos primeiros meses da pandemia, com recuperação no segundo semestre do ano.</a:t>
            </a:r>
          </a:p>
          <a:p>
            <a:pPr marL="0" indent="0" algn="just">
              <a:lnSpc>
                <a:spcPct val="100000"/>
              </a:lnSpc>
              <a:spcBef>
                <a:spcPts val="600"/>
              </a:spcBef>
              <a:spcAft>
                <a:spcPts val="600"/>
              </a:spcAft>
              <a:buNone/>
            </a:pPr>
            <a:r>
              <a:rPr lang="pt-BR" sz="1600" dirty="0">
                <a:latin typeface="Arial" panose="020B0604020202020204" pitchFamily="34" charset="0"/>
                <a:cs typeface="Arial" panose="020B0604020202020204" pitchFamily="34" charset="0"/>
              </a:rPr>
              <a:t>No CAU/RR diversas medidas de contenção de despesas foram adotadas, uma delas foi o plano de contingenciamento realizado em maio em que foram paralisadas aproximadamente 25% das despesas programadas. Neste momento contratos de prestação de serviços e alugueis foram renegociados, despesas readequadas e reajuste salarial do quadro de empregados cancelado.</a:t>
            </a:r>
          </a:p>
          <a:p>
            <a:pPr marL="0" indent="0" algn="just">
              <a:lnSpc>
                <a:spcPct val="100000"/>
              </a:lnSpc>
              <a:spcBef>
                <a:spcPts val="600"/>
              </a:spcBef>
              <a:spcAft>
                <a:spcPts val="600"/>
              </a:spcAft>
              <a:buNone/>
            </a:pPr>
            <a:r>
              <a:rPr lang="pt-BR" sz="1600" dirty="0">
                <a:latin typeface="Arial" panose="020B0604020202020204" pitchFamily="34" charset="0"/>
                <a:cs typeface="Arial" panose="020B0604020202020204" pitchFamily="34" charset="0"/>
              </a:rPr>
              <a:t>Em julho o Plano de Ação e Orçamento passou pela reprogramação para adequação das receitas e despesas às novas estimativas, em que ao final configurou redução de aproximadamente 10% do orçamento inicialmente previsto, cenário que reforçou a estimativa de retomada do setor de construção civil. Ao encerramento do exercício apurou-se a realização de 82,8% das receitas estimadas.</a:t>
            </a:r>
          </a:p>
          <a:p>
            <a:pPr marL="0" indent="0" algn="just">
              <a:lnSpc>
                <a:spcPct val="100000"/>
              </a:lnSpc>
              <a:spcBef>
                <a:spcPts val="600"/>
              </a:spcBef>
              <a:spcAft>
                <a:spcPts val="600"/>
              </a:spcAft>
              <a:buNone/>
            </a:pPr>
            <a:r>
              <a:rPr lang="pt-BR" sz="1600" dirty="0">
                <a:latin typeface="Arial" panose="020B0604020202020204" pitchFamily="34" charset="0"/>
                <a:cs typeface="Arial" panose="020B0604020202020204" pitchFamily="34" charset="0"/>
              </a:rPr>
              <a:t>Para apoio aos profissionais durante a crise o prazo para o pagamento das anuidades foi ampliado por mais 60 dias e o refinanciamento de débitos de anuidade - REFIS foi prorrogado até o final do exercício.</a:t>
            </a:r>
          </a:p>
          <a:p>
            <a:pPr marL="0" indent="0" algn="just">
              <a:lnSpc>
                <a:spcPct val="100000"/>
              </a:lnSpc>
              <a:spcBef>
                <a:spcPts val="600"/>
              </a:spcBef>
              <a:spcAft>
                <a:spcPts val="600"/>
              </a:spcAft>
              <a:buNone/>
            </a:pPr>
            <a:endParaRPr lang="pt-BR" sz="140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12"/>
          </p:nvPr>
        </p:nvSpPr>
        <p:spPr/>
        <p:txBody>
          <a:bodyPr/>
          <a:lstStyle/>
          <a:p>
            <a:pPr rtl="0"/>
            <a:fld id="{5A4A7955-6230-48B4-BD8B-A7C460F75945}" type="slidenum">
              <a:rPr lang="pt-BR" noProof="0" smtClean="0"/>
              <a:t>12</a:t>
            </a:fld>
            <a:endParaRPr lang="pt-BR" noProof="0" dirty="0"/>
          </a:p>
        </p:txBody>
      </p:sp>
      <p:pic>
        <p:nvPicPr>
          <p:cNvPr id="1026" name="Picture 2" descr="Resultado de imagem para imagem ambiente externo"/>
          <p:cNvPicPr>
            <a:picLocks noChangeAspect="1" noChangeArrowheads="1"/>
          </p:cNvPicPr>
          <p:nvPr/>
        </p:nvPicPr>
        <p:blipFill rotWithShape="1">
          <a:blip r:embed="rId2">
            <a:extLst>
              <a:ext uri="{28A0092B-C50C-407E-A947-70E740481C1C}">
                <a14:useLocalDpi xmlns:a14="http://schemas.microsoft.com/office/drawing/2010/main" val="0"/>
              </a:ext>
            </a:extLst>
          </a:blip>
          <a:srcRect l="8686" t="5662" r="7782" b="4988"/>
          <a:stretch/>
        </p:blipFill>
        <p:spPr bwMode="auto">
          <a:xfrm>
            <a:off x="7519060" y="3803157"/>
            <a:ext cx="2386940" cy="2553194"/>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5367646" y="4241063"/>
            <a:ext cx="3610099" cy="1646605"/>
          </a:xfrm>
          <a:prstGeom prst="rect">
            <a:avLst/>
          </a:prstGeom>
          <a:noFill/>
        </p:spPr>
        <p:txBody>
          <a:bodyPr wrap="square" rtlCol="0">
            <a:spAutoFit/>
          </a:bodyPr>
          <a:lstStyle/>
          <a:p>
            <a:r>
              <a:rPr lang="pt-BR" sz="14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Roraima</a:t>
            </a:r>
          </a:p>
          <a:p>
            <a:r>
              <a:rPr lang="pt-BR" sz="13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Municípios: 15</a:t>
            </a:r>
          </a:p>
          <a:p>
            <a:r>
              <a:rPr lang="pt-BR" sz="13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População: 605.761</a:t>
            </a:r>
          </a:p>
          <a:p>
            <a:r>
              <a:rPr lang="pt-BR" sz="13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Profissionais ativos: 171</a:t>
            </a:r>
          </a:p>
          <a:p>
            <a:r>
              <a:rPr lang="pt-BR" sz="13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Empresas registradas: 73 </a:t>
            </a:r>
          </a:p>
          <a:p>
            <a:r>
              <a:rPr lang="pt-BR" sz="13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RRT´s</a:t>
            </a:r>
            <a:r>
              <a:rPr lang="pt-BR" sz="13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registrados: 815</a:t>
            </a:r>
            <a:endParaRPr lang="pt-BR" sz="1300" dirty="0">
              <a:latin typeface="Arial" panose="020B0604020202020204" pitchFamily="34" charset="0"/>
              <a:cs typeface="Arial" panose="020B0604020202020204" pitchFamily="34" charset="0"/>
            </a:endParaRPr>
          </a:p>
          <a:p>
            <a:endParaRPr lang="pt-BR" sz="1200" dirty="0">
              <a:latin typeface="Arial" panose="020B0604020202020204" pitchFamily="34" charset="0"/>
              <a:cs typeface="Arial" panose="020B0604020202020204" pitchFamily="34" charset="0"/>
            </a:endParaRPr>
          </a:p>
          <a:p>
            <a:r>
              <a:rPr lang="pt-BR" sz="1000" dirty="0">
                <a:latin typeface="Arial" panose="020B0604020202020204" pitchFamily="34" charset="0"/>
                <a:cs typeface="Arial" panose="020B0604020202020204" pitchFamily="34" charset="0"/>
              </a:rPr>
              <a:t>Fonte: </a:t>
            </a:r>
            <a:r>
              <a:rPr lang="pt-BR" sz="1000" dirty="0">
                <a:hlinkClick r:id="rId3"/>
              </a:rPr>
              <a:t>https://cidades.ibge.gov.br/brasil/to/panorama</a:t>
            </a:r>
            <a:r>
              <a:rPr lang="pt-BR" sz="1000" dirty="0"/>
              <a:t> e IGEO</a:t>
            </a:r>
            <a:endParaRPr lang="pt-B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200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8" name="Caixa de texto 7">
            <a:extLst>
              <a:ext uri="{FF2B5EF4-FFF2-40B4-BE49-F238E27FC236}">
                <a16:creationId xmlns:a16="http://schemas.microsoft.com/office/drawing/2014/main" id="{3DC4CCBA-12AD-4433-A381-A03661E3D927}"/>
              </a:ext>
            </a:extLst>
          </p:cNvPr>
          <p:cNvSpPr txBox="1"/>
          <p:nvPr/>
        </p:nvSpPr>
        <p:spPr>
          <a:xfrm>
            <a:off x="672636" y="1898235"/>
            <a:ext cx="9644742" cy="1846659"/>
          </a:xfrm>
          <a:prstGeom prst="rect">
            <a:avLst/>
          </a:prstGeom>
          <a:noFill/>
        </p:spPr>
        <p:txBody>
          <a:bodyPr wrap="square" lIns="0" tIns="0" rIns="0" bIns="0" rtlCol="0" anchor="ctr">
            <a:spAutoFit/>
          </a:bodyPr>
          <a:lstStyle/>
          <a:p>
            <a:pPr>
              <a:defRPr/>
            </a:pPr>
            <a:r>
              <a:rPr lang="pt-BR" sz="4000" b="1" dirty="0">
                <a:solidFill>
                  <a:srgbClr val="455F51">
                    <a:lumMod val="50000"/>
                  </a:srgbClr>
                </a:solidFill>
                <a:latin typeface="Arial" panose="020B0604020202020204" pitchFamily="34" charset="0"/>
                <a:cs typeface="Arial" panose="020B0604020202020204" pitchFamily="34" charset="0"/>
              </a:rPr>
              <a:t>2.GOVERNANÇA,</a:t>
            </a:r>
          </a:p>
          <a:p>
            <a:pPr>
              <a:defRPr/>
            </a:pPr>
            <a:r>
              <a:rPr lang="pt-BR" sz="4000" b="1" dirty="0">
                <a:solidFill>
                  <a:srgbClr val="455F51">
                    <a:lumMod val="50000"/>
                  </a:srgbClr>
                </a:solidFill>
                <a:latin typeface="Arial" panose="020B0604020202020204" pitchFamily="34" charset="0"/>
                <a:cs typeface="Arial" panose="020B0604020202020204" pitchFamily="34" charset="0"/>
              </a:rPr>
              <a:t>ESTRATÉGIA,</a:t>
            </a:r>
          </a:p>
          <a:p>
            <a:pPr>
              <a:defRPr/>
            </a:pPr>
            <a:r>
              <a:rPr lang="pt-BR" sz="4000" b="1" dirty="0">
                <a:solidFill>
                  <a:srgbClr val="455F51">
                    <a:lumMod val="50000"/>
                  </a:srgbClr>
                </a:solidFill>
                <a:latin typeface="Arial" panose="020B0604020202020204" pitchFamily="34" charset="0"/>
                <a:cs typeface="Arial" panose="020B0604020202020204" pitchFamily="34" charset="0"/>
              </a:rPr>
              <a:t>ALOCAÇÃO DE RECURSOS.</a:t>
            </a:r>
            <a:endParaRPr lang="pt-BR" sz="4000" dirty="0">
              <a:solidFill>
                <a:srgbClr val="455F51">
                  <a:lumMod val="50000"/>
                </a:srgbClr>
              </a:solidFill>
              <a:latin typeface="Arial" panose="020B0604020202020204" pitchFamily="34" charset="0"/>
              <a:cs typeface="Arial" panose="020B0604020202020204" pitchFamily="34" charset="0"/>
            </a:endParaRPr>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1143000" y="365126"/>
            <a:ext cx="10515600" cy="1325563"/>
          </a:xfrm>
        </p:spPr>
        <p:txBody>
          <a:bodyPr rtlCol="0"/>
          <a:lstStyle/>
          <a:p>
            <a:pPr rtl="0"/>
            <a:r>
              <a:rPr lang="pt-BR" dirty="0"/>
              <a:t>Slide de balanced scorecard 1</a:t>
            </a:r>
          </a:p>
        </p:txBody>
      </p:sp>
    </p:spTree>
    <p:extLst>
      <p:ext uri="{BB962C8B-B14F-4D97-AF65-F5344CB8AC3E}">
        <p14:creationId xmlns:p14="http://schemas.microsoft.com/office/powerpoint/2010/main" val="4055461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less\Documents\CAUBR\Apresentacao Tania\0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2" y="0"/>
            <a:ext cx="1000288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1361" y="616840"/>
            <a:ext cx="8422739" cy="780087"/>
          </a:xfrm>
          <a:prstGeom prst="rect">
            <a:avLst/>
          </a:prstGeom>
          <a:solidFill>
            <a:srgbClr val="18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950"/>
          </a:p>
        </p:txBody>
      </p:sp>
      <p:sp>
        <p:nvSpPr>
          <p:cNvPr id="4" name="TextBox 3"/>
          <p:cNvSpPr txBox="1"/>
          <p:nvPr/>
        </p:nvSpPr>
        <p:spPr>
          <a:xfrm>
            <a:off x="1793292" y="760661"/>
            <a:ext cx="7878875" cy="523220"/>
          </a:xfrm>
          <a:prstGeom prst="rect">
            <a:avLst/>
          </a:prstGeom>
          <a:noFill/>
        </p:spPr>
        <p:txBody>
          <a:bodyPr wrap="square" rtlCol="0">
            <a:spAutoFit/>
          </a:bodyPr>
          <a:lstStyle/>
          <a:p>
            <a:pPr algn="ctr"/>
            <a:r>
              <a:rPr lang="en-US" sz="2800" b="1" dirty="0">
                <a:solidFill>
                  <a:schemeClr val="bg1"/>
                </a:solidFill>
                <a:latin typeface="Dax-Medium" pitchFamily="2" charset="0"/>
              </a:rPr>
              <a:t>Estrutura de Governança</a:t>
            </a:r>
            <a:endParaRPr lang="pt-BR" sz="2800" b="1" dirty="0">
              <a:solidFill>
                <a:schemeClr val="bg1"/>
              </a:solidFill>
              <a:latin typeface="Dax-Medium" pitchFamily="2" charset="0"/>
            </a:endParaRPr>
          </a:p>
        </p:txBody>
      </p:sp>
      <p:sp>
        <p:nvSpPr>
          <p:cNvPr id="8" name="CaixaDeTexto 7"/>
          <p:cNvSpPr txBox="1"/>
          <p:nvPr/>
        </p:nvSpPr>
        <p:spPr>
          <a:xfrm>
            <a:off x="1965822" y="1563227"/>
            <a:ext cx="3988826" cy="5226046"/>
          </a:xfrm>
          <a:prstGeom prst="rect">
            <a:avLst/>
          </a:prstGeom>
          <a:noFill/>
        </p:spPr>
        <p:txBody>
          <a:bodyPr wrap="square" rtlCol="0">
            <a:spAutoFit/>
          </a:bodyPr>
          <a:lstStyle/>
          <a:p>
            <a:pPr algn="just">
              <a:lnSpc>
                <a:spcPct val="133000"/>
              </a:lnSpc>
            </a:pPr>
            <a:r>
              <a:rPr lang="pt-BR" sz="1400" dirty="0"/>
              <a:t>Em 2019 houve a expedição da Portaria Presidencial do CAU/BR nº 284, de 20/12/2019 (</a:t>
            </a:r>
            <a:r>
              <a:rPr lang="pt-BR" sz="1400" dirty="0">
                <a:hlinkClick r:id="rId3">
                  <a:extLst>
                    <a:ext uri="{A12FA001-AC4F-418D-AE19-62706E023703}">
                      <ahyp:hlinkClr xmlns:ahyp="http://schemas.microsoft.com/office/drawing/2018/hyperlinkcolor" val="tx"/>
                    </a:ext>
                  </a:extLst>
                </a:hlinkClick>
              </a:rPr>
              <a:t>https://transparencia.caubr.gov.br/portariapres284/</a:t>
            </a:r>
            <a:r>
              <a:rPr lang="pt-BR" sz="1400" dirty="0"/>
              <a:t>), criando um grupo de trabalho para atuar nas ações de estruturação e implantação das políticas de governança institucional e de gestão de riscos e controles internos, e de programa de integridade, cujos trabalhos se iniciaram em meados de 2020, com prazo conclusivo estimado para 30/06/2020. Não obstante, com o advento da pandemia da Covid-19 e priorizações decorrentes, se fez necessário protelar-se a conclusão dos referidos trabalhos para 30/06/2021.</a:t>
            </a:r>
          </a:p>
          <a:p>
            <a:pPr algn="just">
              <a:lnSpc>
                <a:spcPct val="133000"/>
              </a:lnSpc>
            </a:pPr>
            <a:r>
              <a:rPr lang="pt-BR" sz="1400" dirty="0"/>
              <a:t>No CAU/BR a estrutura de Governança foi identificada dentro dos preceitos contidos no Referencial Básico de Governança, 3ª edição, expedido pelo Tribunal de Contas da União, conforme segue.</a:t>
            </a:r>
          </a:p>
        </p:txBody>
      </p:sp>
      <p:sp>
        <p:nvSpPr>
          <p:cNvPr id="9" name="CaixaDeTexto 8"/>
          <p:cNvSpPr txBox="1"/>
          <p:nvPr/>
        </p:nvSpPr>
        <p:spPr>
          <a:xfrm>
            <a:off x="5945766" y="1563227"/>
            <a:ext cx="3711168" cy="5478423"/>
          </a:xfrm>
          <a:prstGeom prst="rect">
            <a:avLst/>
          </a:prstGeom>
          <a:noFill/>
        </p:spPr>
        <p:txBody>
          <a:bodyPr wrap="square" rtlCol="0">
            <a:spAutoFit/>
          </a:bodyPr>
          <a:lstStyle/>
          <a:p>
            <a:r>
              <a:rPr lang="pt-BR" sz="1400" b="1" dirty="0"/>
              <a:t>Estrutura de Governança do CAU</a:t>
            </a:r>
          </a:p>
          <a:p>
            <a:endParaRPr lang="pt-BR" sz="1400" dirty="0"/>
          </a:p>
          <a:p>
            <a:r>
              <a:rPr lang="pt-BR" sz="1400" b="1" dirty="0"/>
              <a:t>I. Instâncias externas:</a:t>
            </a:r>
          </a:p>
          <a:p>
            <a:r>
              <a:rPr lang="pt-BR" sz="1400" dirty="0"/>
              <a:t>• TCU</a:t>
            </a:r>
          </a:p>
          <a:p>
            <a:r>
              <a:rPr lang="pt-BR" sz="1400" dirty="0"/>
              <a:t>• CGU</a:t>
            </a:r>
          </a:p>
          <a:p>
            <a:endParaRPr lang="pt-BR" sz="1400" dirty="0"/>
          </a:p>
          <a:p>
            <a:r>
              <a:rPr lang="pt-BR" sz="1400" b="1" dirty="0"/>
              <a:t>II. Instâncias externas de apoio:</a:t>
            </a:r>
          </a:p>
          <a:p>
            <a:r>
              <a:rPr lang="pt-BR" sz="1400" dirty="0"/>
              <a:t>• Auditoria independente</a:t>
            </a:r>
          </a:p>
          <a:p>
            <a:r>
              <a:rPr lang="pt-BR" sz="1400" dirty="0"/>
              <a:t>•Controle social organizado</a:t>
            </a:r>
          </a:p>
          <a:p>
            <a:r>
              <a:rPr lang="pt-BR" sz="1400" dirty="0"/>
              <a:t>• Fórum de Presidentes</a:t>
            </a:r>
          </a:p>
          <a:p>
            <a:endParaRPr lang="pt-BR" sz="1400" dirty="0"/>
          </a:p>
          <a:p>
            <a:r>
              <a:rPr lang="pt-BR" sz="1400" b="1" dirty="0"/>
              <a:t>III. Instâncias internas:</a:t>
            </a:r>
          </a:p>
          <a:p>
            <a:r>
              <a:rPr lang="pt-BR" sz="1400" dirty="0"/>
              <a:t>• Plenário</a:t>
            </a:r>
          </a:p>
          <a:p>
            <a:r>
              <a:rPr lang="pt-BR" sz="1400" dirty="0"/>
              <a:t>• Conselho Diretor</a:t>
            </a:r>
          </a:p>
          <a:p>
            <a:r>
              <a:rPr lang="pt-BR" sz="1400" dirty="0"/>
              <a:t>• Colegiado de Governança do Centro de Serviços Compartilhados do CAU (CSC-CAU)</a:t>
            </a:r>
          </a:p>
          <a:p>
            <a:r>
              <a:rPr lang="pt-BR" sz="1400" dirty="0"/>
              <a:t>• Colegiado de Governança do Fundo de Apoio Financeiro aos CAU/UF</a:t>
            </a:r>
          </a:p>
          <a:p>
            <a:endParaRPr lang="pt-BR" sz="1400" dirty="0"/>
          </a:p>
          <a:p>
            <a:r>
              <a:rPr lang="pt-BR" sz="1400" b="1" dirty="0"/>
              <a:t>IV. Instâncias internas de apoio:</a:t>
            </a:r>
          </a:p>
          <a:p>
            <a:r>
              <a:rPr lang="pt-BR" sz="1400" dirty="0"/>
              <a:t>• Comissões de Administração e de Finanças</a:t>
            </a:r>
          </a:p>
          <a:p>
            <a:r>
              <a:rPr lang="pt-BR" sz="1400" dirty="0"/>
              <a:t>• Controladoria</a:t>
            </a:r>
          </a:p>
          <a:p>
            <a:r>
              <a:rPr lang="pt-BR" sz="1400" dirty="0"/>
              <a:t>• Auditoria interna</a:t>
            </a:r>
          </a:p>
          <a:p>
            <a:r>
              <a:rPr lang="pt-BR" sz="1400" dirty="0"/>
              <a:t>• Ouvidoria</a:t>
            </a:r>
          </a:p>
          <a:p>
            <a:endParaRPr lang="pt-BR" sz="1400" dirty="0">
              <a:solidFill>
                <a:srgbClr val="FF0000"/>
              </a:solidFill>
            </a:endParaRPr>
          </a:p>
        </p:txBody>
      </p:sp>
    </p:spTree>
    <p:extLst>
      <p:ext uri="{BB962C8B-B14F-4D97-AF65-F5344CB8AC3E}">
        <p14:creationId xmlns:p14="http://schemas.microsoft.com/office/powerpoint/2010/main" val="149468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id="{16372197-24F4-4A72-8A24-3C3986A14DAE}"/>
              </a:ext>
            </a:extLst>
          </p:cNvPr>
          <p:cNvSpPr>
            <a:spLocks noGrp="1"/>
          </p:cNvSpPr>
          <p:nvPr>
            <p:ph type="title"/>
          </p:nvPr>
        </p:nvSpPr>
        <p:spPr>
          <a:xfrm>
            <a:off x="505203" y="36429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SISTEMA DE GOVERNANÇA</a:t>
            </a:r>
          </a:p>
        </p:txBody>
      </p:sp>
      <p:sp>
        <p:nvSpPr>
          <p:cNvPr id="39" name="objeto 7" descr="Retângulo bege">
            <a:extLst>
              <a:ext uri="{FF2B5EF4-FFF2-40B4-BE49-F238E27FC236}">
                <a16:creationId xmlns:a16="http://schemas.microsoft.com/office/drawing/2014/main" id="{1185C7A9-8E52-408E-B19E-E5A1EB33971B}"/>
              </a:ext>
            </a:extLst>
          </p:cNvPr>
          <p:cNvSpPr/>
          <p:nvPr/>
        </p:nvSpPr>
        <p:spPr bwMode="white">
          <a:xfrm flipV="1">
            <a:off x="505203" y="963979"/>
            <a:ext cx="7134723" cy="46114"/>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7" name="Retângulo 6">
            <a:extLst>
              <a:ext uri="{FF2B5EF4-FFF2-40B4-BE49-F238E27FC236}">
                <a16:creationId xmlns:a16="http://schemas.microsoft.com/office/drawing/2014/main" id="{5A7683EF-BC57-477E-8DA6-B6B8490D6AAD}"/>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11</a:t>
            </a:r>
          </a:p>
        </p:txBody>
      </p:sp>
      <p:pic>
        <p:nvPicPr>
          <p:cNvPr id="3" name="Imagem 2">
            <a:extLst>
              <a:ext uri="{FF2B5EF4-FFF2-40B4-BE49-F238E27FC236}">
                <a16:creationId xmlns:a16="http://schemas.microsoft.com/office/drawing/2014/main" id="{AB9B9052-5372-4609-BE62-3FF6F2D2A69A}"/>
              </a:ext>
            </a:extLst>
          </p:cNvPr>
          <p:cNvPicPr>
            <a:picLocks noChangeAspect="1"/>
          </p:cNvPicPr>
          <p:nvPr/>
        </p:nvPicPr>
        <p:blipFill>
          <a:blip r:embed="rId3"/>
          <a:stretch>
            <a:fillRect/>
          </a:stretch>
        </p:blipFill>
        <p:spPr>
          <a:xfrm>
            <a:off x="505203" y="1802282"/>
            <a:ext cx="3992281" cy="3863028"/>
          </a:xfrm>
          <a:prstGeom prst="rect">
            <a:avLst/>
          </a:prstGeom>
        </p:spPr>
      </p:pic>
      <p:sp>
        <p:nvSpPr>
          <p:cNvPr id="4" name="Retângulo 3">
            <a:extLst>
              <a:ext uri="{FF2B5EF4-FFF2-40B4-BE49-F238E27FC236}">
                <a16:creationId xmlns:a16="http://schemas.microsoft.com/office/drawing/2014/main" id="{CD03D21B-3496-4B1B-B234-6942A47E6169}"/>
              </a:ext>
            </a:extLst>
          </p:cNvPr>
          <p:cNvSpPr/>
          <p:nvPr/>
        </p:nvSpPr>
        <p:spPr>
          <a:xfrm>
            <a:off x="3756491" y="995326"/>
            <a:ext cx="3883435" cy="375552"/>
          </a:xfrm>
          <a:prstGeom prst="rect">
            <a:avLst/>
          </a:prstGeom>
        </p:spPr>
        <p:txBody>
          <a:bodyPr wrap="none">
            <a:spAutoFit/>
          </a:bodyPr>
          <a:lstStyle/>
          <a:p>
            <a:pPr algn="just">
              <a:lnSpc>
                <a:spcPct val="107000"/>
              </a:lnSpc>
              <a:spcBef>
                <a:spcPts val="600"/>
              </a:spcBef>
              <a:spcAft>
                <a:spcPts val="800"/>
              </a:spcAft>
            </a:pPr>
            <a:r>
              <a:rPr lang="pt-BR" b="1" kern="1000" dirty="0">
                <a:latin typeface="Calibri" panose="020F0502020204030204" pitchFamily="34" charset="0"/>
                <a:ea typeface="Calibri" panose="020F0502020204030204" pitchFamily="34" charset="0"/>
                <a:cs typeface="Times New Roman" panose="02020603050405020304" pitchFamily="18" charset="0"/>
              </a:rPr>
              <a:t>Figura: Sistema de Governança do CAU</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0BB2BDBF-D8FD-4B3E-94F3-7E9087B41DCE}"/>
              </a:ext>
            </a:extLst>
          </p:cNvPr>
          <p:cNvPicPr>
            <a:picLocks noChangeAspect="1"/>
          </p:cNvPicPr>
          <p:nvPr/>
        </p:nvPicPr>
        <p:blipFill rotWithShape="1">
          <a:blip r:embed="rId4"/>
          <a:srcRect t="1515"/>
          <a:stretch/>
        </p:blipFill>
        <p:spPr>
          <a:xfrm>
            <a:off x="4587615" y="1681018"/>
            <a:ext cx="5172786" cy="3984292"/>
          </a:xfrm>
          <a:prstGeom prst="rect">
            <a:avLst/>
          </a:prstGeom>
        </p:spPr>
      </p:pic>
    </p:spTree>
    <p:extLst>
      <p:ext uri="{BB962C8B-B14F-4D97-AF65-F5344CB8AC3E}">
        <p14:creationId xmlns:p14="http://schemas.microsoft.com/office/powerpoint/2010/main" val="2892608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id="{16372197-24F4-4A72-8A24-3C3986A14DAE}"/>
              </a:ext>
            </a:extLst>
          </p:cNvPr>
          <p:cNvSpPr>
            <a:spLocks noGrp="1"/>
          </p:cNvSpPr>
          <p:nvPr>
            <p:ph type="title"/>
          </p:nvPr>
        </p:nvSpPr>
        <p:spPr>
          <a:xfrm>
            <a:off x="623560" y="-21308"/>
            <a:ext cx="8752121" cy="782638"/>
          </a:xfrm>
        </p:spPr>
        <p:txBody>
          <a:bodyPr rtlCol="0">
            <a:noAutofit/>
          </a:bodyPr>
          <a:lstStyle/>
          <a:p>
            <a:pPr rtl="0"/>
            <a:r>
              <a:rPr lang="pt-BR" sz="2800" b="1" dirty="0">
                <a:solidFill>
                  <a:schemeClr val="tx2">
                    <a:lumMod val="50000"/>
                  </a:schemeClr>
                </a:solidFill>
                <a:latin typeface="Arial" panose="020B0604020202020204" pitchFamily="34" charset="0"/>
                <a:cs typeface="Arial" panose="020B0604020202020204" pitchFamily="34" charset="0"/>
              </a:rPr>
              <a:t>QUEM É QUEM  (CONSELHEIROS TITULARES)</a:t>
            </a:r>
          </a:p>
        </p:txBody>
      </p:sp>
      <p:sp>
        <p:nvSpPr>
          <p:cNvPr id="39" name="objeto 7" descr="Retângulo bege">
            <a:extLst>
              <a:ext uri="{FF2B5EF4-FFF2-40B4-BE49-F238E27FC236}">
                <a16:creationId xmlns:a16="http://schemas.microsoft.com/office/drawing/2014/main" id="{1185C7A9-8E52-408E-B19E-E5A1EB33971B}"/>
              </a:ext>
            </a:extLst>
          </p:cNvPr>
          <p:cNvSpPr/>
          <p:nvPr/>
        </p:nvSpPr>
        <p:spPr bwMode="white">
          <a:xfrm flipV="1">
            <a:off x="576939" y="466138"/>
            <a:ext cx="7269723" cy="120656"/>
          </a:xfrm>
          <a:custGeom>
            <a:avLst/>
            <a:gdLst/>
            <a:ahLst/>
            <a:cxnLst/>
            <a:rect l="l" t="t" r="r" b="b"/>
            <a:pathLst>
              <a:path w="3935729">
                <a:moveTo>
                  <a:pt x="0" y="0"/>
                </a:moveTo>
                <a:lnTo>
                  <a:pt x="3935349" y="0"/>
                </a:lnTo>
              </a:path>
            </a:pathLst>
          </a:custGeom>
          <a:ln w="54863">
            <a:solidFill>
              <a:srgbClr val="006666"/>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6" name="Retângulo 15">
            <a:extLst>
              <a:ext uri="{FF2B5EF4-FFF2-40B4-BE49-F238E27FC236}">
                <a16:creationId xmlns:a16="http://schemas.microsoft.com/office/drawing/2014/main" id="{163C9DFC-4B13-43FC-8F52-0D075D4B1163}"/>
              </a:ext>
              <a:ext uri="{C183D7F6-B498-43B3-948B-1728B52AA6E4}">
                <adec:decorative xmlns:adec="http://schemas.microsoft.com/office/drawing/2017/decorative" val="1"/>
              </a:ext>
            </a:extLst>
          </p:cNvPr>
          <p:cNvSpPr/>
          <p:nvPr/>
        </p:nvSpPr>
        <p:spPr>
          <a:xfrm>
            <a:off x="8611171" y="627255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14</a:t>
            </a:r>
          </a:p>
        </p:txBody>
      </p:sp>
      <p:sp>
        <p:nvSpPr>
          <p:cNvPr id="3" name="CaixaDeTexto 2">
            <a:extLst>
              <a:ext uri="{FF2B5EF4-FFF2-40B4-BE49-F238E27FC236}">
                <a16:creationId xmlns:a16="http://schemas.microsoft.com/office/drawing/2014/main" id="{CBA4A494-FEEA-46BD-9F8F-F1B217349017}"/>
              </a:ext>
            </a:extLst>
          </p:cNvPr>
          <p:cNvSpPr txBox="1"/>
          <p:nvPr/>
        </p:nvSpPr>
        <p:spPr>
          <a:xfrm>
            <a:off x="1253959" y="1454397"/>
            <a:ext cx="4180250" cy="1200329"/>
          </a:xfrm>
          <a:prstGeom prst="rect">
            <a:avLst/>
          </a:prstGeom>
          <a:noFill/>
        </p:spPr>
        <p:txBody>
          <a:bodyPr wrap="square" rtlCol="0">
            <a:spAutoFit/>
          </a:bodyPr>
          <a:lstStyle/>
          <a:p>
            <a:pPr algn="ctr" fontAlgn="base"/>
            <a:r>
              <a:rPr lang="pt-BR" dirty="0">
                <a:solidFill>
                  <a:srgbClr val="212121"/>
                </a:solidFill>
                <a:latin typeface="roboto_condensedbold"/>
              </a:rPr>
              <a:t>Jorge Romano Netto</a:t>
            </a:r>
          </a:p>
          <a:p>
            <a:pPr algn="ctr" fontAlgn="base"/>
            <a:r>
              <a:rPr lang="pt-BR" cap="all" dirty="0">
                <a:solidFill>
                  <a:srgbClr val="497076"/>
                </a:solidFill>
                <a:latin typeface="openSansRegular"/>
              </a:rPr>
              <a:t>TITULAR</a:t>
            </a:r>
          </a:p>
          <a:p>
            <a:pPr algn="ctr" fontAlgn="base"/>
            <a:r>
              <a:rPr lang="pt-BR" dirty="0">
                <a:solidFill>
                  <a:srgbClr val="212121"/>
                </a:solidFill>
                <a:latin typeface="openSansRegular"/>
              </a:rPr>
              <a:t>presidente@caurr.org.br</a:t>
            </a:r>
          </a:p>
          <a:p>
            <a:endParaRPr lang="pt-BR" dirty="0"/>
          </a:p>
        </p:txBody>
      </p:sp>
      <p:sp>
        <p:nvSpPr>
          <p:cNvPr id="17" name="CaixaDeTexto 16">
            <a:extLst>
              <a:ext uri="{FF2B5EF4-FFF2-40B4-BE49-F238E27FC236}">
                <a16:creationId xmlns:a16="http://schemas.microsoft.com/office/drawing/2014/main" id="{9419453A-1A7D-4A4F-9748-48F03967606A}"/>
              </a:ext>
            </a:extLst>
          </p:cNvPr>
          <p:cNvSpPr txBox="1"/>
          <p:nvPr/>
        </p:nvSpPr>
        <p:spPr>
          <a:xfrm>
            <a:off x="1812815" y="3304100"/>
            <a:ext cx="3647090" cy="1200329"/>
          </a:xfrm>
          <a:prstGeom prst="rect">
            <a:avLst/>
          </a:prstGeom>
          <a:noFill/>
        </p:spPr>
        <p:txBody>
          <a:bodyPr wrap="square" rtlCol="0">
            <a:spAutoFit/>
          </a:bodyPr>
          <a:lstStyle/>
          <a:p>
            <a:pPr algn="ctr" fontAlgn="base"/>
            <a:r>
              <a:rPr lang="es-ES" dirty="0">
                <a:solidFill>
                  <a:srgbClr val="212121"/>
                </a:solidFill>
                <a:latin typeface="roboto_condensedbold"/>
              </a:rPr>
              <a:t>Rodrigo Edson Castro </a:t>
            </a:r>
            <a:r>
              <a:rPr lang="es-ES" dirty="0" err="1">
                <a:solidFill>
                  <a:srgbClr val="212121"/>
                </a:solidFill>
                <a:latin typeface="roboto_condensedbold"/>
              </a:rPr>
              <a:t>Avila</a:t>
            </a:r>
            <a:endParaRPr lang="es-ES" dirty="0">
              <a:solidFill>
                <a:srgbClr val="212121"/>
              </a:solidFill>
              <a:latin typeface="roboto_condensedbold"/>
            </a:endParaRPr>
          </a:p>
          <a:p>
            <a:pPr algn="ctr" fontAlgn="base"/>
            <a:r>
              <a:rPr lang="es-ES" cap="all" dirty="0">
                <a:solidFill>
                  <a:srgbClr val="497076"/>
                </a:solidFill>
                <a:latin typeface="openSansRegular"/>
              </a:rPr>
              <a:t>TITULAR</a:t>
            </a:r>
          </a:p>
          <a:p>
            <a:pPr algn="ctr" fontAlgn="base"/>
            <a:r>
              <a:rPr lang="es-ES" dirty="0">
                <a:solidFill>
                  <a:srgbClr val="212121"/>
                </a:solidFill>
                <a:latin typeface="openSansRegular"/>
              </a:rPr>
              <a:t>recastroavila@gmail.com</a:t>
            </a:r>
          </a:p>
          <a:p>
            <a:endParaRPr lang="pt-BR" dirty="0"/>
          </a:p>
        </p:txBody>
      </p:sp>
      <p:sp>
        <p:nvSpPr>
          <p:cNvPr id="18" name="CaixaDeTexto 17">
            <a:extLst>
              <a:ext uri="{FF2B5EF4-FFF2-40B4-BE49-F238E27FC236}">
                <a16:creationId xmlns:a16="http://schemas.microsoft.com/office/drawing/2014/main" id="{E1ACE6B8-D267-459F-BD98-5E183B5E0697}"/>
              </a:ext>
            </a:extLst>
          </p:cNvPr>
          <p:cNvSpPr txBox="1"/>
          <p:nvPr/>
        </p:nvSpPr>
        <p:spPr>
          <a:xfrm>
            <a:off x="1812815" y="5115580"/>
            <a:ext cx="3647090" cy="1200329"/>
          </a:xfrm>
          <a:prstGeom prst="rect">
            <a:avLst/>
          </a:prstGeom>
          <a:noFill/>
        </p:spPr>
        <p:txBody>
          <a:bodyPr wrap="square" rtlCol="0">
            <a:spAutoFit/>
          </a:bodyPr>
          <a:lstStyle/>
          <a:p>
            <a:pPr algn="ctr" fontAlgn="base"/>
            <a:r>
              <a:rPr lang="es-ES" dirty="0" err="1">
                <a:solidFill>
                  <a:srgbClr val="212121"/>
                </a:solidFill>
                <a:latin typeface="roboto_condensedbold"/>
              </a:rPr>
              <a:t>Luiz</a:t>
            </a:r>
            <a:r>
              <a:rPr lang="es-ES" dirty="0">
                <a:solidFill>
                  <a:srgbClr val="212121"/>
                </a:solidFill>
                <a:latin typeface="roboto_condensedbold"/>
              </a:rPr>
              <a:t> </a:t>
            </a:r>
            <a:r>
              <a:rPr lang="es-ES" dirty="0" err="1">
                <a:solidFill>
                  <a:srgbClr val="212121"/>
                </a:solidFill>
                <a:latin typeface="roboto_condensedbold"/>
              </a:rPr>
              <a:t>Afonso</a:t>
            </a:r>
            <a:r>
              <a:rPr lang="es-ES" dirty="0">
                <a:solidFill>
                  <a:srgbClr val="212121"/>
                </a:solidFill>
                <a:latin typeface="roboto_condensedbold"/>
              </a:rPr>
              <a:t> Maciel de Melo</a:t>
            </a:r>
          </a:p>
          <a:p>
            <a:pPr algn="ctr" fontAlgn="base"/>
            <a:r>
              <a:rPr lang="es-ES" cap="all" dirty="0">
                <a:solidFill>
                  <a:srgbClr val="497076"/>
                </a:solidFill>
                <a:latin typeface="openSansRegular"/>
              </a:rPr>
              <a:t>TITULAR</a:t>
            </a:r>
          </a:p>
          <a:p>
            <a:pPr algn="ctr" fontAlgn="base"/>
            <a:r>
              <a:rPr lang="es-ES" dirty="0">
                <a:solidFill>
                  <a:srgbClr val="212121"/>
                </a:solidFill>
                <a:latin typeface="openSansRegular"/>
              </a:rPr>
              <a:t>arqluluka@hotmail.com</a:t>
            </a:r>
          </a:p>
          <a:p>
            <a:endParaRPr lang="pt-BR" dirty="0"/>
          </a:p>
        </p:txBody>
      </p:sp>
      <p:sp>
        <p:nvSpPr>
          <p:cNvPr id="19" name="CaixaDeTexto 18">
            <a:extLst>
              <a:ext uri="{FF2B5EF4-FFF2-40B4-BE49-F238E27FC236}">
                <a16:creationId xmlns:a16="http://schemas.microsoft.com/office/drawing/2014/main" id="{231CE108-D15E-4EF6-8346-7647CE5A352A}"/>
              </a:ext>
            </a:extLst>
          </p:cNvPr>
          <p:cNvSpPr txBox="1"/>
          <p:nvPr/>
        </p:nvSpPr>
        <p:spPr>
          <a:xfrm>
            <a:off x="6150786" y="1522018"/>
            <a:ext cx="3647090" cy="1200329"/>
          </a:xfrm>
          <a:prstGeom prst="rect">
            <a:avLst/>
          </a:prstGeom>
          <a:noFill/>
        </p:spPr>
        <p:txBody>
          <a:bodyPr wrap="square" rtlCol="0">
            <a:spAutoFit/>
          </a:bodyPr>
          <a:lstStyle/>
          <a:p>
            <a:pPr algn="ctr" fontAlgn="base"/>
            <a:r>
              <a:rPr lang="fr-FR" dirty="0">
                <a:solidFill>
                  <a:srgbClr val="212121"/>
                </a:solidFill>
                <a:latin typeface="roboto_condensedbold"/>
              </a:rPr>
              <a:t>Max Weber</a:t>
            </a:r>
          </a:p>
          <a:p>
            <a:pPr algn="ctr" fontAlgn="base"/>
            <a:r>
              <a:rPr lang="fr-FR" cap="all" dirty="0">
                <a:solidFill>
                  <a:srgbClr val="497076"/>
                </a:solidFill>
                <a:latin typeface="openSansRegular"/>
              </a:rPr>
              <a:t>TITULAR</a:t>
            </a:r>
          </a:p>
          <a:p>
            <a:pPr algn="ctr" fontAlgn="base"/>
            <a:r>
              <a:rPr lang="fr-FR" dirty="0">
                <a:solidFill>
                  <a:srgbClr val="212121"/>
                </a:solidFill>
                <a:latin typeface="openSansRegular"/>
              </a:rPr>
              <a:t>maxweb.arq@gmail.com</a:t>
            </a:r>
          </a:p>
          <a:p>
            <a:endParaRPr lang="pt-BR" dirty="0"/>
          </a:p>
        </p:txBody>
      </p:sp>
      <p:sp>
        <p:nvSpPr>
          <p:cNvPr id="20" name="CaixaDeTexto 19">
            <a:extLst>
              <a:ext uri="{FF2B5EF4-FFF2-40B4-BE49-F238E27FC236}">
                <a16:creationId xmlns:a16="http://schemas.microsoft.com/office/drawing/2014/main" id="{D7CCF95D-9135-45C5-9A0C-188344E78DCD}"/>
              </a:ext>
            </a:extLst>
          </p:cNvPr>
          <p:cNvSpPr txBox="1"/>
          <p:nvPr/>
        </p:nvSpPr>
        <p:spPr>
          <a:xfrm>
            <a:off x="6509823" y="3276600"/>
            <a:ext cx="3353678" cy="1200329"/>
          </a:xfrm>
          <a:prstGeom prst="rect">
            <a:avLst/>
          </a:prstGeom>
          <a:noFill/>
        </p:spPr>
        <p:txBody>
          <a:bodyPr wrap="square" rtlCol="0">
            <a:spAutoFit/>
          </a:bodyPr>
          <a:lstStyle/>
          <a:p>
            <a:pPr algn="ctr" fontAlgn="base"/>
            <a:r>
              <a:rPr lang="pt-BR" dirty="0" err="1">
                <a:solidFill>
                  <a:srgbClr val="212121"/>
                </a:solidFill>
                <a:latin typeface="roboto_condensedbold"/>
              </a:rPr>
              <a:t>Sharonn</a:t>
            </a:r>
            <a:r>
              <a:rPr lang="pt-BR" dirty="0">
                <a:solidFill>
                  <a:srgbClr val="212121"/>
                </a:solidFill>
                <a:latin typeface="roboto_condensedbold"/>
              </a:rPr>
              <a:t> </a:t>
            </a:r>
            <a:r>
              <a:rPr lang="pt-BR" dirty="0" err="1">
                <a:solidFill>
                  <a:srgbClr val="212121"/>
                </a:solidFill>
                <a:latin typeface="roboto_condensedbold"/>
              </a:rPr>
              <a:t>Lorrayne</a:t>
            </a:r>
            <a:r>
              <a:rPr lang="pt-BR" dirty="0">
                <a:solidFill>
                  <a:srgbClr val="212121"/>
                </a:solidFill>
                <a:latin typeface="roboto_condensedbold"/>
              </a:rPr>
              <a:t> Mendes Torreias</a:t>
            </a:r>
          </a:p>
          <a:p>
            <a:pPr algn="ctr" fontAlgn="base"/>
            <a:r>
              <a:rPr lang="pt-BR" cap="all" dirty="0">
                <a:solidFill>
                  <a:srgbClr val="497076"/>
                </a:solidFill>
                <a:latin typeface="openSansRegular"/>
              </a:rPr>
              <a:t>TITULAR</a:t>
            </a:r>
          </a:p>
          <a:p>
            <a:endParaRPr lang="pt-BR" dirty="0"/>
          </a:p>
        </p:txBody>
      </p:sp>
      <p:sp>
        <p:nvSpPr>
          <p:cNvPr id="4" name="AutoShape 2">
            <a:extLst>
              <a:ext uri="{FF2B5EF4-FFF2-40B4-BE49-F238E27FC236}">
                <a16:creationId xmlns:a16="http://schemas.microsoft.com/office/drawing/2014/main" id="{419EEDAD-2464-45E1-B9B4-A0D28D1F713D}"/>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4">
            <a:extLst>
              <a:ext uri="{FF2B5EF4-FFF2-40B4-BE49-F238E27FC236}">
                <a16:creationId xmlns:a16="http://schemas.microsoft.com/office/drawing/2014/main" id="{6471512D-5AB8-41D1-A01B-8EB6059B8788}"/>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 name="Imagem 9">
            <a:extLst>
              <a:ext uri="{FF2B5EF4-FFF2-40B4-BE49-F238E27FC236}">
                <a16:creationId xmlns:a16="http://schemas.microsoft.com/office/drawing/2014/main" id="{E8F59E76-5766-477E-A8D1-4BEC49804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23" y="1329224"/>
            <a:ext cx="1334125" cy="1334125"/>
          </a:xfrm>
          <a:prstGeom prst="rect">
            <a:avLst/>
          </a:prstGeom>
        </p:spPr>
      </p:pic>
      <p:pic>
        <p:nvPicPr>
          <p:cNvPr id="21" name="Imagem 20">
            <a:extLst>
              <a:ext uri="{FF2B5EF4-FFF2-40B4-BE49-F238E27FC236}">
                <a16:creationId xmlns:a16="http://schemas.microsoft.com/office/drawing/2014/main" id="{63F7D955-BDA1-4942-9523-AC58A8667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42" y="3159581"/>
            <a:ext cx="1334125" cy="1334125"/>
          </a:xfrm>
          <a:prstGeom prst="rect">
            <a:avLst/>
          </a:prstGeom>
        </p:spPr>
      </p:pic>
      <p:pic>
        <p:nvPicPr>
          <p:cNvPr id="23" name="Imagem 22">
            <a:extLst>
              <a:ext uri="{FF2B5EF4-FFF2-40B4-BE49-F238E27FC236}">
                <a16:creationId xmlns:a16="http://schemas.microsoft.com/office/drawing/2014/main" id="{5C9851AF-5674-4893-8B09-B5DE273F7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017" y="4938425"/>
            <a:ext cx="1334125" cy="1334125"/>
          </a:xfrm>
          <a:prstGeom prst="rect">
            <a:avLst/>
          </a:prstGeom>
        </p:spPr>
      </p:pic>
      <p:pic>
        <p:nvPicPr>
          <p:cNvPr id="25" name="Imagem 24">
            <a:extLst>
              <a:ext uri="{FF2B5EF4-FFF2-40B4-BE49-F238E27FC236}">
                <a16:creationId xmlns:a16="http://schemas.microsoft.com/office/drawing/2014/main" id="{3F78D442-490C-478B-A171-9B86AE8CE2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6798" y="1388223"/>
            <a:ext cx="1275126" cy="1275126"/>
          </a:xfrm>
          <a:prstGeom prst="rect">
            <a:avLst/>
          </a:prstGeom>
        </p:spPr>
      </p:pic>
      <p:pic>
        <p:nvPicPr>
          <p:cNvPr id="27" name="Imagem 26">
            <a:extLst>
              <a:ext uri="{FF2B5EF4-FFF2-40B4-BE49-F238E27FC236}">
                <a16:creationId xmlns:a16="http://schemas.microsoft.com/office/drawing/2014/main" id="{0A72A3D7-79E6-463F-8160-9169220339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6798" y="3207354"/>
            <a:ext cx="1333686" cy="1333686"/>
          </a:xfrm>
          <a:prstGeom prst="rect">
            <a:avLst/>
          </a:prstGeom>
        </p:spPr>
      </p:pic>
    </p:spTree>
    <p:extLst>
      <p:ext uri="{BB962C8B-B14F-4D97-AF65-F5344CB8AC3E}">
        <p14:creationId xmlns:p14="http://schemas.microsoft.com/office/powerpoint/2010/main" val="4082252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451262" y="365127"/>
            <a:ext cx="8774991" cy="406770"/>
          </a:xfrm>
        </p:spPr>
        <p:txBody>
          <a:bodyPr>
            <a:noAutofit/>
          </a:bodyPr>
          <a:lstStyle/>
          <a:p>
            <a:r>
              <a:rPr lang="pt-BR" sz="2400" dirty="0">
                <a:latin typeface="Arial Black" panose="020B0A04020102020204" pitchFamily="34" charset="0"/>
              </a:rPr>
              <a:t>Composição das Comissões</a:t>
            </a:r>
          </a:p>
        </p:txBody>
      </p:sp>
      <p:sp>
        <p:nvSpPr>
          <p:cNvPr id="9" name="Espaço Reservado para Texto 8"/>
          <p:cNvSpPr>
            <a:spLocks noGrp="1"/>
          </p:cNvSpPr>
          <p:nvPr>
            <p:ph type="body" idx="1"/>
          </p:nvPr>
        </p:nvSpPr>
        <p:spPr>
          <a:xfrm>
            <a:off x="368135" y="926276"/>
            <a:ext cx="6840187" cy="344384"/>
          </a:xfrm>
        </p:spPr>
        <p:txBody>
          <a:bodyPr>
            <a:normAutofit/>
          </a:bodyPr>
          <a:lstStyle/>
          <a:p>
            <a:r>
              <a:rPr lang="pt-BR" sz="1600" dirty="0">
                <a:solidFill>
                  <a:srgbClr val="006666"/>
                </a:solidFill>
                <a:latin typeface="Arial Black" panose="020B0A04020102020204" pitchFamily="34" charset="0"/>
                <a:cs typeface="Arial" panose="020B0604020202020204" pitchFamily="34" charset="0"/>
              </a:rPr>
              <a:t>Ordinárias</a:t>
            </a:r>
          </a:p>
        </p:txBody>
      </p:sp>
      <p:sp>
        <p:nvSpPr>
          <p:cNvPr id="11" name="Espaço Reservado para Texto 10"/>
          <p:cNvSpPr>
            <a:spLocks noGrp="1"/>
          </p:cNvSpPr>
          <p:nvPr>
            <p:ph type="body" sz="quarter" idx="3"/>
          </p:nvPr>
        </p:nvSpPr>
        <p:spPr>
          <a:xfrm>
            <a:off x="7386450" y="926277"/>
            <a:ext cx="2363192" cy="344384"/>
          </a:xfrm>
        </p:spPr>
        <p:txBody>
          <a:bodyPr>
            <a:noAutofit/>
          </a:bodyPr>
          <a:lstStyle/>
          <a:p>
            <a:r>
              <a:rPr lang="pt-BR" sz="1600" dirty="0">
                <a:solidFill>
                  <a:srgbClr val="006666"/>
                </a:solidFill>
                <a:latin typeface="Arial Black" panose="020B0A04020102020204" pitchFamily="34" charset="0"/>
                <a:cs typeface="Arial" panose="020B0604020202020204" pitchFamily="34" charset="0"/>
              </a:rPr>
              <a:t>Especial</a:t>
            </a:r>
          </a:p>
        </p:txBody>
      </p:sp>
      <p:sp>
        <p:nvSpPr>
          <p:cNvPr id="12" name="Espaço Reservado para Conteúdo 11"/>
          <p:cNvSpPr>
            <a:spLocks noGrp="1"/>
          </p:cNvSpPr>
          <p:nvPr>
            <p:ph sz="quarter" idx="4"/>
          </p:nvPr>
        </p:nvSpPr>
        <p:spPr>
          <a:xfrm>
            <a:off x="7386451" y="1425039"/>
            <a:ext cx="2268188" cy="5106390"/>
          </a:xfrm>
        </p:spPr>
        <p:txBody>
          <a:bodyPr>
            <a:normAutofit/>
          </a:bodyPr>
          <a:lstStyle/>
          <a:p>
            <a:pPr marL="0" indent="0">
              <a:buNone/>
            </a:pPr>
            <a:endParaRPr lang="pt-BR" sz="1300" dirty="0">
              <a:latin typeface="Arial" panose="020B0604020202020204" pitchFamily="34" charset="0"/>
              <a:cs typeface="Arial" panose="020B0604020202020204" pitchFamily="34" charset="0"/>
            </a:endParaRPr>
          </a:p>
          <a:p>
            <a:pPr marL="0" indent="0">
              <a:buNone/>
            </a:pPr>
            <a:r>
              <a:rPr lang="pt-BR" sz="1300" dirty="0">
                <a:latin typeface="Arial" panose="020B0604020202020204" pitchFamily="34" charset="0"/>
                <a:cs typeface="Arial" panose="020B0604020202020204" pitchFamily="34" charset="0"/>
              </a:rPr>
              <a:t>Representante das universidades</a:t>
            </a:r>
          </a:p>
          <a:p>
            <a:pPr marL="0" indent="0">
              <a:buNone/>
            </a:pPr>
            <a:endParaRPr lang="pt-BR" sz="1300" dirty="0">
              <a:latin typeface="Arial" panose="020B0604020202020204" pitchFamily="34" charset="0"/>
              <a:cs typeface="Arial" panose="020B0604020202020204" pitchFamily="34" charset="0"/>
            </a:endParaRPr>
          </a:p>
          <a:p>
            <a:pPr marL="0" indent="0">
              <a:buNone/>
            </a:pPr>
            <a:endParaRPr lang="pt-BR" sz="1300" b="1" dirty="0">
              <a:latin typeface="Arial" panose="020B0604020202020204" pitchFamily="34" charset="0"/>
              <a:cs typeface="Arial" panose="020B0604020202020204" pitchFamily="34" charset="0"/>
            </a:endParaRP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17</a:t>
            </a:fld>
            <a:endParaRPr lang="pt-BR" noProof="0" dirty="0"/>
          </a:p>
        </p:txBody>
      </p:sp>
      <p:pic>
        <p:nvPicPr>
          <p:cNvPr id="13" name="Imagem 12"/>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100000"/>
                    </a14:imgEffect>
                    <a14:imgEffect>
                      <a14:colorTemperature colorTemp="4700"/>
                    </a14:imgEffect>
                    <a14:imgEffect>
                      <a14:saturation sat="400000"/>
                    </a14:imgEffect>
                  </a14:imgLayer>
                </a14:imgProps>
              </a:ext>
            </a:extLst>
          </a:blip>
          <a:stretch>
            <a:fillRect/>
          </a:stretch>
        </p:blipFill>
        <p:spPr>
          <a:xfrm>
            <a:off x="3638281" y="5160199"/>
            <a:ext cx="2962275" cy="1543050"/>
          </a:xfrm>
          <a:prstGeom prst="rect">
            <a:avLst/>
          </a:prstGeom>
        </p:spPr>
      </p:pic>
      <p:pic>
        <p:nvPicPr>
          <p:cNvPr id="2" name="Imagem 1">
            <a:extLst>
              <a:ext uri="{FF2B5EF4-FFF2-40B4-BE49-F238E27FC236}">
                <a16:creationId xmlns:a16="http://schemas.microsoft.com/office/drawing/2014/main" id="{BE6AD1FC-2B0C-487B-B8EB-D5FB9B3442BC}"/>
              </a:ext>
            </a:extLst>
          </p:cNvPr>
          <p:cNvPicPr>
            <a:picLocks noChangeAspect="1"/>
          </p:cNvPicPr>
          <p:nvPr/>
        </p:nvPicPr>
        <p:blipFill>
          <a:blip r:embed="rId4"/>
          <a:stretch>
            <a:fillRect/>
          </a:stretch>
        </p:blipFill>
        <p:spPr>
          <a:xfrm>
            <a:off x="570039" y="1345984"/>
            <a:ext cx="5787613" cy="3564834"/>
          </a:xfrm>
          <a:prstGeom prst="rect">
            <a:avLst/>
          </a:prstGeom>
        </p:spPr>
      </p:pic>
      <p:pic>
        <p:nvPicPr>
          <p:cNvPr id="1026" name="Picture 2" descr="Resultado de imagem para Graciete Coordenadora do Curso de Arquitetura da Universidade de Roraima">
            <a:extLst>
              <a:ext uri="{FF2B5EF4-FFF2-40B4-BE49-F238E27FC236}">
                <a16:creationId xmlns:a16="http://schemas.microsoft.com/office/drawing/2014/main" id="{EB104460-77F3-44AE-A75F-4EFDD561D5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6113" y="2235200"/>
            <a:ext cx="2148940" cy="1422833"/>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7">
            <a:extLst>
              <a:ext uri="{FF2B5EF4-FFF2-40B4-BE49-F238E27FC236}">
                <a16:creationId xmlns:a16="http://schemas.microsoft.com/office/drawing/2014/main" id="{B3A369E6-C2CB-4BEC-B862-5E91F0F06798}"/>
              </a:ext>
            </a:extLst>
          </p:cNvPr>
          <p:cNvSpPr txBox="1">
            <a:spLocks/>
          </p:cNvSpPr>
          <p:nvPr/>
        </p:nvSpPr>
        <p:spPr>
          <a:xfrm>
            <a:off x="101347" y="4910818"/>
            <a:ext cx="8774991" cy="771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pt-BR" sz="1400" dirty="0">
                <a:solidFill>
                  <a:schemeClr val="accent6">
                    <a:lumMod val="75000"/>
                  </a:schemeClr>
                </a:solidFill>
              </a:rPr>
              <a:t>Comissão Eleitoral – CE (em ano de eleição)</a:t>
            </a:r>
            <a:endParaRPr lang="pt-BR" sz="1100" dirty="0">
              <a:solidFill>
                <a:schemeClr val="accent6">
                  <a:lumMod val="75000"/>
                </a:schemeClr>
              </a:solidFill>
            </a:endParaRPr>
          </a:p>
        </p:txBody>
      </p:sp>
      <p:sp>
        <p:nvSpPr>
          <p:cNvPr id="14" name="Espaço Reservado para Texto 8">
            <a:extLst>
              <a:ext uri="{FF2B5EF4-FFF2-40B4-BE49-F238E27FC236}">
                <a16:creationId xmlns:a16="http://schemas.microsoft.com/office/drawing/2014/main" id="{C0E86E49-299A-4344-A676-94A3273CDFBD}"/>
              </a:ext>
            </a:extLst>
          </p:cNvPr>
          <p:cNvSpPr txBox="1">
            <a:spLocks/>
          </p:cNvSpPr>
          <p:nvPr/>
        </p:nvSpPr>
        <p:spPr>
          <a:xfrm>
            <a:off x="546263" y="4815815"/>
            <a:ext cx="6840187" cy="34438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t-BR" sz="1600" dirty="0">
                <a:solidFill>
                  <a:srgbClr val="006666"/>
                </a:solidFill>
                <a:latin typeface="Arial Black" panose="020B0A04020102020204" pitchFamily="34" charset="0"/>
                <a:cs typeface="Arial" panose="020B0604020202020204" pitchFamily="34" charset="0"/>
              </a:rPr>
              <a:t>Especiais</a:t>
            </a:r>
          </a:p>
        </p:txBody>
      </p:sp>
    </p:spTree>
    <p:extLst>
      <p:ext uri="{BB962C8B-B14F-4D97-AF65-F5344CB8AC3E}">
        <p14:creationId xmlns:p14="http://schemas.microsoft.com/office/powerpoint/2010/main" val="340923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id="{16372197-24F4-4A72-8A24-3C3986A14DAE}"/>
              </a:ext>
            </a:extLst>
          </p:cNvPr>
          <p:cNvSpPr>
            <a:spLocks noGrp="1"/>
          </p:cNvSpPr>
          <p:nvPr>
            <p:ph type="title"/>
          </p:nvPr>
        </p:nvSpPr>
        <p:spPr>
          <a:xfrm>
            <a:off x="499548" y="240671"/>
            <a:ext cx="8312734" cy="782638"/>
          </a:xfrm>
        </p:spPr>
        <p:txBody>
          <a:bodyPr rtlCol="0">
            <a:normAutofit fontScale="90000"/>
          </a:bodyPr>
          <a:lstStyle/>
          <a:p>
            <a:r>
              <a:rPr lang="pt-BR" sz="3200" b="1" dirty="0">
                <a:solidFill>
                  <a:schemeClr val="tx2">
                    <a:lumMod val="50000"/>
                  </a:schemeClr>
                </a:solidFill>
                <a:latin typeface="Arial" panose="020B0604020202020204" pitchFamily="34" charset="0"/>
                <a:cs typeface="Arial" panose="020B0604020202020204" pitchFamily="34" charset="0"/>
              </a:rPr>
              <a:t> 2.3 Planejamento Estratégico</a:t>
            </a:r>
            <a:br>
              <a:rPr lang="pt-BR" sz="3200" b="1" dirty="0">
                <a:solidFill>
                  <a:schemeClr val="tx2">
                    <a:lumMod val="50000"/>
                  </a:schemeClr>
                </a:solidFill>
                <a:latin typeface="Arial" panose="020B0604020202020204" pitchFamily="34" charset="0"/>
                <a:cs typeface="Arial" panose="020B0604020202020204" pitchFamily="34" charset="0"/>
              </a:rPr>
            </a:br>
            <a:endParaRPr lang="pt-BR" sz="3200" b="1" dirty="0">
              <a:solidFill>
                <a:schemeClr val="tx2">
                  <a:lumMod val="50000"/>
                </a:schemeClr>
              </a:solidFill>
              <a:latin typeface="Arial" panose="020B0604020202020204" pitchFamily="34" charset="0"/>
              <a:cs typeface="Arial" panose="020B0604020202020204" pitchFamily="34" charset="0"/>
            </a:endParaRPr>
          </a:p>
        </p:txBody>
      </p:sp>
      <p:sp>
        <p:nvSpPr>
          <p:cNvPr id="39" name="objeto 7" descr="Retângulo bege">
            <a:extLst>
              <a:ext uri="{FF2B5EF4-FFF2-40B4-BE49-F238E27FC236}">
                <a16:creationId xmlns:a16="http://schemas.microsoft.com/office/drawing/2014/main" id="{1185C7A9-8E52-408E-B19E-E5A1EB33971B}"/>
              </a:ext>
            </a:extLst>
          </p:cNvPr>
          <p:cNvSpPr/>
          <p:nvPr/>
        </p:nvSpPr>
        <p:spPr bwMode="white">
          <a:xfrm>
            <a:off x="581200" y="685617"/>
            <a:ext cx="8743599" cy="115287"/>
          </a:xfrm>
          <a:custGeom>
            <a:avLst/>
            <a:gdLst/>
            <a:ahLst/>
            <a:cxnLst/>
            <a:rect l="l" t="t" r="r" b="b"/>
            <a:pathLst>
              <a:path w="3935729">
                <a:moveTo>
                  <a:pt x="0" y="0"/>
                </a:moveTo>
                <a:lnTo>
                  <a:pt x="3935349" y="0"/>
                </a:lnTo>
              </a:path>
            </a:pathLst>
          </a:custGeom>
          <a:ln w="54863">
            <a:solidFill>
              <a:srgbClr val="006666"/>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7" name="Retângulo 6">
            <a:extLst>
              <a:ext uri="{FF2B5EF4-FFF2-40B4-BE49-F238E27FC236}">
                <a16:creationId xmlns:a16="http://schemas.microsoft.com/office/drawing/2014/main" id="{5A7683EF-BC57-477E-8DA6-B6B8490D6AAD}"/>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11</a:t>
            </a:r>
          </a:p>
        </p:txBody>
      </p:sp>
      <p:sp>
        <p:nvSpPr>
          <p:cNvPr id="8" name="Retângulo 7">
            <a:extLst>
              <a:ext uri="{FF2B5EF4-FFF2-40B4-BE49-F238E27FC236}">
                <a16:creationId xmlns:a16="http://schemas.microsoft.com/office/drawing/2014/main" id="{0F574683-E4F9-48FE-9DF0-7251FC05CF9B}"/>
              </a:ext>
            </a:extLst>
          </p:cNvPr>
          <p:cNvSpPr/>
          <p:nvPr/>
        </p:nvSpPr>
        <p:spPr>
          <a:xfrm>
            <a:off x="499548" y="782638"/>
            <a:ext cx="8743600" cy="5401350"/>
          </a:xfrm>
          <a:prstGeom prst="rect">
            <a:avLst/>
          </a:prstGeom>
          <a:noFill/>
        </p:spPr>
        <p:txBody>
          <a:bodyPr wrap="square">
            <a:spAutoFit/>
          </a:bodyPr>
          <a:lstStyle/>
          <a:p>
            <a:r>
              <a:rPr lang="pt-BR" sz="1200" b="1" dirty="0"/>
              <a:t> </a:t>
            </a:r>
            <a:endParaRPr lang="pt-BR" dirty="0">
              <a:latin typeface="Arial" panose="020B0604020202020204" pitchFamily="34" charset="0"/>
              <a:cs typeface="Arial" panose="020B0604020202020204" pitchFamily="34" charset="0"/>
            </a:endParaRPr>
          </a:p>
          <a:p>
            <a:endParaRPr lang="pt-BR" sz="1200" dirty="0">
              <a:latin typeface="Arial" panose="020B0604020202020204" pitchFamily="34" charset="0"/>
              <a:cs typeface="Arial" panose="020B0604020202020204" pitchFamily="34" charset="0"/>
            </a:endParaRPr>
          </a:p>
          <a:p>
            <a:pPr algn="just"/>
            <a:r>
              <a:rPr lang="pt-BR" sz="1400" dirty="0">
                <a:latin typeface="Arial" panose="020B0604020202020204" pitchFamily="34" charset="0"/>
                <a:cs typeface="Arial" panose="020B0604020202020204" pitchFamily="34" charset="0"/>
              </a:rPr>
              <a:t>O planejamento estratégico é um processo sistêmico que permite definir o melhor caminho a ser seguido por uma organização, para atingir um ou mais objetivos estratégicos, dentro de um contexto previamente analisado dos cenários, definindo-se metas e ações que permitirão chegar onde se deseja.</a:t>
            </a:r>
          </a:p>
          <a:p>
            <a:pPr algn="just"/>
            <a:endParaRPr lang="pt-BR" sz="1400" dirty="0">
              <a:latin typeface="Arial" panose="020B0604020202020204" pitchFamily="34" charset="0"/>
              <a:cs typeface="Arial" panose="020B0604020202020204" pitchFamily="34" charset="0"/>
            </a:endParaRPr>
          </a:p>
          <a:p>
            <a:pPr algn="just"/>
            <a:r>
              <a:rPr lang="pt-BR" sz="1400" dirty="0">
                <a:latin typeface="Arial" panose="020B0604020202020204" pitchFamily="34" charset="0"/>
                <a:cs typeface="Arial" panose="020B0604020202020204" pitchFamily="34" charset="0"/>
              </a:rPr>
              <a:t>A Identidade Organizacional do conjunto autárquico CAU composta pela Missão, Visão e Valores; bem como os Objetivos Estratégicos Nacionais e Locais estabelecidos para um período de dez anos. O Planejamento Estratégico CAU 2013 -2023, sedimenta as bases de um Conselho com excelência organizacional, transparente, inovador e financeiramente sustentável, para servir à Sociedade, assegurando eficácia no atendimento </a:t>
            </a:r>
            <a:r>
              <a:rPr lang="pt-BR" sz="1400" b="1" dirty="0">
                <a:latin typeface="Arial" panose="020B0604020202020204" pitchFamily="34" charset="0"/>
                <a:cs typeface="Arial" panose="020B0604020202020204" pitchFamily="34" charset="0"/>
              </a:rPr>
              <a:t>aos 181 profissionais e às 73 empresas </a:t>
            </a:r>
            <a:r>
              <a:rPr lang="pt-BR" sz="1400" dirty="0">
                <a:latin typeface="Arial" panose="020B0604020202020204" pitchFamily="34" charset="0"/>
                <a:cs typeface="Arial" panose="020B0604020202020204" pitchFamily="34" charset="0"/>
              </a:rPr>
              <a:t>do setor no estado, compromissado com a qualidade e a modernidade.</a:t>
            </a:r>
          </a:p>
          <a:p>
            <a:pPr algn="just"/>
            <a:r>
              <a:rPr lang="pt-BR" sz="1400" dirty="0">
                <a:latin typeface="Arial" panose="020B0604020202020204" pitchFamily="34" charset="0"/>
                <a:cs typeface="Arial" panose="020B0604020202020204" pitchFamily="34" charset="0"/>
              </a:rPr>
              <a:t> </a:t>
            </a:r>
          </a:p>
          <a:p>
            <a:pPr algn="just"/>
            <a:r>
              <a:rPr lang="pt-BR" sz="1400" dirty="0">
                <a:latin typeface="Arial" panose="020B0604020202020204" pitchFamily="34" charset="0"/>
                <a:cs typeface="Arial" panose="020B0604020202020204" pitchFamily="34" charset="0"/>
              </a:rPr>
              <a:t>A Missão estabelecida é “Promover Arquitetura e Urbanismo para Todos”.  No que diz respeito à Visão, o CAU busca ser reconhecido como referência na defesa e fomento das boas práticas da Arquitetura e Urbanismo.</a:t>
            </a:r>
          </a:p>
          <a:p>
            <a:pPr algn="just"/>
            <a:r>
              <a:rPr lang="pt-BR" sz="1400" dirty="0">
                <a:latin typeface="Arial" panose="020B0604020202020204" pitchFamily="34" charset="0"/>
                <a:cs typeface="Arial" panose="020B0604020202020204" pitchFamily="34" charset="0"/>
              </a:rPr>
              <a:t> </a:t>
            </a:r>
          </a:p>
          <a:p>
            <a:pPr algn="just"/>
            <a:r>
              <a:rPr lang="pt-BR" sz="1400" dirty="0">
                <a:latin typeface="Arial" panose="020B0604020202020204" pitchFamily="34" charset="0"/>
                <a:cs typeface="Arial" panose="020B0604020202020204" pitchFamily="34" charset="0"/>
              </a:rPr>
              <a:t>Os Valores, por sua vez, têm as seguintes premissas: Ética e transparência; Excelência organizacional; Comprometimento com a inovação; Unicidade e integração e Democratização da informação e conhecimento.</a:t>
            </a:r>
          </a:p>
          <a:p>
            <a:pPr algn="just"/>
            <a:r>
              <a:rPr lang="pt-BR" sz="1400" dirty="0">
                <a:latin typeface="Arial" panose="020B0604020202020204" pitchFamily="34" charset="0"/>
                <a:cs typeface="Arial" panose="020B0604020202020204" pitchFamily="34" charset="0"/>
              </a:rPr>
              <a:t> </a:t>
            </a:r>
          </a:p>
          <a:p>
            <a:pPr algn="just"/>
            <a:r>
              <a:rPr lang="pt-BR" sz="1400" dirty="0">
                <a:latin typeface="Arial" panose="020B0604020202020204" pitchFamily="34" charset="0"/>
                <a:cs typeface="Arial" panose="020B0604020202020204" pitchFamily="34" charset="0"/>
              </a:rPr>
              <a:t>O mapa estratégico, em 2020, tem seus pilares fundamentados na identidade estratégica do CAU e relacionam os 5 objetivos estratégicos, dos quais foram priorizados em 3 objetivos nacionais e 2 locais.</a:t>
            </a:r>
          </a:p>
          <a:p>
            <a:pPr algn="just"/>
            <a:endParaRPr lang="pt-BR" sz="1400" dirty="0">
              <a:latin typeface="Arial" panose="020B0604020202020204" pitchFamily="34" charset="0"/>
              <a:cs typeface="Arial" panose="020B0604020202020204" pitchFamily="34" charset="0"/>
            </a:endParaRPr>
          </a:p>
          <a:p>
            <a:pPr>
              <a:lnSpc>
                <a:spcPct val="115000"/>
              </a:lnSpc>
            </a:pPr>
            <a:endParaRPr lang="pt-BR"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1734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091E4031-1506-40BB-AD0E-28B8AE20C099}"/>
              </a:ext>
            </a:extLst>
          </p:cNvPr>
          <p:cNvGrpSpPr/>
          <p:nvPr/>
        </p:nvGrpSpPr>
        <p:grpSpPr>
          <a:xfrm>
            <a:off x="169802" y="410992"/>
            <a:ext cx="7298921" cy="5783543"/>
            <a:chOff x="610550" y="189778"/>
            <a:chExt cx="7298921" cy="5783543"/>
          </a:xfrm>
        </p:grpSpPr>
        <p:pic>
          <p:nvPicPr>
            <p:cNvPr id="9" name="Imagem 8"/>
            <p:cNvPicPr>
              <a:picLocks noChangeAspect="1"/>
            </p:cNvPicPr>
            <p:nvPr/>
          </p:nvPicPr>
          <p:blipFill rotWithShape="1">
            <a:blip r:embed="rId2"/>
            <a:srcRect l="3146" t="9926" r="65780"/>
            <a:stretch/>
          </p:blipFill>
          <p:spPr>
            <a:xfrm>
              <a:off x="610550" y="189778"/>
              <a:ext cx="7298921" cy="5783543"/>
            </a:xfrm>
            <a:prstGeom prst="rect">
              <a:avLst/>
            </a:prstGeom>
          </p:spPr>
        </p:pic>
        <p:sp>
          <p:nvSpPr>
            <p:cNvPr id="3" name="CaixaDeTexto 2"/>
            <p:cNvSpPr txBox="1"/>
            <p:nvPr/>
          </p:nvSpPr>
          <p:spPr>
            <a:xfrm>
              <a:off x="6701479" y="1521458"/>
              <a:ext cx="943223" cy="215444"/>
            </a:xfrm>
            <a:prstGeom prst="rect">
              <a:avLst/>
            </a:prstGeom>
            <a:noFill/>
          </p:spPr>
          <p:txBody>
            <a:bodyPr wrap="square" rtlCol="0">
              <a:spAutoFit/>
            </a:bodyPr>
            <a:lstStyle/>
            <a:p>
              <a:r>
                <a:rPr lang="pt-BR" sz="800" dirty="0">
                  <a:solidFill>
                    <a:srgbClr val="003944"/>
                  </a:solidFill>
                  <a:latin typeface="Arial" panose="020B0604020202020204" pitchFamily="34" charset="0"/>
                  <a:cs typeface="Arial" panose="020B0604020202020204" pitchFamily="34" charset="0"/>
                </a:rPr>
                <a:t>R$ </a:t>
              </a:r>
              <a:r>
                <a:rPr lang="pt-BR" sz="800" b="1" dirty="0">
                  <a:solidFill>
                    <a:schemeClr val="accent5">
                      <a:lumMod val="75000"/>
                    </a:schemeClr>
                  </a:solidFill>
                </a:rPr>
                <a:t>274.277</a:t>
              </a:r>
              <a:endParaRPr lang="pt-BR" sz="800" dirty="0">
                <a:solidFill>
                  <a:srgbClr val="003944"/>
                </a:solidFill>
                <a:latin typeface="Arial" panose="020B0604020202020204" pitchFamily="34" charset="0"/>
                <a:cs typeface="Arial" panose="020B0604020202020204" pitchFamily="34" charset="0"/>
              </a:endParaRPr>
            </a:p>
          </p:txBody>
        </p:sp>
        <p:sp>
          <p:nvSpPr>
            <p:cNvPr id="4" name="CaixaDeTexto 3"/>
            <p:cNvSpPr txBox="1"/>
            <p:nvPr/>
          </p:nvSpPr>
          <p:spPr>
            <a:xfrm>
              <a:off x="6701480" y="652288"/>
              <a:ext cx="943223" cy="215444"/>
            </a:xfrm>
            <a:prstGeom prst="rect">
              <a:avLst/>
            </a:prstGeom>
            <a:noFill/>
          </p:spPr>
          <p:txBody>
            <a:bodyPr wrap="square" rtlCol="0">
              <a:spAutoFit/>
            </a:bodyPr>
            <a:lstStyle/>
            <a:p>
              <a:r>
                <a:rPr lang="pt-BR" sz="800" dirty="0">
                  <a:solidFill>
                    <a:srgbClr val="003944"/>
                  </a:solidFill>
                  <a:latin typeface="Arial" panose="020B0604020202020204" pitchFamily="34" charset="0"/>
                  <a:cs typeface="Arial" panose="020B0604020202020204" pitchFamily="34" charset="0"/>
                </a:rPr>
                <a:t>R$ </a:t>
              </a:r>
              <a:r>
                <a:rPr lang="pt-BR" sz="800" b="1" dirty="0">
                  <a:solidFill>
                    <a:schemeClr val="accent5">
                      <a:lumMod val="75000"/>
                    </a:schemeClr>
                  </a:solidFill>
                  <a:latin typeface="Arial" panose="020B0604020202020204" pitchFamily="34" charset="0"/>
                  <a:cs typeface="Arial" panose="020B0604020202020204" pitchFamily="34" charset="0"/>
                </a:rPr>
                <a:t>316.261</a:t>
              </a:r>
              <a:endParaRPr lang="pt-BR" sz="800" dirty="0">
                <a:solidFill>
                  <a:srgbClr val="003944"/>
                </a:solidFill>
                <a:latin typeface="Arial" panose="020B0604020202020204" pitchFamily="34" charset="0"/>
                <a:cs typeface="Arial" panose="020B0604020202020204" pitchFamily="34" charset="0"/>
              </a:endParaRPr>
            </a:p>
          </p:txBody>
        </p:sp>
        <p:sp>
          <p:nvSpPr>
            <p:cNvPr id="5" name="CaixaDeTexto 4"/>
            <p:cNvSpPr txBox="1"/>
            <p:nvPr/>
          </p:nvSpPr>
          <p:spPr>
            <a:xfrm>
              <a:off x="6701479" y="2360147"/>
              <a:ext cx="943223" cy="215444"/>
            </a:xfrm>
            <a:prstGeom prst="rect">
              <a:avLst/>
            </a:prstGeom>
            <a:noFill/>
          </p:spPr>
          <p:txBody>
            <a:bodyPr wrap="square" rtlCol="0">
              <a:spAutoFit/>
            </a:bodyPr>
            <a:lstStyle/>
            <a:p>
              <a:r>
                <a:rPr lang="pt-BR" sz="800" dirty="0">
                  <a:solidFill>
                    <a:srgbClr val="003944"/>
                  </a:solidFill>
                  <a:latin typeface="Arial" panose="020B0604020202020204" pitchFamily="34" charset="0"/>
                  <a:cs typeface="Arial" panose="020B0604020202020204" pitchFamily="34" charset="0"/>
                </a:rPr>
                <a:t>R$ </a:t>
              </a:r>
              <a:r>
                <a:rPr lang="pt-BR" sz="800" b="1" dirty="0">
                  <a:solidFill>
                    <a:schemeClr val="accent5">
                      <a:lumMod val="75000"/>
                    </a:schemeClr>
                  </a:solidFill>
                </a:rPr>
                <a:t>49.600</a:t>
              </a:r>
              <a:endParaRPr lang="pt-BR" sz="800" dirty="0">
                <a:solidFill>
                  <a:srgbClr val="003944"/>
                </a:solidFill>
                <a:latin typeface="Arial" panose="020B0604020202020204" pitchFamily="34" charset="0"/>
                <a:cs typeface="Arial" panose="020B0604020202020204" pitchFamily="34" charset="0"/>
              </a:endParaRPr>
            </a:p>
          </p:txBody>
        </p:sp>
        <p:sp>
          <p:nvSpPr>
            <p:cNvPr id="7" name="CaixaDeTexto 6"/>
            <p:cNvSpPr txBox="1"/>
            <p:nvPr/>
          </p:nvSpPr>
          <p:spPr>
            <a:xfrm>
              <a:off x="6530876" y="3952509"/>
              <a:ext cx="943223" cy="215444"/>
            </a:xfrm>
            <a:prstGeom prst="rect">
              <a:avLst/>
            </a:prstGeom>
            <a:noFill/>
          </p:spPr>
          <p:txBody>
            <a:bodyPr wrap="square" rtlCol="0">
              <a:spAutoFit/>
            </a:bodyPr>
            <a:lstStyle/>
            <a:p>
              <a:r>
                <a:rPr lang="pt-BR" sz="800" dirty="0">
                  <a:solidFill>
                    <a:srgbClr val="003944"/>
                  </a:solidFill>
                  <a:latin typeface="Arial" panose="020B0604020202020204" pitchFamily="34" charset="0"/>
                  <a:cs typeface="Arial" panose="020B0604020202020204" pitchFamily="34" charset="0"/>
                </a:rPr>
                <a:t>R$ </a:t>
              </a:r>
              <a:r>
                <a:rPr lang="pt-BR" sz="800" b="1" dirty="0">
                  <a:solidFill>
                    <a:schemeClr val="accent5">
                      <a:lumMod val="75000"/>
                    </a:schemeClr>
                  </a:solidFill>
                </a:rPr>
                <a:t>297.049</a:t>
              </a:r>
              <a:endParaRPr lang="pt-BR" sz="800" dirty="0">
                <a:solidFill>
                  <a:srgbClr val="003944"/>
                </a:solidFill>
                <a:latin typeface="Arial" panose="020B0604020202020204" pitchFamily="34" charset="0"/>
                <a:cs typeface="Arial" panose="020B0604020202020204" pitchFamily="34" charset="0"/>
              </a:endParaRPr>
            </a:p>
          </p:txBody>
        </p:sp>
        <p:sp>
          <p:nvSpPr>
            <p:cNvPr id="8" name="CaixaDeTexto 7"/>
            <p:cNvSpPr txBox="1"/>
            <p:nvPr/>
          </p:nvSpPr>
          <p:spPr>
            <a:xfrm>
              <a:off x="6530876" y="4750010"/>
              <a:ext cx="943223" cy="338554"/>
            </a:xfrm>
            <a:prstGeom prst="rect">
              <a:avLst/>
            </a:prstGeom>
            <a:noFill/>
          </p:spPr>
          <p:txBody>
            <a:bodyPr wrap="square" rtlCol="0">
              <a:spAutoFit/>
            </a:bodyPr>
            <a:lstStyle/>
            <a:p>
              <a:r>
                <a:rPr lang="pt-BR" sz="800" dirty="0">
                  <a:solidFill>
                    <a:srgbClr val="003944"/>
                  </a:solidFill>
                  <a:latin typeface="Arial" panose="020B0604020202020204" pitchFamily="34" charset="0"/>
                  <a:cs typeface="Arial" panose="020B0604020202020204" pitchFamily="34" charset="0"/>
                </a:rPr>
                <a:t>R$ </a:t>
              </a:r>
              <a:r>
                <a:rPr lang="pt-BR" sz="800" b="1" dirty="0">
                  <a:solidFill>
                    <a:schemeClr val="accent5">
                      <a:lumMod val="75000"/>
                    </a:schemeClr>
                  </a:solidFill>
                </a:rPr>
                <a:t>22.000</a:t>
              </a:r>
            </a:p>
            <a:p>
              <a:endParaRPr lang="pt-BR" sz="800" dirty="0">
                <a:solidFill>
                  <a:srgbClr val="003944"/>
                </a:solidFill>
                <a:latin typeface="Arial" panose="020B0604020202020204" pitchFamily="34" charset="0"/>
                <a:cs typeface="Arial" panose="020B0604020202020204" pitchFamily="34" charset="0"/>
              </a:endParaRPr>
            </a:p>
          </p:txBody>
        </p:sp>
        <p:sp>
          <p:nvSpPr>
            <p:cNvPr id="12" name="Retângulo 11"/>
            <p:cNvSpPr/>
            <p:nvPr/>
          </p:nvSpPr>
          <p:spPr>
            <a:xfrm>
              <a:off x="1829677" y="1746282"/>
              <a:ext cx="1377275" cy="415498"/>
            </a:xfrm>
            <a:prstGeom prst="rect">
              <a:avLst/>
            </a:prstGeom>
            <a:noFill/>
          </p:spPr>
          <p:txBody>
            <a:bodyPr wrap="square" rtlCol="0">
              <a:spAutoFit/>
            </a:bodyPr>
            <a:lstStyle/>
            <a:p>
              <a:pPr algn="ctr"/>
              <a:r>
                <a:rPr lang="pt-BR" sz="700" dirty="0">
                  <a:solidFill>
                    <a:schemeClr val="bg1"/>
                  </a:solidFill>
                  <a:latin typeface="Arial" panose="020B0604020202020204" pitchFamily="34" charset="0"/>
                  <a:cs typeface="Arial" panose="020B0604020202020204" pitchFamily="34" charset="0"/>
                </a:rPr>
                <a:t>Impactar significativamente o planejamento e a gestão do território</a:t>
              </a:r>
            </a:p>
          </p:txBody>
        </p:sp>
        <p:sp>
          <p:nvSpPr>
            <p:cNvPr id="13" name="Retângulo 12"/>
            <p:cNvSpPr/>
            <p:nvPr/>
          </p:nvSpPr>
          <p:spPr>
            <a:xfrm>
              <a:off x="3862154" y="1771851"/>
              <a:ext cx="1315087" cy="307777"/>
            </a:xfrm>
            <a:prstGeom prst="rect">
              <a:avLst/>
            </a:prstGeom>
            <a:noFill/>
          </p:spPr>
          <p:txBody>
            <a:bodyPr wrap="square" rtlCol="0">
              <a:spAutoFit/>
            </a:bodyPr>
            <a:lstStyle/>
            <a:p>
              <a:pPr algn="ctr"/>
              <a:r>
                <a:rPr lang="pt-BR" sz="700" dirty="0">
                  <a:solidFill>
                    <a:schemeClr val="bg1"/>
                  </a:solidFill>
                  <a:latin typeface="Arial" panose="020B0604020202020204" pitchFamily="34" charset="0"/>
                  <a:cs typeface="Arial" panose="020B0604020202020204" pitchFamily="34" charset="0"/>
                </a:rPr>
                <a:t>Valorizar a Arquitetura e Urbanismo</a:t>
              </a:r>
            </a:p>
          </p:txBody>
        </p:sp>
        <p:sp>
          <p:nvSpPr>
            <p:cNvPr id="14" name="Retângulo 13"/>
            <p:cNvSpPr/>
            <p:nvPr/>
          </p:nvSpPr>
          <p:spPr>
            <a:xfrm>
              <a:off x="1299964" y="2701013"/>
              <a:ext cx="1375288" cy="1292662"/>
            </a:xfrm>
            <a:prstGeom prst="rect">
              <a:avLst/>
            </a:prstGeom>
            <a:noFill/>
          </p:spPr>
          <p:txBody>
            <a:bodyPr wrap="square" rtlCol="0">
              <a:spAutoFit/>
            </a:bodyPr>
            <a:lstStyle/>
            <a:p>
              <a:pPr algn="ctr"/>
              <a:r>
                <a:rPr lang="pt-BR" sz="600" dirty="0">
                  <a:solidFill>
                    <a:schemeClr val="bg1"/>
                  </a:solidFill>
                  <a:latin typeface="Arial" panose="020B0604020202020204" pitchFamily="34" charset="0"/>
                  <a:cs typeface="Arial" panose="020B0604020202020204" pitchFamily="34" charset="0"/>
                </a:rPr>
                <a:t>Tornar a fiscalização um vetor de melhoria do exercício da Arquitetura e Urbanismo</a:t>
              </a:r>
            </a:p>
            <a:p>
              <a:pPr algn="ctr"/>
              <a:endParaRPr lang="pt-BR" sz="600" dirty="0">
                <a:solidFill>
                  <a:schemeClr val="bg1"/>
                </a:solidFill>
                <a:latin typeface="Arial" panose="020B0604020202020204" pitchFamily="34" charset="0"/>
                <a:cs typeface="Arial" panose="020B0604020202020204" pitchFamily="34" charset="0"/>
              </a:endParaRPr>
            </a:p>
            <a:p>
              <a:pPr algn="ctr"/>
              <a:r>
                <a:rPr lang="pt-BR" sz="600" dirty="0">
                  <a:solidFill>
                    <a:schemeClr val="bg1"/>
                  </a:solidFill>
                  <a:latin typeface="Arial" panose="020B0604020202020204" pitchFamily="34" charset="0"/>
                  <a:cs typeface="Arial" panose="020B0604020202020204" pitchFamily="34" charset="0"/>
                </a:rPr>
                <a:t>Assegurar a eficácia no atendimento e no relacionamento com os Arquitetos e Urbanistas e a Sociedade</a:t>
              </a:r>
            </a:p>
            <a:p>
              <a:pPr algn="ctr"/>
              <a:endParaRPr lang="pt-BR" sz="600" dirty="0">
                <a:solidFill>
                  <a:schemeClr val="bg1"/>
                </a:solidFill>
                <a:latin typeface="Arial" panose="020B0604020202020204" pitchFamily="34" charset="0"/>
                <a:cs typeface="Arial" panose="020B0604020202020204" pitchFamily="34" charset="0"/>
              </a:endParaRPr>
            </a:p>
            <a:p>
              <a:pPr algn="ctr"/>
              <a:r>
                <a:rPr lang="pt-BR" sz="600" dirty="0">
                  <a:solidFill>
                    <a:schemeClr val="bg1"/>
                  </a:solidFill>
                  <a:latin typeface="Arial" panose="020B0604020202020204" pitchFamily="34" charset="0"/>
                  <a:cs typeface="Arial" panose="020B0604020202020204" pitchFamily="34" charset="0"/>
                </a:rPr>
                <a:t>Estimular o conhecimento, o uso de processos criativos e a difusão das melhores práticas em Arquitetura e Urbanismo</a:t>
              </a:r>
            </a:p>
          </p:txBody>
        </p:sp>
        <p:sp>
          <p:nvSpPr>
            <p:cNvPr id="15" name="Retângulo 14"/>
            <p:cNvSpPr/>
            <p:nvPr/>
          </p:nvSpPr>
          <p:spPr>
            <a:xfrm>
              <a:off x="2822378" y="2730337"/>
              <a:ext cx="1375288" cy="1200329"/>
            </a:xfrm>
            <a:prstGeom prst="rect">
              <a:avLst/>
            </a:prstGeom>
            <a:noFill/>
          </p:spPr>
          <p:txBody>
            <a:bodyPr wrap="square" rtlCol="0">
              <a:spAutoFit/>
            </a:bodyPr>
            <a:lstStyle/>
            <a:p>
              <a:pPr algn="ctr"/>
              <a:r>
                <a:rPr lang="pt-BR" sz="600" dirty="0">
                  <a:solidFill>
                    <a:schemeClr val="bg1"/>
                  </a:solidFill>
                  <a:latin typeface="Arial" panose="020B0604020202020204" pitchFamily="34" charset="0"/>
                  <a:cs typeface="Arial" panose="020B0604020202020204" pitchFamily="34" charset="0"/>
                </a:rPr>
                <a:t>Influenciar as diretrizes do ensino de Arquitetura e Urbanismo e sua formação continuada</a:t>
              </a:r>
            </a:p>
            <a:p>
              <a:pPr algn="ctr"/>
              <a:endParaRPr lang="pt-BR" sz="600" dirty="0">
                <a:solidFill>
                  <a:schemeClr val="bg1"/>
                </a:solidFill>
                <a:latin typeface="Arial" panose="020B0604020202020204" pitchFamily="34" charset="0"/>
                <a:cs typeface="Arial" panose="020B0604020202020204" pitchFamily="34" charset="0"/>
              </a:endParaRPr>
            </a:p>
            <a:p>
              <a:pPr algn="ctr"/>
              <a:r>
                <a:rPr lang="pt-BR" sz="600" dirty="0">
                  <a:solidFill>
                    <a:schemeClr val="bg1"/>
                  </a:solidFill>
                  <a:latin typeface="Arial" panose="020B0604020202020204" pitchFamily="34" charset="0"/>
                  <a:cs typeface="Arial" panose="020B0604020202020204" pitchFamily="34" charset="0"/>
                </a:rPr>
                <a:t>Garantir a participação dos Arquitetos e Urbanistas no planejamento territorial e na gestão urbana</a:t>
              </a:r>
            </a:p>
            <a:p>
              <a:pPr algn="ctr"/>
              <a:endParaRPr lang="pt-BR" sz="600" dirty="0">
                <a:solidFill>
                  <a:schemeClr val="bg1"/>
                </a:solidFill>
                <a:latin typeface="Arial" panose="020B0604020202020204" pitchFamily="34" charset="0"/>
                <a:cs typeface="Arial" panose="020B0604020202020204" pitchFamily="34" charset="0"/>
              </a:endParaRPr>
            </a:p>
            <a:p>
              <a:pPr algn="ctr"/>
              <a:r>
                <a:rPr lang="pt-BR" sz="600" dirty="0">
                  <a:solidFill>
                    <a:schemeClr val="bg1"/>
                  </a:solidFill>
                  <a:latin typeface="Arial" panose="020B0604020202020204" pitchFamily="34" charset="0"/>
                  <a:cs typeface="Arial" panose="020B0604020202020204" pitchFamily="34" charset="0"/>
                </a:rPr>
                <a:t>Estimular a produção da Arquitetura e Urbanismo como política de Estado</a:t>
              </a:r>
            </a:p>
          </p:txBody>
        </p:sp>
        <p:sp>
          <p:nvSpPr>
            <p:cNvPr id="17" name="Retângulo 16"/>
            <p:cNvSpPr/>
            <p:nvPr/>
          </p:nvSpPr>
          <p:spPr>
            <a:xfrm>
              <a:off x="4345929" y="2705591"/>
              <a:ext cx="1375288" cy="1200329"/>
            </a:xfrm>
            <a:prstGeom prst="rect">
              <a:avLst/>
            </a:prstGeom>
            <a:noFill/>
          </p:spPr>
          <p:txBody>
            <a:bodyPr wrap="square" rtlCol="0">
              <a:spAutoFit/>
            </a:bodyPr>
            <a:lstStyle/>
            <a:p>
              <a:pPr algn="ctr"/>
              <a:r>
                <a:rPr lang="pt-BR" sz="600" dirty="0">
                  <a:solidFill>
                    <a:schemeClr val="bg1"/>
                  </a:solidFill>
                  <a:latin typeface="Arial" panose="020B0604020202020204" pitchFamily="34" charset="0"/>
                  <a:cs typeface="Arial" panose="020B0604020202020204" pitchFamily="34" charset="0"/>
                </a:rPr>
                <a:t>Assegurar a eficácia no relacionamento e comunicação com a sociedade</a:t>
              </a:r>
            </a:p>
            <a:p>
              <a:pPr algn="ctr"/>
              <a:endParaRPr lang="pt-BR" sz="600" dirty="0">
                <a:solidFill>
                  <a:schemeClr val="bg1"/>
                </a:solidFill>
                <a:latin typeface="Arial" panose="020B0604020202020204" pitchFamily="34" charset="0"/>
                <a:cs typeface="Arial" panose="020B0604020202020204" pitchFamily="34" charset="0"/>
              </a:endParaRPr>
            </a:p>
            <a:p>
              <a:pPr algn="ctr"/>
              <a:endParaRPr lang="pt-BR" sz="600" dirty="0">
                <a:solidFill>
                  <a:schemeClr val="bg1"/>
                </a:solidFill>
                <a:latin typeface="Arial" panose="020B0604020202020204" pitchFamily="34" charset="0"/>
                <a:cs typeface="Arial" panose="020B0604020202020204" pitchFamily="34" charset="0"/>
              </a:endParaRPr>
            </a:p>
            <a:p>
              <a:pPr algn="ctr"/>
              <a:r>
                <a:rPr lang="pt-BR" sz="600" dirty="0">
                  <a:solidFill>
                    <a:schemeClr val="bg1"/>
                  </a:solidFill>
                  <a:latin typeface="Arial" panose="020B0604020202020204" pitchFamily="34" charset="0"/>
                  <a:cs typeface="Arial" panose="020B0604020202020204" pitchFamily="34" charset="0"/>
                </a:rPr>
                <a:t>Promover o exercício ético e qualificado da profissão</a:t>
              </a:r>
            </a:p>
            <a:p>
              <a:pPr algn="ctr"/>
              <a:endParaRPr lang="pt-BR" sz="600" dirty="0">
                <a:solidFill>
                  <a:schemeClr val="bg1"/>
                </a:solidFill>
                <a:latin typeface="Arial" panose="020B0604020202020204" pitchFamily="34" charset="0"/>
                <a:cs typeface="Arial" panose="020B0604020202020204" pitchFamily="34" charset="0"/>
              </a:endParaRPr>
            </a:p>
            <a:p>
              <a:pPr algn="ctr"/>
              <a:endParaRPr lang="pt-BR" sz="600" dirty="0">
                <a:solidFill>
                  <a:schemeClr val="bg1"/>
                </a:solidFill>
                <a:latin typeface="Arial" panose="020B0604020202020204" pitchFamily="34" charset="0"/>
                <a:cs typeface="Arial" panose="020B0604020202020204" pitchFamily="34" charset="0"/>
              </a:endParaRPr>
            </a:p>
            <a:p>
              <a:pPr algn="ctr"/>
              <a:endParaRPr lang="pt-BR" sz="600" dirty="0">
                <a:solidFill>
                  <a:schemeClr val="bg1"/>
                </a:solidFill>
                <a:latin typeface="Arial" panose="020B0604020202020204" pitchFamily="34" charset="0"/>
                <a:cs typeface="Arial" panose="020B0604020202020204" pitchFamily="34" charset="0"/>
              </a:endParaRPr>
            </a:p>
            <a:p>
              <a:pPr algn="ctr"/>
              <a:r>
                <a:rPr lang="pt-BR" sz="600" dirty="0">
                  <a:solidFill>
                    <a:schemeClr val="bg1"/>
                  </a:solidFill>
                  <a:latin typeface="Arial" panose="020B0604020202020204" pitchFamily="34" charset="0"/>
                  <a:cs typeface="Arial" panose="020B0604020202020204" pitchFamily="34" charset="0"/>
                </a:rPr>
                <a:t>Fomentar o acesso da sociedade à Arquitetura e Urbanismo</a:t>
              </a:r>
            </a:p>
          </p:txBody>
        </p:sp>
        <p:sp>
          <p:nvSpPr>
            <p:cNvPr id="18" name="Retângulo 17"/>
            <p:cNvSpPr/>
            <p:nvPr/>
          </p:nvSpPr>
          <p:spPr>
            <a:xfrm>
              <a:off x="1755904" y="4581116"/>
              <a:ext cx="1401910" cy="307777"/>
            </a:xfrm>
            <a:prstGeom prst="rect">
              <a:avLst/>
            </a:prstGeom>
          </p:spPr>
          <p:txBody>
            <a:bodyPr wrap="square">
              <a:spAutoFit/>
            </a:bodyPr>
            <a:lstStyle/>
            <a:p>
              <a:pPr algn="ctr"/>
              <a:r>
                <a:rPr lang="pt-BR" sz="700" b="1" dirty="0"/>
                <a:t>Assegurar a sustentabilidade financeira</a:t>
              </a:r>
            </a:p>
          </p:txBody>
        </p:sp>
        <p:sp>
          <p:nvSpPr>
            <p:cNvPr id="19" name="Retângulo 18"/>
            <p:cNvSpPr/>
            <p:nvPr/>
          </p:nvSpPr>
          <p:spPr>
            <a:xfrm>
              <a:off x="3824839" y="4589194"/>
              <a:ext cx="1401910" cy="307777"/>
            </a:xfrm>
            <a:prstGeom prst="rect">
              <a:avLst/>
            </a:prstGeom>
          </p:spPr>
          <p:txBody>
            <a:bodyPr wrap="square">
              <a:spAutoFit/>
            </a:bodyPr>
            <a:lstStyle/>
            <a:p>
              <a:pPr algn="ctr"/>
              <a:r>
                <a:rPr lang="pt-BR" sz="700" b="1" dirty="0"/>
                <a:t>Aprimorar e inovar os processos</a:t>
              </a:r>
            </a:p>
            <a:p>
              <a:pPr algn="ctr"/>
              <a:r>
                <a:rPr lang="pt-BR" sz="700" b="1" dirty="0"/>
                <a:t> e as ações</a:t>
              </a:r>
            </a:p>
          </p:txBody>
        </p:sp>
        <p:sp>
          <p:nvSpPr>
            <p:cNvPr id="20" name="Retângulo 19"/>
            <p:cNvSpPr/>
            <p:nvPr/>
          </p:nvSpPr>
          <p:spPr>
            <a:xfrm>
              <a:off x="4352412" y="5418381"/>
              <a:ext cx="1592180" cy="523220"/>
            </a:xfrm>
            <a:prstGeom prst="rect">
              <a:avLst/>
            </a:prstGeom>
          </p:spPr>
          <p:txBody>
            <a:bodyPr wrap="square">
              <a:spAutoFit/>
            </a:bodyPr>
            <a:lstStyle/>
            <a:p>
              <a:pPr algn="ctr"/>
              <a:r>
                <a:rPr lang="pt-BR" sz="700" dirty="0"/>
                <a:t>Ter sistemas de informação e infraestrutura que viabilizem a gestão e o atendimento dos arquitetos e urbanistas e a sociedade</a:t>
              </a:r>
            </a:p>
          </p:txBody>
        </p:sp>
        <p:sp>
          <p:nvSpPr>
            <p:cNvPr id="21" name="Retângulo 20"/>
            <p:cNvSpPr/>
            <p:nvPr/>
          </p:nvSpPr>
          <p:spPr>
            <a:xfrm>
              <a:off x="2953348" y="5476334"/>
              <a:ext cx="1113347" cy="415498"/>
            </a:xfrm>
            <a:prstGeom prst="rect">
              <a:avLst/>
            </a:prstGeom>
          </p:spPr>
          <p:txBody>
            <a:bodyPr wrap="square">
              <a:spAutoFit/>
            </a:bodyPr>
            <a:lstStyle/>
            <a:p>
              <a:pPr algn="ctr"/>
              <a:r>
                <a:rPr lang="pt-BR" sz="700" dirty="0"/>
                <a:t>Construir cultura organizacional adequada à estratégia</a:t>
              </a:r>
            </a:p>
          </p:txBody>
        </p:sp>
        <p:sp>
          <p:nvSpPr>
            <p:cNvPr id="22" name="Retângulo 21"/>
            <p:cNvSpPr/>
            <p:nvPr/>
          </p:nvSpPr>
          <p:spPr>
            <a:xfrm>
              <a:off x="1378445" y="5511655"/>
              <a:ext cx="1289186" cy="307777"/>
            </a:xfrm>
            <a:prstGeom prst="rect">
              <a:avLst/>
            </a:prstGeom>
          </p:spPr>
          <p:txBody>
            <a:bodyPr wrap="square">
              <a:spAutoFit/>
            </a:bodyPr>
            <a:lstStyle/>
            <a:p>
              <a:pPr algn="ctr"/>
              <a:r>
                <a:rPr lang="pt-BR" sz="700" dirty="0"/>
                <a:t>Desenvolver competências de dirigentes e colaboradores</a:t>
              </a:r>
            </a:p>
          </p:txBody>
        </p:sp>
        <p:sp>
          <p:nvSpPr>
            <p:cNvPr id="23" name="Rectangle 53"/>
            <p:cNvSpPr/>
            <p:nvPr/>
          </p:nvSpPr>
          <p:spPr>
            <a:xfrm>
              <a:off x="1402773" y="862469"/>
              <a:ext cx="4298187" cy="307777"/>
            </a:xfrm>
            <a:prstGeom prst="rect">
              <a:avLst/>
            </a:prstGeom>
          </p:spPr>
          <p:txBody>
            <a:bodyPr wrap="square">
              <a:spAutoFit/>
            </a:bodyPr>
            <a:lstStyle/>
            <a:p>
              <a:pPr algn="ctr"/>
              <a:r>
                <a:rPr lang="pt-BR" sz="700" b="1" dirty="0"/>
                <a:t>Ética e transparência    Excelência organizacional    Comprometimento com a inovação Unicidade e integração                  Democratização da informação e conhecimento    Interlocução da Arquitetura e Urbanismo na sociedade</a:t>
              </a:r>
            </a:p>
          </p:txBody>
        </p:sp>
        <p:sp>
          <p:nvSpPr>
            <p:cNvPr id="24" name="Retângulo 23"/>
            <p:cNvSpPr/>
            <p:nvPr/>
          </p:nvSpPr>
          <p:spPr>
            <a:xfrm>
              <a:off x="1852898" y="400803"/>
              <a:ext cx="1304916" cy="307777"/>
            </a:xfrm>
            <a:prstGeom prst="rect">
              <a:avLst/>
            </a:prstGeom>
            <a:noFill/>
          </p:spPr>
          <p:txBody>
            <a:bodyPr wrap="square" rtlCol="0">
              <a:spAutoFit/>
            </a:bodyPr>
            <a:lstStyle/>
            <a:p>
              <a:pPr algn="ctr"/>
              <a:r>
                <a:rPr lang="pt-BR" sz="700" dirty="0">
                  <a:latin typeface="Arial" panose="020B0604020202020204" pitchFamily="34" charset="0"/>
                  <a:cs typeface="Arial" panose="020B0604020202020204" pitchFamily="34" charset="0"/>
                </a:rPr>
                <a:t>Promover a Arquitetura e Urbanismo para Todos</a:t>
              </a:r>
            </a:p>
          </p:txBody>
        </p:sp>
        <p:sp>
          <p:nvSpPr>
            <p:cNvPr id="25" name="Retângulo 24"/>
            <p:cNvSpPr/>
            <p:nvPr/>
          </p:nvSpPr>
          <p:spPr>
            <a:xfrm>
              <a:off x="3679248" y="341059"/>
              <a:ext cx="1595990" cy="369332"/>
            </a:xfrm>
            <a:prstGeom prst="rect">
              <a:avLst/>
            </a:prstGeom>
            <a:noFill/>
          </p:spPr>
          <p:txBody>
            <a:bodyPr wrap="square" rtlCol="0">
              <a:spAutoFit/>
            </a:bodyPr>
            <a:lstStyle/>
            <a:p>
              <a:pPr algn="ctr"/>
              <a:r>
                <a:rPr lang="pt-BR" sz="600" dirty="0">
                  <a:latin typeface="Arial" panose="020B0604020202020204" pitchFamily="34" charset="0"/>
                  <a:cs typeface="Arial" panose="020B0604020202020204" pitchFamily="34" charset="0"/>
                </a:rPr>
                <a:t>Ser reconhecido como referência na defesa e fomento das boas práticas da Arquitetura e Urbanismo</a:t>
              </a:r>
            </a:p>
          </p:txBody>
        </p:sp>
        <p:sp>
          <p:nvSpPr>
            <p:cNvPr id="28" name="CaixaDeTexto 27">
              <a:extLst>
                <a:ext uri="{FF2B5EF4-FFF2-40B4-BE49-F238E27FC236}">
                  <a16:creationId xmlns:a16="http://schemas.microsoft.com/office/drawing/2014/main" id="{151B5754-9027-4C5E-9BFF-CE8B9B876A9D}"/>
                </a:ext>
              </a:extLst>
            </p:cNvPr>
            <p:cNvSpPr txBox="1"/>
            <p:nvPr/>
          </p:nvSpPr>
          <p:spPr>
            <a:xfrm>
              <a:off x="6704790" y="5611683"/>
              <a:ext cx="943223" cy="215444"/>
            </a:xfrm>
            <a:prstGeom prst="rect">
              <a:avLst/>
            </a:prstGeom>
            <a:noFill/>
          </p:spPr>
          <p:txBody>
            <a:bodyPr wrap="square" rtlCol="0">
              <a:spAutoFit/>
            </a:bodyPr>
            <a:lstStyle/>
            <a:p>
              <a:r>
                <a:rPr lang="pt-BR" sz="800" dirty="0">
                  <a:solidFill>
                    <a:srgbClr val="003944"/>
                  </a:solidFill>
                  <a:latin typeface="Arial" panose="020B0604020202020204" pitchFamily="34" charset="0"/>
                  <a:cs typeface="Arial" panose="020B0604020202020204" pitchFamily="34" charset="0"/>
                </a:rPr>
                <a:t>   -</a:t>
              </a:r>
            </a:p>
          </p:txBody>
        </p:sp>
        <p:sp>
          <p:nvSpPr>
            <p:cNvPr id="6" name="CaixaDeTexto 5"/>
            <p:cNvSpPr txBox="1"/>
            <p:nvPr/>
          </p:nvSpPr>
          <p:spPr>
            <a:xfrm>
              <a:off x="6633276" y="3154213"/>
              <a:ext cx="943223" cy="215444"/>
            </a:xfrm>
            <a:prstGeom prst="rect">
              <a:avLst/>
            </a:prstGeom>
            <a:noFill/>
          </p:spPr>
          <p:txBody>
            <a:bodyPr wrap="square" rtlCol="0">
              <a:spAutoFit/>
            </a:bodyPr>
            <a:lstStyle/>
            <a:p>
              <a:r>
                <a:rPr lang="pt-BR" sz="800" dirty="0">
                  <a:solidFill>
                    <a:srgbClr val="006871"/>
                  </a:solidFill>
                  <a:latin typeface="Arial" panose="020B0604020202020204" pitchFamily="34" charset="0"/>
                  <a:cs typeface="Arial" panose="020B0604020202020204" pitchFamily="34" charset="0"/>
                </a:rPr>
                <a:t>   -</a:t>
              </a:r>
            </a:p>
          </p:txBody>
        </p:sp>
      </p:grpSp>
      <p:sp>
        <p:nvSpPr>
          <p:cNvPr id="27" name="CaixaDeTexto 26">
            <a:extLst>
              <a:ext uri="{FF2B5EF4-FFF2-40B4-BE49-F238E27FC236}">
                <a16:creationId xmlns:a16="http://schemas.microsoft.com/office/drawing/2014/main" id="{5ACAFD66-F3F3-4A66-9D1B-3905CF8B159E}"/>
              </a:ext>
            </a:extLst>
          </p:cNvPr>
          <p:cNvSpPr txBox="1"/>
          <p:nvPr/>
        </p:nvSpPr>
        <p:spPr>
          <a:xfrm>
            <a:off x="7388659" y="476250"/>
            <a:ext cx="2441141" cy="5632311"/>
          </a:xfrm>
          <a:prstGeom prst="rect">
            <a:avLst/>
          </a:prstGeom>
          <a:noFill/>
        </p:spPr>
        <p:txBody>
          <a:bodyPr wrap="square" rtlCol="0">
            <a:spAutoFit/>
          </a:bodyPr>
          <a:lstStyle/>
          <a:p>
            <a:pPr algn="ctr"/>
            <a:r>
              <a:rPr lang="pt-BR" sz="1300" b="1" u="sng" dirty="0">
                <a:latin typeface="Arial" panose="020B0604020202020204" pitchFamily="34" charset="0"/>
                <a:cs typeface="Arial" panose="020B0604020202020204" pitchFamily="34" charset="0"/>
              </a:rPr>
              <a:t>Planejamento</a:t>
            </a:r>
            <a:r>
              <a:rPr lang="pt-BR" sz="1300" b="1" dirty="0">
                <a:latin typeface="Arial" panose="020B0604020202020204" pitchFamily="34" charset="0"/>
                <a:cs typeface="Arial" panose="020B0604020202020204" pitchFamily="34" charset="0"/>
              </a:rPr>
              <a:t> </a:t>
            </a:r>
            <a:r>
              <a:rPr lang="pt-BR" sz="1300" b="1" u="sng" dirty="0">
                <a:latin typeface="Arial" panose="020B0604020202020204" pitchFamily="34" charset="0"/>
                <a:cs typeface="Arial" panose="020B0604020202020204" pitchFamily="34" charset="0"/>
              </a:rPr>
              <a:t>Estratégico</a:t>
            </a:r>
          </a:p>
          <a:p>
            <a:pPr algn="just"/>
            <a:endParaRPr lang="pt-BR" sz="800" b="1" dirty="0">
              <a:latin typeface="Arial" panose="020B0604020202020204" pitchFamily="34" charset="0"/>
              <a:cs typeface="Arial" panose="020B0604020202020204" pitchFamily="34" charset="0"/>
            </a:endParaRPr>
          </a:p>
          <a:p>
            <a:pPr algn="just"/>
            <a:r>
              <a:rPr lang="pt-BR" sz="1130" dirty="0">
                <a:latin typeface="Arial" panose="020B0604020202020204" pitchFamily="34" charset="0"/>
                <a:cs typeface="Arial" panose="020B0604020202020204" pitchFamily="34" charset="0"/>
              </a:rPr>
              <a:t>O Mapa Estratégico do CAU, construído para um horizonte de dez anos (2013 a 2023), definiu a identidade organizacional do CAU através da missão de “Promover a Arquitetura e Urbanismo para Todos”, da visão de “Ser reconhecido como referência na defesa e fomento das boas práticas da Arquitetura e Urbanismo” e dos objetivos estratégicos, que são  alicerçados em  cinco perspectivas: Valores,  Sociedade, Processos Internos, Alavancadores e Pessoas e Infraestrutura.  Esse conjunto de iniciativas estratégicas estabelecem as bases para um Conselho com excelência profissional, transparência, inovação e sustentabilidade financeira. Os recursos do CAU/RR no ano de 2020 foram alocados, prioritariamente, nas áreas estratégicas: Fiscalização, Atendimento, Comunicação, Desenvolver competências de dirigentes e colaboradores</a:t>
            </a:r>
          </a:p>
          <a:p>
            <a:pPr algn="just"/>
            <a:r>
              <a:rPr lang="pt-BR" sz="1130" dirty="0">
                <a:latin typeface="Arial" panose="020B0604020202020204" pitchFamily="34" charset="0"/>
                <a:cs typeface="Arial" panose="020B0604020202020204" pitchFamily="34" charset="0"/>
              </a:rPr>
              <a:t> e Construir cultura organizacional adequada à estratégia.</a:t>
            </a:r>
            <a:endParaRPr lang="pt-BR" sz="1130" dirty="0"/>
          </a:p>
        </p:txBody>
      </p:sp>
    </p:spTree>
    <p:extLst>
      <p:ext uri="{BB962C8B-B14F-4D97-AF65-F5344CB8AC3E}">
        <p14:creationId xmlns:p14="http://schemas.microsoft.com/office/powerpoint/2010/main" val="361970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ângulo 36">
            <a:extLst>
              <a:ext uri="{FF2B5EF4-FFF2-40B4-BE49-F238E27FC236}">
                <a16:creationId xmlns:a16="http://schemas.microsoft.com/office/drawing/2014/main" id="{287E2D08-763F-4CC7-B5FD-198D77A6C571}"/>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02</a:t>
            </a:r>
          </a:p>
        </p:txBody>
      </p:sp>
      <p:sp>
        <p:nvSpPr>
          <p:cNvPr id="38" name="Título 4">
            <a:extLst>
              <a:ext uri="{FF2B5EF4-FFF2-40B4-BE49-F238E27FC236}">
                <a16:creationId xmlns:a16="http://schemas.microsoft.com/office/drawing/2014/main" id="{16372197-24F4-4A72-8A24-3C3986A14DAE}"/>
              </a:ext>
            </a:extLst>
          </p:cNvPr>
          <p:cNvSpPr>
            <a:spLocks noGrp="1"/>
          </p:cNvSpPr>
          <p:nvPr>
            <p:ph type="title"/>
          </p:nvPr>
        </p:nvSpPr>
        <p:spPr>
          <a:xfrm>
            <a:off x="537100" y="307828"/>
            <a:ext cx="5452201"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SUMÁRIO</a:t>
            </a:r>
          </a:p>
        </p:txBody>
      </p:sp>
      <p:sp>
        <p:nvSpPr>
          <p:cNvPr id="39" name="objeto 7" descr="Retângulo bege">
            <a:extLst>
              <a:ext uri="{FF2B5EF4-FFF2-40B4-BE49-F238E27FC236}">
                <a16:creationId xmlns:a16="http://schemas.microsoft.com/office/drawing/2014/main" id="{1185C7A9-8E52-408E-B19E-E5A1EB33971B}"/>
              </a:ext>
            </a:extLst>
          </p:cNvPr>
          <p:cNvSpPr/>
          <p:nvPr/>
        </p:nvSpPr>
        <p:spPr bwMode="white">
          <a:xfrm flipV="1">
            <a:off x="537100" y="889552"/>
            <a:ext cx="4722319" cy="62691"/>
          </a:xfrm>
          <a:custGeom>
            <a:avLst/>
            <a:gdLst/>
            <a:ahLst/>
            <a:cxnLst/>
            <a:rect l="l" t="t" r="r" b="b"/>
            <a:pathLst>
              <a:path w="3935729">
                <a:moveTo>
                  <a:pt x="0" y="0"/>
                </a:moveTo>
                <a:lnTo>
                  <a:pt x="3935349" y="0"/>
                </a:lnTo>
              </a:path>
            </a:pathLst>
          </a:custGeom>
          <a:ln w="54863">
            <a:solidFill>
              <a:schemeClr val="accent6">
                <a:lumMod val="75000"/>
              </a:schemeClr>
            </a:solidFill>
          </a:ln>
        </p:spPr>
        <p:txBody>
          <a:bodyPr wrap="square" lIns="0" tIns="0" rIns="0" bIns="0" rtlCol="0"/>
          <a:lstStyle/>
          <a:p>
            <a:pPr rtl="0"/>
            <a:endParaRPr lang="pt-BR" dirty="0">
              <a:solidFill>
                <a:schemeClr val="tx2">
                  <a:lumMod val="50000"/>
                </a:schemeClr>
              </a:solidFill>
            </a:endParaRPr>
          </a:p>
        </p:txBody>
      </p:sp>
      <p:sp>
        <p:nvSpPr>
          <p:cNvPr id="40" name="Espaço Reservado para Conteúdo 13">
            <a:extLst>
              <a:ext uri="{FF2B5EF4-FFF2-40B4-BE49-F238E27FC236}">
                <a16:creationId xmlns:a16="http://schemas.microsoft.com/office/drawing/2014/main" id="{24388ADA-CDF9-4107-A2B4-3EABCC376022}"/>
              </a:ext>
            </a:extLst>
          </p:cNvPr>
          <p:cNvSpPr>
            <a:spLocks noGrp="1"/>
          </p:cNvSpPr>
          <p:nvPr>
            <p:ph idx="1"/>
          </p:nvPr>
        </p:nvSpPr>
        <p:spPr>
          <a:xfrm>
            <a:off x="594537" y="1090466"/>
            <a:ext cx="8716926" cy="4351338"/>
          </a:xfrm>
        </p:spPr>
        <p:txBody>
          <a:bodyPr rtlCol="0">
            <a:normAutofit lnSpcReduction="10000"/>
          </a:bodyPr>
          <a:lstStyle/>
          <a:p>
            <a:pPr marL="0" indent="0">
              <a:lnSpc>
                <a:spcPct val="150000"/>
              </a:lnSpc>
              <a:buNone/>
            </a:pPr>
            <a:r>
              <a:rPr lang="pt-BR" sz="2000" b="1" dirty="0">
                <a:solidFill>
                  <a:schemeClr val="tx2">
                    <a:lumMod val="75000"/>
                  </a:schemeClr>
                </a:solidFill>
                <a:latin typeface="Arial" panose="020B0604020202020204" pitchFamily="34" charset="0"/>
                <a:cs typeface="Arial" panose="020B0604020202020204" pitchFamily="34" charset="0"/>
              </a:rPr>
              <a:t>Mensagem do Presidente</a:t>
            </a:r>
          </a:p>
          <a:p>
            <a:pPr marL="0" indent="0">
              <a:lnSpc>
                <a:spcPct val="150000"/>
              </a:lnSpc>
              <a:buNone/>
            </a:pPr>
            <a:r>
              <a:rPr lang="pt-BR" sz="2000" b="1" dirty="0">
                <a:solidFill>
                  <a:schemeClr val="tx2">
                    <a:lumMod val="75000"/>
                  </a:schemeClr>
                </a:solidFill>
                <a:latin typeface="Arial" panose="020B0604020202020204" pitchFamily="34" charset="0"/>
                <a:cs typeface="Arial" panose="020B0604020202020204" pitchFamily="34" charset="0"/>
              </a:rPr>
              <a:t>1. Visão Geral Organizacional e Ambiente Externo</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2. Governança, Estratégia e Alocação de Recursos</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3. Riscos, Oportunidades e Perspectivas</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4. Resultados e Desempenho da Gestão</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5. Alocação de Recursos e Áreas Especiais da Gestão</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6. Informações Orçamentárias, Financeiras e Contábeis</a:t>
            </a:r>
          </a:p>
          <a:p>
            <a:pPr marL="0" lvl="1" indent="0">
              <a:spcBef>
                <a:spcPts val="1000"/>
              </a:spcBef>
              <a:buNone/>
            </a:pPr>
            <a:r>
              <a:rPr lang="pt-BR" sz="2100" b="1" dirty="0">
                <a:solidFill>
                  <a:schemeClr val="tx2">
                    <a:lumMod val="75000"/>
                  </a:schemeClr>
                </a:solidFill>
                <a:latin typeface="Arial" panose="020B0604020202020204" pitchFamily="34" charset="0"/>
                <a:cs typeface="Arial" panose="020B0604020202020204" pitchFamily="34" charset="0"/>
              </a:rPr>
              <a:t>7. Anexos Apêndices</a:t>
            </a:r>
          </a:p>
          <a:p>
            <a:pPr marL="0" lvl="1" indent="0">
              <a:spcBef>
                <a:spcPts val="1000"/>
              </a:spcBef>
              <a:buNone/>
            </a:pPr>
            <a:endParaRPr lang="pt-BR" sz="2100" dirty="0">
              <a:solidFill>
                <a:schemeClr val="tx2">
                  <a:lumMod val="75000"/>
                </a:schemeClr>
              </a:solidFill>
              <a:latin typeface="Arial" panose="020B0604020202020204" pitchFamily="34" charset="0"/>
              <a:cs typeface="Arial" panose="020B0604020202020204" pitchFamily="34" charset="0"/>
            </a:endParaRPr>
          </a:p>
          <a:p>
            <a:pPr marL="457200" lvl="1" indent="0">
              <a:buNone/>
            </a:pPr>
            <a:endParaRPr lang="pt-BR" sz="13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7236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29752" y="1333703"/>
            <a:ext cx="9862580" cy="2865764"/>
          </a:xfrm>
          <a:prstGeom prst="rect">
            <a:avLst/>
          </a:prstGeom>
        </p:spPr>
      </p:pic>
      <p:sp>
        <p:nvSpPr>
          <p:cNvPr id="6" name="CaixaDeTexto 5"/>
          <p:cNvSpPr txBox="1"/>
          <p:nvPr/>
        </p:nvSpPr>
        <p:spPr>
          <a:xfrm>
            <a:off x="1144913" y="2514349"/>
            <a:ext cx="1092806" cy="254813"/>
          </a:xfrm>
          <a:prstGeom prst="rect">
            <a:avLst/>
          </a:prstGeom>
          <a:noFill/>
        </p:spPr>
        <p:txBody>
          <a:bodyPr wrap="square" rtlCol="0">
            <a:spAutoFit/>
          </a:bodyPr>
          <a:lstStyle/>
          <a:p>
            <a:pPr algn="ctr"/>
            <a:r>
              <a:rPr lang="pt-BR" sz="1056" b="1" dirty="0">
                <a:solidFill>
                  <a:schemeClr val="bg1"/>
                </a:solidFill>
                <a:latin typeface="Arial" panose="020B0604020202020204" pitchFamily="34" charset="0"/>
                <a:cs typeface="Arial" panose="020B0604020202020204" pitchFamily="34" charset="0"/>
              </a:rPr>
              <a:t>29,5% da RAL</a:t>
            </a:r>
          </a:p>
        </p:txBody>
      </p:sp>
      <p:sp>
        <p:nvSpPr>
          <p:cNvPr id="10" name="CaixaDeTexto 9"/>
          <p:cNvSpPr txBox="1"/>
          <p:nvPr/>
        </p:nvSpPr>
        <p:spPr>
          <a:xfrm>
            <a:off x="1064179" y="3040868"/>
            <a:ext cx="1240063" cy="461665"/>
          </a:xfrm>
          <a:prstGeom prst="rect">
            <a:avLst/>
          </a:prstGeom>
          <a:noFill/>
        </p:spPr>
        <p:txBody>
          <a:bodyPr wrap="square" rtlCol="0">
            <a:spAutoFit/>
          </a:bodyPr>
          <a:lstStyle>
            <a:defPPr>
              <a:defRPr lang="pt-BR"/>
            </a:defPPr>
            <a:lvl1pPr algn="ctr">
              <a:defRPr sz="750">
                <a:solidFill>
                  <a:srgbClr val="003944"/>
                </a:solidFill>
                <a:latin typeface="Arial" panose="020B0604020202020204" pitchFamily="34" charset="0"/>
                <a:cs typeface="Arial" panose="020B0604020202020204" pitchFamily="34" charset="0"/>
              </a:defRPr>
            </a:lvl1pPr>
          </a:lstStyle>
          <a:p>
            <a:r>
              <a:rPr lang="pt-BR" sz="600" b="1" dirty="0"/>
              <a:t>Tornar a fiscalização um</a:t>
            </a:r>
          </a:p>
          <a:p>
            <a:r>
              <a:rPr lang="pt-BR" sz="600" b="1" dirty="0"/>
              <a:t>vetor de melhoria do</a:t>
            </a:r>
          </a:p>
          <a:p>
            <a:r>
              <a:rPr lang="pt-BR" sz="600" b="1" dirty="0"/>
              <a:t>exercício da Arquitetura</a:t>
            </a:r>
          </a:p>
          <a:p>
            <a:r>
              <a:rPr lang="pt-BR" sz="600" b="1" dirty="0"/>
              <a:t>e Urbanismo</a:t>
            </a:r>
          </a:p>
        </p:txBody>
      </p:sp>
      <p:sp>
        <p:nvSpPr>
          <p:cNvPr id="12" name="CaixaDeTexto 11"/>
          <p:cNvSpPr txBox="1"/>
          <p:nvPr/>
        </p:nvSpPr>
        <p:spPr>
          <a:xfrm>
            <a:off x="5807990" y="3054878"/>
            <a:ext cx="1084052" cy="467307"/>
          </a:xfrm>
          <a:prstGeom prst="rect">
            <a:avLst/>
          </a:prstGeom>
          <a:noFill/>
        </p:spPr>
        <p:txBody>
          <a:bodyPr wrap="square" rtlCol="0">
            <a:spAutoFit/>
          </a:bodyPr>
          <a:lstStyle/>
          <a:p>
            <a:pPr algn="ctr"/>
            <a:r>
              <a:rPr lang="pt-BR" sz="609" b="1" dirty="0">
                <a:solidFill>
                  <a:srgbClr val="003944"/>
                </a:solidFill>
                <a:latin typeface="Arial" panose="020B0604020202020204" pitchFamily="34" charset="0"/>
                <a:cs typeface="Arial" panose="020B0604020202020204" pitchFamily="34" charset="0"/>
              </a:rPr>
              <a:t>Assegurar a eficácia no</a:t>
            </a:r>
          </a:p>
          <a:p>
            <a:pPr algn="ctr"/>
            <a:r>
              <a:rPr lang="pt-BR" sz="609" b="1" dirty="0">
                <a:solidFill>
                  <a:srgbClr val="003944"/>
                </a:solidFill>
                <a:latin typeface="Arial" panose="020B0604020202020204" pitchFamily="34" charset="0"/>
                <a:cs typeface="Arial" panose="020B0604020202020204" pitchFamily="34" charset="0"/>
              </a:rPr>
              <a:t>relacionamento e comunicação</a:t>
            </a:r>
          </a:p>
          <a:p>
            <a:pPr algn="ctr"/>
            <a:r>
              <a:rPr lang="pt-BR" sz="609" b="1" dirty="0">
                <a:solidFill>
                  <a:srgbClr val="003944"/>
                </a:solidFill>
                <a:latin typeface="Arial" panose="020B0604020202020204" pitchFamily="34" charset="0"/>
                <a:cs typeface="Arial" panose="020B0604020202020204" pitchFamily="34" charset="0"/>
              </a:rPr>
              <a:t>com a sociedade</a:t>
            </a:r>
          </a:p>
        </p:txBody>
      </p:sp>
      <p:sp>
        <p:nvSpPr>
          <p:cNvPr id="13" name="CaixaDeTexto 12"/>
          <p:cNvSpPr txBox="1"/>
          <p:nvPr/>
        </p:nvSpPr>
        <p:spPr>
          <a:xfrm>
            <a:off x="6773105" y="3014192"/>
            <a:ext cx="1149100" cy="477054"/>
          </a:xfrm>
          <a:prstGeom prst="rect">
            <a:avLst/>
          </a:prstGeom>
          <a:noFill/>
        </p:spPr>
        <p:txBody>
          <a:bodyPr wrap="square" rtlCol="0">
            <a:spAutoFit/>
          </a:bodyPr>
          <a:lstStyle/>
          <a:p>
            <a:pPr algn="ctr"/>
            <a:r>
              <a:rPr lang="pt-BR" sz="500" b="1" dirty="0">
                <a:solidFill>
                  <a:srgbClr val="003944"/>
                </a:solidFill>
                <a:latin typeface="Arial" panose="020B0604020202020204" pitchFamily="34" charset="0"/>
                <a:cs typeface="Arial" panose="020B0604020202020204" pitchFamily="34" charset="0"/>
              </a:rPr>
              <a:t>Estimular o conhecimento,</a:t>
            </a:r>
          </a:p>
          <a:p>
            <a:pPr algn="ctr"/>
            <a:r>
              <a:rPr lang="pt-BR" sz="500" b="1" dirty="0">
                <a:solidFill>
                  <a:srgbClr val="003944"/>
                </a:solidFill>
                <a:latin typeface="Arial" panose="020B0604020202020204" pitchFamily="34" charset="0"/>
                <a:cs typeface="Arial" panose="020B0604020202020204" pitchFamily="34" charset="0"/>
              </a:rPr>
              <a:t>o uso de processos</a:t>
            </a:r>
          </a:p>
          <a:p>
            <a:pPr algn="ctr"/>
            <a:r>
              <a:rPr lang="pt-BR" sz="500" b="1" dirty="0">
                <a:solidFill>
                  <a:srgbClr val="003944"/>
                </a:solidFill>
                <a:latin typeface="Arial" panose="020B0604020202020204" pitchFamily="34" charset="0"/>
                <a:cs typeface="Arial" panose="020B0604020202020204" pitchFamily="34" charset="0"/>
              </a:rPr>
              <a:t>criativos e a difusão das melhores práticas em Arquitetura e Urbanismo</a:t>
            </a:r>
          </a:p>
        </p:txBody>
      </p:sp>
      <p:sp>
        <p:nvSpPr>
          <p:cNvPr id="14" name="CaixaDeTexto 13"/>
          <p:cNvSpPr txBox="1"/>
          <p:nvPr/>
        </p:nvSpPr>
        <p:spPr>
          <a:xfrm>
            <a:off x="7738470" y="3144382"/>
            <a:ext cx="1139417" cy="246221"/>
          </a:xfrm>
          <a:prstGeom prst="rect">
            <a:avLst/>
          </a:prstGeom>
          <a:noFill/>
        </p:spPr>
        <p:txBody>
          <a:bodyPr wrap="square" rtlCol="0">
            <a:spAutoFit/>
          </a:bodyPr>
          <a:lstStyle/>
          <a:p>
            <a:pPr algn="ctr"/>
            <a:r>
              <a:rPr lang="pt-BR" sz="500" b="1" dirty="0">
                <a:solidFill>
                  <a:srgbClr val="003944"/>
                </a:solidFill>
                <a:latin typeface="Arial" panose="020B0604020202020204" pitchFamily="34" charset="0"/>
                <a:cs typeface="Arial" panose="020B0604020202020204" pitchFamily="34" charset="0"/>
              </a:rPr>
              <a:t>Desenvolver competências de dirigentes e colaboradores</a:t>
            </a:r>
          </a:p>
        </p:txBody>
      </p:sp>
      <p:sp>
        <p:nvSpPr>
          <p:cNvPr id="15" name="CaixaDeTexto 14"/>
          <p:cNvSpPr txBox="1"/>
          <p:nvPr/>
        </p:nvSpPr>
        <p:spPr>
          <a:xfrm>
            <a:off x="8863171" y="3089442"/>
            <a:ext cx="1139417" cy="323165"/>
          </a:xfrm>
          <a:prstGeom prst="rect">
            <a:avLst/>
          </a:prstGeom>
          <a:noFill/>
        </p:spPr>
        <p:txBody>
          <a:bodyPr wrap="square" rtlCol="0">
            <a:spAutoFit/>
          </a:bodyPr>
          <a:lstStyle>
            <a:defPPr rtl="0">
              <a:defRPr lang="pt-BR"/>
            </a:defPPr>
            <a:lvl1pPr algn="ctr">
              <a:defRPr sz="500" b="1">
                <a:solidFill>
                  <a:srgbClr val="003944"/>
                </a:solidFill>
                <a:latin typeface="Arial" panose="020B0604020202020204" pitchFamily="34" charset="0"/>
                <a:cs typeface="Arial" panose="020B0604020202020204" pitchFamily="34" charset="0"/>
              </a:defRPr>
            </a:lvl1pPr>
          </a:lstStyle>
          <a:p>
            <a:r>
              <a:rPr lang="pt-BR" dirty="0"/>
              <a:t>Fomentar o acesso</a:t>
            </a:r>
          </a:p>
          <a:p>
            <a:r>
              <a:rPr lang="pt-BR" dirty="0"/>
              <a:t>da sociedade</a:t>
            </a:r>
          </a:p>
          <a:p>
            <a:r>
              <a:rPr lang="pt-BR" dirty="0"/>
              <a:t>à Arquitetura e Urbanismo</a:t>
            </a:r>
          </a:p>
        </p:txBody>
      </p:sp>
      <p:sp>
        <p:nvSpPr>
          <p:cNvPr id="16" name="CaixaDeTexto 15"/>
          <p:cNvSpPr txBox="1"/>
          <p:nvPr/>
        </p:nvSpPr>
        <p:spPr>
          <a:xfrm>
            <a:off x="2312067" y="2445812"/>
            <a:ext cx="991096" cy="417294"/>
          </a:xfrm>
          <a:prstGeom prst="rect">
            <a:avLst/>
          </a:prstGeom>
          <a:noFill/>
        </p:spPr>
        <p:txBody>
          <a:bodyPr wrap="square" rtlCol="0">
            <a:spAutoFit/>
          </a:bodyPr>
          <a:lstStyle/>
          <a:p>
            <a:pPr algn="ctr"/>
            <a:r>
              <a:rPr lang="pt-BR" sz="1056" b="1" dirty="0">
                <a:solidFill>
                  <a:schemeClr val="bg1"/>
                </a:solidFill>
                <a:latin typeface="Arial" panose="020B0604020202020204" pitchFamily="34" charset="0"/>
                <a:cs typeface="Arial" panose="020B0604020202020204" pitchFamily="34" charset="0"/>
              </a:rPr>
              <a:t>26,5% da RAL</a:t>
            </a:r>
          </a:p>
        </p:txBody>
      </p:sp>
      <p:sp>
        <p:nvSpPr>
          <p:cNvPr id="17" name="CaixaDeTexto 16"/>
          <p:cNvSpPr txBox="1"/>
          <p:nvPr/>
        </p:nvSpPr>
        <p:spPr>
          <a:xfrm>
            <a:off x="4051047" y="2471078"/>
            <a:ext cx="1254361" cy="254813"/>
          </a:xfrm>
          <a:prstGeom prst="rect">
            <a:avLst/>
          </a:prstGeom>
          <a:noFill/>
        </p:spPr>
        <p:txBody>
          <a:bodyPr wrap="square" rtlCol="0">
            <a:spAutoFit/>
          </a:bodyPr>
          <a:lstStyle/>
          <a:p>
            <a:pPr algn="ctr"/>
            <a:r>
              <a:rPr lang="pt-BR" sz="1056" b="1" dirty="0">
                <a:solidFill>
                  <a:schemeClr val="bg1"/>
                </a:solidFill>
                <a:latin typeface="Arial" panose="020B0604020202020204" pitchFamily="34" charset="0"/>
                <a:cs typeface="Arial" panose="020B0604020202020204" pitchFamily="34" charset="0"/>
              </a:rPr>
              <a:t>10% da RAL</a:t>
            </a:r>
          </a:p>
        </p:txBody>
      </p:sp>
      <p:sp>
        <p:nvSpPr>
          <p:cNvPr id="18" name="CaixaDeTexto 17"/>
          <p:cNvSpPr txBox="1"/>
          <p:nvPr/>
        </p:nvSpPr>
        <p:spPr>
          <a:xfrm>
            <a:off x="5751581" y="2514654"/>
            <a:ext cx="1149100" cy="254813"/>
          </a:xfrm>
          <a:prstGeom prst="rect">
            <a:avLst/>
          </a:prstGeom>
          <a:noFill/>
        </p:spPr>
        <p:txBody>
          <a:bodyPr wrap="square" rtlCol="0">
            <a:spAutoFit/>
          </a:bodyPr>
          <a:lstStyle/>
          <a:p>
            <a:pPr algn="ctr"/>
            <a:r>
              <a:rPr lang="pt-BR" sz="1056" b="1" dirty="0">
                <a:solidFill>
                  <a:schemeClr val="bg1"/>
                </a:solidFill>
                <a:latin typeface="Arial" panose="020B0604020202020204" pitchFamily="34" charset="0"/>
                <a:cs typeface="Arial" panose="020B0604020202020204" pitchFamily="34" charset="0"/>
              </a:rPr>
              <a:t>5,4% da RAL</a:t>
            </a:r>
          </a:p>
        </p:txBody>
      </p:sp>
      <p:sp>
        <p:nvSpPr>
          <p:cNvPr id="19" name="CaixaDeTexto 18"/>
          <p:cNvSpPr txBox="1"/>
          <p:nvPr/>
        </p:nvSpPr>
        <p:spPr>
          <a:xfrm>
            <a:off x="6864248" y="2527053"/>
            <a:ext cx="952705" cy="254813"/>
          </a:xfrm>
          <a:prstGeom prst="rect">
            <a:avLst/>
          </a:prstGeom>
          <a:noFill/>
        </p:spPr>
        <p:txBody>
          <a:bodyPr wrap="square" rtlCol="0">
            <a:spAutoFit/>
          </a:bodyPr>
          <a:lstStyle/>
          <a:p>
            <a:pPr algn="ctr"/>
            <a:r>
              <a:rPr lang="pt-BR" sz="1056" b="1" dirty="0">
                <a:solidFill>
                  <a:schemeClr val="bg1"/>
                </a:solidFill>
                <a:latin typeface="Arial" panose="020B0604020202020204" pitchFamily="34" charset="0"/>
                <a:cs typeface="Arial" panose="020B0604020202020204" pitchFamily="34" charset="0"/>
              </a:rPr>
              <a:t>0% da RAL</a:t>
            </a:r>
          </a:p>
        </p:txBody>
      </p:sp>
      <p:sp>
        <p:nvSpPr>
          <p:cNvPr id="20" name="CaixaDeTexto 19"/>
          <p:cNvSpPr txBox="1"/>
          <p:nvPr/>
        </p:nvSpPr>
        <p:spPr>
          <a:xfrm>
            <a:off x="7856364" y="2463599"/>
            <a:ext cx="952705" cy="417294"/>
          </a:xfrm>
          <a:prstGeom prst="rect">
            <a:avLst/>
          </a:prstGeom>
          <a:noFill/>
        </p:spPr>
        <p:txBody>
          <a:bodyPr wrap="square" rtlCol="0">
            <a:spAutoFit/>
          </a:bodyPr>
          <a:lstStyle/>
          <a:p>
            <a:pPr algn="ctr"/>
            <a:r>
              <a:rPr lang="pt-BR" sz="1056" b="1" dirty="0">
                <a:solidFill>
                  <a:schemeClr val="bg1"/>
                </a:solidFill>
                <a:latin typeface="Arial" panose="020B0604020202020204" pitchFamily="34" charset="0"/>
                <a:cs typeface="Arial" panose="020B0604020202020204" pitchFamily="34" charset="0"/>
              </a:rPr>
              <a:t>3,9% da RAL</a:t>
            </a:r>
          </a:p>
        </p:txBody>
      </p:sp>
      <p:sp>
        <p:nvSpPr>
          <p:cNvPr id="21" name="CaixaDeTexto 20"/>
          <p:cNvSpPr txBox="1"/>
          <p:nvPr/>
        </p:nvSpPr>
        <p:spPr>
          <a:xfrm>
            <a:off x="8874348" y="2463599"/>
            <a:ext cx="952705" cy="417294"/>
          </a:xfrm>
          <a:prstGeom prst="rect">
            <a:avLst/>
          </a:prstGeom>
          <a:noFill/>
        </p:spPr>
        <p:txBody>
          <a:bodyPr wrap="square" rtlCol="0">
            <a:spAutoFit/>
          </a:bodyPr>
          <a:lstStyle/>
          <a:p>
            <a:pPr algn="ctr"/>
            <a:r>
              <a:rPr lang="pt-BR" sz="1056" b="1" dirty="0">
                <a:solidFill>
                  <a:schemeClr val="bg1"/>
                </a:solidFill>
                <a:latin typeface="Arial" panose="020B0604020202020204" pitchFamily="34" charset="0"/>
                <a:cs typeface="Arial" panose="020B0604020202020204" pitchFamily="34" charset="0"/>
              </a:rPr>
              <a:t>2,7% da RAL</a:t>
            </a:r>
          </a:p>
        </p:txBody>
      </p:sp>
      <p:sp>
        <p:nvSpPr>
          <p:cNvPr id="22" name="CaixaDeTexto 21"/>
          <p:cNvSpPr txBox="1"/>
          <p:nvPr/>
        </p:nvSpPr>
        <p:spPr>
          <a:xfrm>
            <a:off x="2354950" y="3823475"/>
            <a:ext cx="887413" cy="279948"/>
          </a:xfrm>
          <a:prstGeom prst="rect">
            <a:avLst/>
          </a:prstGeom>
          <a:noFill/>
        </p:spPr>
        <p:txBody>
          <a:bodyPr wrap="square" rtlCol="0">
            <a:spAutoFit/>
          </a:bodyPr>
          <a:lstStyle/>
          <a:p>
            <a:pPr algn="ctr"/>
            <a:r>
              <a:rPr lang="pt-BR" sz="1219" b="1" dirty="0">
                <a:solidFill>
                  <a:srgbClr val="003944"/>
                </a:solidFill>
                <a:latin typeface="Arial" panose="020B0604020202020204" pitchFamily="34" charset="0"/>
                <a:cs typeface="Arial" panose="020B0604020202020204" pitchFamily="34" charset="0"/>
              </a:rPr>
              <a:t>2</a:t>
            </a:r>
          </a:p>
        </p:txBody>
      </p:sp>
      <p:sp>
        <p:nvSpPr>
          <p:cNvPr id="23" name="CaixaDeTexto 22"/>
          <p:cNvSpPr txBox="1"/>
          <p:nvPr/>
        </p:nvSpPr>
        <p:spPr>
          <a:xfrm>
            <a:off x="3280754" y="3821436"/>
            <a:ext cx="887413" cy="279948"/>
          </a:xfrm>
          <a:prstGeom prst="rect">
            <a:avLst/>
          </a:prstGeom>
          <a:noFill/>
        </p:spPr>
        <p:txBody>
          <a:bodyPr wrap="square" rtlCol="0">
            <a:spAutoFit/>
          </a:bodyPr>
          <a:lstStyle/>
          <a:p>
            <a:pPr algn="ctr"/>
            <a:r>
              <a:rPr lang="pt-BR" sz="1219" b="1" dirty="0">
                <a:solidFill>
                  <a:srgbClr val="003944"/>
                </a:solidFill>
                <a:latin typeface="Arial" panose="020B0604020202020204" pitchFamily="34" charset="0"/>
                <a:cs typeface="Arial" panose="020B0604020202020204" pitchFamily="34" charset="0"/>
              </a:rPr>
              <a:t>1</a:t>
            </a:r>
          </a:p>
        </p:txBody>
      </p:sp>
      <p:sp>
        <p:nvSpPr>
          <p:cNvPr id="24" name="CaixaDeTexto 23"/>
          <p:cNvSpPr txBox="1"/>
          <p:nvPr/>
        </p:nvSpPr>
        <p:spPr>
          <a:xfrm>
            <a:off x="4117118" y="3823477"/>
            <a:ext cx="887413" cy="279948"/>
          </a:xfrm>
          <a:prstGeom prst="rect">
            <a:avLst/>
          </a:prstGeom>
          <a:noFill/>
        </p:spPr>
        <p:txBody>
          <a:bodyPr wrap="square" rtlCol="0">
            <a:spAutoFit/>
          </a:bodyPr>
          <a:lstStyle/>
          <a:p>
            <a:pPr algn="ctr"/>
            <a:r>
              <a:rPr lang="pt-BR" sz="1219" b="1" dirty="0">
                <a:solidFill>
                  <a:srgbClr val="003944"/>
                </a:solidFill>
                <a:latin typeface="Arial" panose="020B0604020202020204" pitchFamily="34" charset="0"/>
                <a:cs typeface="Arial" panose="020B0604020202020204" pitchFamily="34" charset="0"/>
              </a:rPr>
              <a:t>1</a:t>
            </a:r>
          </a:p>
        </p:txBody>
      </p:sp>
      <p:sp>
        <p:nvSpPr>
          <p:cNvPr id="25" name="CaixaDeTexto 24"/>
          <p:cNvSpPr txBox="1"/>
          <p:nvPr/>
        </p:nvSpPr>
        <p:spPr>
          <a:xfrm>
            <a:off x="4953312" y="3832733"/>
            <a:ext cx="887413" cy="279948"/>
          </a:xfrm>
          <a:prstGeom prst="rect">
            <a:avLst/>
          </a:prstGeom>
          <a:noFill/>
        </p:spPr>
        <p:txBody>
          <a:bodyPr wrap="square" rtlCol="0">
            <a:spAutoFit/>
          </a:bodyPr>
          <a:lstStyle/>
          <a:p>
            <a:pPr algn="ctr"/>
            <a:r>
              <a:rPr lang="pt-BR" sz="1219" b="1" dirty="0">
                <a:solidFill>
                  <a:srgbClr val="003944"/>
                </a:solidFill>
                <a:latin typeface="Arial" panose="020B0604020202020204" pitchFamily="34" charset="0"/>
                <a:cs typeface="Arial" panose="020B0604020202020204" pitchFamily="34" charset="0"/>
              </a:rPr>
              <a:t>X</a:t>
            </a:r>
          </a:p>
        </p:txBody>
      </p:sp>
      <p:sp>
        <p:nvSpPr>
          <p:cNvPr id="26" name="CaixaDeTexto 25"/>
          <p:cNvSpPr txBox="1"/>
          <p:nvPr/>
        </p:nvSpPr>
        <p:spPr>
          <a:xfrm>
            <a:off x="5887600" y="3821435"/>
            <a:ext cx="887413" cy="279948"/>
          </a:xfrm>
          <a:prstGeom prst="rect">
            <a:avLst/>
          </a:prstGeom>
          <a:noFill/>
        </p:spPr>
        <p:txBody>
          <a:bodyPr wrap="square" rtlCol="0">
            <a:spAutoFit/>
          </a:bodyPr>
          <a:lstStyle/>
          <a:p>
            <a:pPr algn="ctr"/>
            <a:r>
              <a:rPr lang="pt-BR" sz="1219" b="1" dirty="0">
                <a:solidFill>
                  <a:srgbClr val="003944"/>
                </a:solidFill>
                <a:latin typeface="Arial" panose="020B0604020202020204" pitchFamily="34" charset="0"/>
                <a:cs typeface="Arial" panose="020B0604020202020204" pitchFamily="34" charset="0"/>
              </a:rPr>
              <a:t>1</a:t>
            </a:r>
          </a:p>
        </p:txBody>
      </p:sp>
      <p:sp>
        <p:nvSpPr>
          <p:cNvPr id="27" name="CaixaDeTexto 26"/>
          <p:cNvSpPr txBox="1"/>
          <p:nvPr/>
        </p:nvSpPr>
        <p:spPr>
          <a:xfrm>
            <a:off x="6893431" y="3849098"/>
            <a:ext cx="887413" cy="279948"/>
          </a:xfrm>
          <a:prstGeom prst="rect">
            <a:avLst/>
          </a:prstGeom>
          <a:noFill/>
        </p:spPr>
        <p:txBody>
          <a:bodyPr wrap="square" rtlCol="0">
            <a:spAutoFit/>
          </a:bodyPr>
          <a:lstStyle/>
          <a:p>
            <a:pPr algn="ctr"/>
            <a:r>
              <a:rPr lang="pt-BR" sz="1219" b="1" dirty="0">
                <a:solidFill>
                  <a:srgbClr val="003944"/>
                </a:solidFill>
                <a:latin typeface="Arial" panose="020B0604020202020204" pitchFamily="34" charset="0"/>
                <a:cs typeface="Arial" panose="020B0604020202020204" pitchFamily="34" charset="0"/>
              </a:rPr>
              <a:t>X</a:t>
            </a:r>
          </a:p>
        </p:txBody>
      </p:sp>
      <p:sp>
        <p:nvSpPr>
          <p:cNvPr id="28" name="CaixaDeTexto 27"/>
          <p:cNvSpPr txBox="1"/>
          <p:nvPr/>
        </p:nvSpPr>
        <p:spPr>
          <a:xfrm>
            <a:off x="7883337" y="3817015"/>
            <a:ext cx="887413" cy="279948"/>
          </a:xfrm>
          <a:prstGeom prst="rect">
            <a:avLst/>
          </a:prstGeom>
          <a:noFill/>
        </p:spPr>
        <p:txBody>
          <a:bodyPr wrap="square" rtlCol="0">
            <a:spAutoFit/>
          </a:bodyPr>
          <a:lstStyle/>
          <a:p>
            <a:pPr algn="ctr"/>
            <a:r>
              <a:rPr lang="pt-BR" sz="1219" b="1" dirty="0">
                <a:solidFill>
                  <a:srgbClr val="003944"/>
                </a:solidFill>
                <a:latin typeface="Arial" panose="020B0604020202020204" pitchFamily="34" charset="0"/>
                <a:cs typeface="Arial" panose="020B0604020202020204" pitchFamily="34" charset="0"/>
              </a:rPr>
              <a:t>1</a:t>
            </a:r>
          </a:p>
        </p:txBody>
      </p:sp>
      <p:sp>
        <p:nvSpPr>
          <p:cNvPr id="29" name="CaixaDeTexto 28"/>
          <p:cNvSpPr txBox="1"/>
          <p:nvPr/>
        </p:nvSpPr>
        <p:spPr>
          <a:xfrm>
            <a:off x="8902426" y="3829705"/>
            <a:ext cx="887413" cy="279948"/>
          </a:xfrm>
          <a:prstGeom prst="rect">
            <a:avLst/>
          </a:prstGeom>
          <a:noFill/>
        </p:spPr>
        <p:txBody>
          <a:bodyPr wrap="square" rtlCol="0">
            <a:spAutoFit/>
          </a:bodyPr>
          <a:lstStyle/>
          <a:p>
            <a:pPr algn="ctr"/>
            <a:r>
              <a:rPr lang="pt-BR" sz="1219" b="1" dirty="0">
                <a:solidFill>
                  <a:srgbClr val="003944"/>
                </a:solidFill>
                <a:latin typeface="Arial" panose="020B0604020202020204" pitchFamily="34" charset="0"/>
                <a:cs typeface="Arial" panose="020B0604020202020204" pitchFamily="34" charset="0"/>
              </a:rPr>
              <a:t>X</a:t>
            </a:r>
          </a:p>
        </p:txBody>
      </p:sp>
      <p:sp>
        <p:nvSpPr>
          <p:cNvPr id="2" name="Retângulo 1"/>
          <p:cNvSpPr/>
          <p:nvPr/>
        </p:nvSpPr>
        <p:spPr>
          <a:xfrm>
            <a:off x="2245863" y="3023907"/>
            <a:ext cx="1092806" cy="553998"/>
          </a:xfrm>
          <a:prstGeom prst="rect">
            <a:avLst/>
          </a:prstGeom>
          <a:noFill/>
        </p:spPr>
        <p:txBody>
          <a:bodyPr wrap="square" rtlCol="0">
            <a:spAutoFit/>
          </a:bodyPr>
          <a:lstStyle/>
          <a:p>
            <a:pPr algn="ctr"/>
            <a:r>
              <a:rPr lang="pt-BR" sz="600" b="1" dirty="0">
                <a:solidFill>
                  <a:srgbClr val="003944"/>
                </a:solidFill>
                <a:latin typeface="Arial" panose="020B0604020202020204" pitchFamily="34" charset="0"/>
                <a:cs typeface="Arial" panose="020B0604020202020204" pitchFamily="34" charset="0"/>
              </a:rPr>
              <a:t>Assegurar a eficácia no atendimento e no relacionamento com os Arquitetos e Urbanistas e a Sociedade</a:t>
            </a:r>
          </a:p>
        </p:txBody>
      </p:sp>
      <p:sp>
        <p:nvSpPr>
          <p:cNvPr id="31" name="Retângulo 30">
            <a:extLst>
              <a:ext uri="{FF2B5EF4-FFF2-40B4-BE49-F238E27FC236}">
                <a16:creationId xmlns:a16="http://schemas.microsoft.com/office/drawing/2014/main" id="{3104612B-5252-4FA4-93CE-533044392D3D}"/>
              </a:ext>
            </a:extLst>
          </p:cNvPr>
          <p:cNvSpPr/>
          <p:nvPr/>
        </p:nvSpPr>
        <p:spPr>
          <a:xfrm>
            <a:off x="168167" y="4481630"/>
            <a:ext cx="9621672" cy="1954253"/>
          </a:xfrm>
          <a:prstGeom prst="rect">
            <a:avLst/>
          </a:prstGeom>
        </p:spPr>
        <p:txBody>
          <a:bodyPr wrap="square">
            <a:spAutoFit/>
          </a:bodyPr>
          <a:lstStyle/>
          <a:p>
            <a:r>
              <a:rPr lang="pt-BR" sz="1200" dirty="0">
                <a:latin typeface="Arial" panose="020B0604020202020204" pitchFamily="34" charset="0"/>
                <a:cs typeface="Arial" panose="020B0604020202020204" pitchFamily="34" charset="0"/>
              </a:rPr>
              <a:t>Legenda:</a:t>
            </a:r>
          </a:p>
          <a:p>
            <a:r>
              <a:rPr lang="pt-BR" sz="1200" baseline="30000" dirty="0">
                <a:latin typeface="Arial" panose="020B0604020202020204" pitchFamily="34" charset="0"/>
                <a:cs typeface="Arial" panose="020B0604020202020204" pitchFamily="34" charset="0"/>
              </a:rPr>
              <a:t>1</a:t>
            </a:r>
            <a:r>
              <a:rPr lang="pt-BR" sz="1200" dirty="0">
                <a:latin typeface="Arial" panose="020B0604020202020204" pitchFamily="34" charset="0"/>
                <a:cs typeface="Arial" panose="020B0604020202020204" pitchFamily="34" charset="0"/>
              </a:rPr>
              <a:t>. ATHIS - Assistência Técnica em Habitações de Interesse Social </a:t>
            </a:r>
          </a:p>
          <a:p>
            <a:r>
              <a:rPr lang="pt-BR" sz="1200" baseline="30000" dirty="0">
                <a:latin typeface="Arial" panose="020B0604020202020204" pitchFamily="34" charset="0"/>
                <a:cs typeface="Arial" panose="020B0604020202020204" pitchFamily="34" charset="0"/>
              </a:rPr>
              <a:t>2</a:t>
            </a:r>
            <a:r>
              <a:rPr lang="pt-BR" sz="1200" dirty="0">
                <a:latin typeface="Arial" panose="020B0604020202020204" pitchFamily="34" charset="0"/>
                <a:cs typeface="Arial" panose="020B0604020202020204" pitchFamily="34" charset="0"/>
              </a:rPr>
              <a:t>. INVESTIMENTOS (R$) - Somatório dos recursos destinados ao objetivo estratégico</a:t>
            </a:r>
          </a:p>
          <a:p>
            <a:r>
              <a:rPr lang="pt-BR" sz="1200" baseline="30000" dirty="0">
                <a:latin typeface="Arial" panose="020B0604020202020204" pitchFamily="34" charset="0"/>
                <a:cs typeface="Arial" panose="020B0604020202020204" pitchFamily="34" charset="0"/>
              </a:rPr>
              <a:t>3</a:t>
            </a:r>
            <a:r>
              <a:rPr lang="pt-BR" sz="1200" dirty="0">
                <a:latin typeface="Arial" panose="020B0604020202020204" pitchFamily="34" charset="0"/>
                <a:cs typeface="Arial" panose="020B0604020202020204" pitchFamily="34" charset="0"/>
              </a:rPr>
              <a:t>. % ALOCAÇÃO DE RECURSOS - Valores aprovados (Previstos)</a:t>
            </a:r>
          </a:p>
          <a:p>
            <a:r>
              <a:rPr lang="pt-BR" sz="1200" baseline="30000" dirty="0">
                <a:latin typeface="Arial" panose="020B0604020202020204" pitchFamily="34" charset="0"/>
                <a:cs typeface="Arial" panose="020B0604020202020204" pitchFamily="34" charset="0"/>
              </a:rPr>
              <a:t>4</a:t>
            </a:r>
            <a:r>
              <a:rPr lang="pt-BR" sz="1200" dirty="0">
                <a:latin typeface="Arial" panose="020B0604020202020204" pitchFamily="34" charset="0"/>
                <a:cs typeface="Arial" panose="020B0604020202020204" pitchFamily="34" charset="0"/>
              </a:rPr>
              <a:t>. Iniciativas Estratégicas: Projeto ou Atividade</a:t>
            </a:r>
          </a:p>
          <a:p>
            <a:endParaRPr lang="pt-BR" sz="1200" dirty="0">
              <a:latin typeface="Arial" panose="020B0604020202020204" pitchFamily="34" charset="0"/>
              <a:cs typeface="Arial" panose="020B0604020202020204" pitchFamily="34" charset="0"/>
            </a:endParaRPr>
          </a:p>
          <a:p>
            <a:r>
              <a:rPr lang="pt-BR" sz="1200" b="1" dirty="0">
                <a:latin typeface="Arial" panose="020B0604020202020204" pitchFamily="34" charset="0"/>
                <a:cs typeface="Arial" panose="020B0604020202020204" pitchFamily="34" charset="0"/>
              </a:rPr>
              <a:t>Sugestão: </a:t>
            </a:r>
            <a:r>
              <a:rPr lang="pt-BR" sz="1200" dirty="0">
                <a:latin typeface="Arial" panose="020B0604020202020204" pitchFamily="34" charset="0"/>
                <a:cs typeface="Arial" panose="020B0604020202020204" pitchFamily="34" charset="0"/>
              </a:rPr>
              <a:t>Incluir a quantidade das iniciativas estratégicas (todos os projetos e atividades vinculadas aos objetivo), o valor investido e % de alocação dos recursos (% dos limites previstos conforme o parecer aprovado em 2020 do CAU/BR)</a:t>
            </a:r>
          </a:p>
          <a:p>
            <a:r>
              <a:rPr lang="pt-BR" sz="1200" dirty="0">
                <a:latin typeface="Arial" panose="020B0604020202020204" pitchFamily="34" charset="0"/>
                <a:cs typeface="Arial" panose="020B0604020202020204" pitchFamily="34" charset="0"/>
              </a:rPr>
              <a:t> </a:t>
            </a:r>
          </a:p>
          <a:p>
            <a:pPr>
              <a:lnSpc>
                <a:spcPct val="115000"/>
              </a:lnSpc>
              <a:spcAft>
                <a:spcPts val="0"/>
              </a:spcAft>
            </a:pP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CaixaDeTexto 33">
            <a:extLst>
              <a:ext uri="{FF2B5EF4-FFF2-40B4-BE49-F238E27FC236}">
                <a16:creationId xmlns:a16="http://schemas.microsoft.com/office/drawing/2014/main" id="{387A2E5E-8FAA-425B-8443-6522570FE6F8}"/>
              </a:ext>
            </a:extLst>
          </p:cNvPr>
          <p:cNvSpPr txBox="1"/>
          <p:nvPr/>
        </p:nvSpPr>
        <p:spPr>
          <a:xfrm>
            <a:off x="1266926" y="3809834"/>
            <a:ext cx="887413" cy="279948"/>
          </a:xfrm>
          <a:prstGeom prst="rect">
            <a:avLst/>
          </a:prstGeom>
          <a:noFill/>
        </p:spPr>
        <p:txBody>
          <a:bodyPr wrap="square" rtlCol="0">
            <a:spAutoFit/>
          </a:bodyPr>
          <a:lstStyle/>
          <a:p>
            <a:pPr algn="ctr"/>
            <a:r>
              <a:rPr lang="pt-BR" sz="1219" b="1" dirty="0">
                <a:solidFill>
                  <a:srgbClr val="003944"/>
                </a:solidFill>
                <a:latin typeface="Arial" panose="020B0604020202020204" pitchFamily="34" charset="0"/>
                <a:cs typeface="Arial" panose="020B0604020202020204" pitchFamily="34" charset="0"/>
              </a:rPr>
              <a:t>2</a:t>
            </a:r>
          </a:p>
        </p:txBody>
      </p:sp>
      <p:sp>
        <p:nvSpPr>
          <p:cNvPr id="35" name="CaixaDeTexto 34">
            <a:extLst>
              <a:ext uri="{FF2B5EF4-FFF2-40B4-BE49-F238E27FC236}">
                <a16:creationId xmlns:a16="http://schemas.microsoft.com/office/drawing/2014/main" id="{F2C94E55-C027-461A-8DB4-D3D5F59CE703}"/>
              </a:ext>
            </a:extLst>
          </p:cNvPr>
          <p:cNvSpPr txBox="1"/>
          <p:nvPr/>
        </p:nvSpPr>
        <p:spPr>
          <a:xfrm>
            <a:off x="3338669" y="3038827"/>
            <a:ext cx="829498" cy="498534"/>
          </a:xfrm>
          <a:prstGeom prst="rect">
            <a:avLst/>
          </a:prstGeom>
          <a:noFill/>
        </p:spPr>
        <p:txBody>
          <a:bodyPr wrap="square" rtlCol="0">
            <a:spAutoFit/>
          </a:bodyPr>
          <a:lstStyle/>
          <a:p>
            <a:pPr algn="ctr"/>
            <a:r>
              <a:rPr lang="pt-BR" sz="528" dirty="0">
                <a:solidFill>
                  <a:srgbClr val="003944"/>
                </a:solidFill>
                <a:latin typeface="Arial" panose="020B0604020202020204" pitchFamily="34" charset="0"/>
                <a:cs typeface="Arial" panose="020B0604020202020204" pitchFamily="34" charset="0"/>
              </a:rPr>
              <a:t>Assegurar a eficácia no</a:t>
            </a:r>
          </a:p>
          <a:p>
            <a:pPr algn="ctr"/>
            <a:r>
              <a:rPr lang="pt-BR" sz="528" dirty="0">
                <a:solidFill>
                  <a:srgbClr val="003944"/>
                </a:solidFill>
                <a:latin typeface="Arial" panose="020B0604020202020204" pitchFamily="34" charset="0"/>
                <a:cs typeface="Arial" panose="020B0604020202020204" pitchFamily="34" charset="0"/>
              </a:rPr>
              <a:t>relacionamento e comunicação</a:t>
            </a:r>
          </a:p>
          <a:p>
            <a:pPr algn="ctr"/>
            <a:r>
              <a:rPr lang="pt-BR" sz="528" dirty="0">
                <a:solidFill>
                  <a:srgbClr val="003944"/>
                </a:solidFill>
                <a:latin typeface="Arial" panose="020B0604020202020204" pitchFamily="34" charset="0"/>
                <a:cs typeface="Arial" panose="020B0604020202020204" pitchFamily="34" charset="0"/>
              </a:rPr>
              <a:t>com a sociedade</a:t>
            </a:r>
          </a:p>
        </p:txBody>
      </p:sp>
      <p:sp>
        <p:nvSpPr>
          <p:cNvPr id="36" name="CaixaDeTexto 35">
            <a:extLst>
              <a:ext uri="{FF2B5EF4-FFF2-40B4-BE49-F238E27FC236}">
                <a16:creationId xmlns:a16="http://schemas.microsoft.com/office/drawing/2014/main" id="{67D6587A-BC25-46FE-8ADA-6F78C33AD8BD}"/>
              </a:ext>
            </a:extLst>
          </p:cNvPr>
          <p:cNvSpPr txBox="1"/>
          <p:nvPr/>
        </p:nvSpPr>
        <p:spPr>
          <a:xfrm>
            <a:off x="4110777" y="3068018"/>
            <a:ext cx="849333" cy="498534"/>
          </a:xfrm>
          <a:prstGeom prst="rect">
            <a:avLst/>
          </a:prstGeom>
          <a:noFill/>
        </p:spPr>
        <p:txBody>
          <a:bodyPr wrap="square" rtlCol="0">
            <a:spAutoFit/>
          </a:bodyPr>
          <a:lstStyle/>
          <a:p>
            <a:pPr algn="ctr"/>
            <a:r>
              <a:rPr lang="pt-BR" sz="528" b="1" dirty="0">
                <a:solidFill>
                  <a:srgbClr val="003944"/>
                </a:solidFill>
                <a:latin typeface="Arial" panose="020B0604020202020204" pitchFamily="34" charset="0"/>
                <a:cs typeface="Arial" panose="020B0604020202020204" pitchFamily="34" charset="0"/>
              </a:rPr>
              <a:t>Desenvolver competências de dirigentes e colaboradores</a:t>
            </a:r>
          </a:p>
          <a:p>
            <a:pPr algn="ctr"/>
            <a:r>
              <a:rPr lang="pt-BR" sz="528" b="1" dirty="0">
                <a:solidFill>
                  <a:srgbClr val="003944"/>
                </a:solidFill>
                <a:latin typeface="Arial" panose="020B0604020202020204" pitchFamily="34" charset="0"/>
                <a:cs typeface="Arial" panose="020B0604020202020204" pitchFamily="34" charset="0"/>
              </a:rPr>
              <a:t> </a:t>
            </a:r>
          </a:p>
        </p:txBody>
      </p:sp>
      <p:sp>
        <p:nvSpPr>
          <p:cNvPr id="37" name="CaixaDeTexto 36">
            <a:extLst>
              <a:ext uri="{FF2B5EF4-FFF2-40B4-BE49-F238E27FC236}">
                <a16:creationId xmlns:a16="http://schemas.microsoft.com/office/drawing/2014/main" id="{73991B8C-F2E7-4058-9201-DE0E5C74E686}"/>
              </a:ext>
            </a:extLst>
          </p:cNvPr>
          <p:cNvSpPr txBox="1"/>
          <p:nvPr/>
        </p:nvSpPr>
        <p:spPr>
          <a:xfrm>
            <a:off x="4960110" y="3058887"/>
            <a:ext cx="918532" cy="461665"/>
          </a:xfrm>
          <a:prstGeom prst="rect">
            <a:avLst/>
          </a:prstGeom>
          <a:noFill/>
        </p:spPr>
        <p:txBody>
          <a:bodyPr wrap="square" rtlCol="0">
            <a:spAutoFit/>
          </a:bodyPr>
          <a:lstStyle/>
          <a:p>
            <a:pPr algn="ctr"/>
            <a:r>
              <a:rPr lang="pt-BR" sz="600" dirty="0">
                <a:latin typeface="Arial" panose="020B0604020202020204" pitchFamily="34" charset="0"/>
                <a:cs typeface="Arial" panose="020B0604020202020204" pitchFamily="34" charset="0"/>
              </a:rPr>
              <a:t>Construir cultura organizacional adequada à estratégia</a:t>
            </a:r>
            <a:endParaRPr lang="pt-BR" sz="300" dirty="0">
              <a:solidFill>
                <a:srgbClr val="003944"/>
              </a:solidFill>
              <a:latin typeface="Arial" panose="020B0604020202020204" pitchFamily="34" charset="0"/>
              <a:cs typeface="Arial" panose="020B0604020202020204" pitchFamily="34" charset="0"/>
            </a:endParaRPr>
          </a:p>
        </p:txBody>
      </p:sp>
      <p:sp>
        <p:nvSpPr>
          <p:cNvPr id="32" name="Título 4">
            <a:extLst>
              <a:ext uri="{FF2B5EF4-FFF2-40B4-BE49-F238E27FC236}">
                <a16:creationId xmlns:a16="http://schemas.microsoft.com/office/drawing/2014/main" id="{C3CA218C-538F-40BE-BDF4-0DBBBA9E1F3B}"/>
              </a:ext>
            </a:extLst>
          </p:cNvPr>
          <p:cNvSpPr>
            <a:spLocks noGrp="1"/>
          </p:cNvSpPr>
          <p:nvPr>
            <p:ph type="title"/>
          </p:nvPr>
        </p:nvSpPr>
        <p:spPr>
          <a:xfrm>
            <a:off x="796633" y="337859"/>
            <a:ext cx="8312734" cy="782638"/>
          </a:xfrm>
          <a:noFill/>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PRINCIPAIS INICIATIVAS ESTRATÉGICAS</a:t>
            </a:r>
          </a:p>
        </p:txBody>
      </p:sp>
      <p:sp>
        <p:nvSpPr>
          <p:cNvPr id="33" name="objeto 7" descr="Retângulo bege">
            <a:extLst>
              <a:ext uri="{FF2B5EF4-FFF2-40B4-BE49-F238E27FC236}">
                <a16:creationId xmlns:a16="http://schemas.microsoft.com/office/drawing/2014/main" id="{A00DF9F1-6090-4EA2-99F4-DDB7B55F8EBB}"/>
              </a:ext>
            </a:extLst>
          </p:cNvPr>
          <p:cNvSpPr/>
          <p:nvPr/>
        </p:nvSpPr>
        <p:spPr bwMode="white">
          <a:xfrm>
            <a:off x="581200" y="999942"/>
            <a:ext cx="8743599" cy="115287"/>
          </a:xfrm>
          <a:custGeom>
            <a:avLst/>
            <a:gdLst/>
            <a:ahLst/>
            <a:cxnLst/>
            <a:rect l="l" t="t" r="r" b="b"/>
            <a:pathLst>
              <a:path w="3935729">
                <a:moveTo>
                  <a:pt x="0" y="0"/>
                </a:moveTo>
                <a:lnTo>
                  <a:pt x="3935349" y="0"/>
                </a:lnTo>
              </a:path>
            </a:pathLst>
          </a:custGeom>
          <a:ln w="54863">
            <a:solidFill>
              <a:srgbClr val="006666"/>
            </a:solidFill>
          </a:ln>
        </p:spPr>
        <p:txBody>
          <a:bodyPr wrap="square" lIns="0" tIns="0" rIns="0" bIns="0" rtlCol="0"/>
          <a:lstStyle/>
          <a:p>
            <a:pPr>
              <a:defRPr/>
            </a:pPr>
            <a:endParaRPr lang="pt-BR" dirty="0">
              <a:solidFill>
                <a:srgbClr val="455F51">
                  <a:lumMod val="50000"/>
                </a:srgbClr>
              </a:solidFill>
              <a:latin typeface="Calibri Light"/>
            </a:endParaRPr>
          </a:p>
        </p:txBody>
      </p:sp>
    </p:spTree>
    <p:extLst>
      <p:ext uri="{BB962C8B-B14F-4D97-AF65-F5344CB8AC3E}">
        <p14:creationId xmlns:p14="http://schemas.microsoft.com/office/powerpoint/2010/main" val="161450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8" name="Caixa de texto 7">
            <a:extLst>
              <a:ext uri="{FF2B5EF4-FFF2-40B4-BE49-F238E27FC236}">
                <a16:creationId xmlns:a16="http://schemas.microsoft.com/office/drawing/2014/main" id="{3DC4CCBA-12AD-4433-A381-A03661E3D927}"/>
              </a:ext>
            </a:extLst>
          </p:cNvPr>
          <p:cNvSpPr txBox="1"/>
          <p:nvPr/>
        </p:nvSpPr>
        <p:spPr>
          <a:xfrm>
            <a:off x="640740" y="1887602"/>
            <a:ext cx="9644742" cy="1846659"/>
          </a:xfrm>
          <a:prstGeom prst="rect">
            <a:avLst/>
          </a:prstGeom>
          <a:noFill/>
        </p:spPr>
        <p:txBody>
          <a:bodyPr wrap="square" lIns="0" tIns="0" rIns="0" bIns="0" rtlCol="0" anchor="ctr">
            <a:spAutoFit/>
          </a:bodyPr>
          <a:lstStyle/>
          <a:p>
            <a:pPr>
              <a:defRPr/>
            </a:pPr>
            <a:r>
              <a:rPr lang="pt-BR" sz="4000" b="1" dirty="0">
                <a:solidFill>
                  <a:srgbClr val="455F51">
                    <a:lumMod val="50000"/>
                  </a:srgbClr>
                </a:solidFill>
                <a:latin typeface="Arial" panose="020B0604020202020204" pitchFamily="34" charset="0"/>
                <a:cs typeface="Arial" panose="020B0604020202020204" pitchFamily="34" charset="0"/>
              </a:rPr>
              <a:t>3. RISCOS,</a:t>
            </a:r>
          </a:p>
          <a:p>
            <a:pPr>
              <a:defRPr/>
            </a:pPr>
            <a:r>
              <a:rPr lang="pt-BR" sz="4000" b="1" dirty="0">
                <a:solidFill>
                  <a:srgbClr val="455F51">
                    <a:lumMod val="50000"/>
                  </a:srgbClr>
                </a:solidFill>
                <a:latin typeface="Arial" panose="020B0604020202020204" pitchFamily="34" charset="0"/>
                <a:cs typeface="Arial" panose="020B0604020202020204" pitchFamily="34" charset="0"/>
              </a:rPr>
              <a:t>OPORTUNIDADES,</a:t>
            </a:r>
          </a:p>
          <a:p>
            <a:pPr>
              <a:defRPr/>
            </a:pPr>
            <a:r>
              <a:rPr lang="pt-BR" sz="4000" b="1" dirty="0">
                <a:solidFill>
                  <a:srgbClr val="455F51">
                    <a:lumMod val="50000"/>
                  </a:srgbClr>
                </a:solidFill>
                <a:latin typeface="Arial" panose="020B0604020202020204" pitchFamily="34" charset="0"/>
                <a:cs typeface="Arial" panose="020B0604020202020204" pitchFamily="34" charset="0"/>
              </a:rPr>
              <a:t>PERSPECTIVAS.</a:t>
            </a:r>
            <a:endParaRPr lang="pt-BR" sz="4000" dirty="0">
              <a:solidFill>
                <a:srgbClr val="455F51">
                  <a:lumMod val="50000"/>
                </a:srgbClr>
              </a:solidFill>
              <a:latin typeface="Arial" panose="020B0604020202020204" pitchFamily="34" charset="0"/>
              <a:cs typeface="Arial" panose="020B0604020202020204" pitchFamily="34" charset="0"/>
            </a:endParaRPr>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1143000" y="365126"/>
            <a:ext cx="10515600" cy="1325563"/>
          </a:xfrm>
        </p:spPr>
        <p:txBody>
          <a:bodyPr rtlCol="0"/>
          <a:lstStyle/>
          <a:p>
            <a:pPr rtl="0"/>
            <a:r>
              <a:rPr lang="pt-BR" dirty="0"/>
              <a:t>Slide de balanced scorecard 1</a:t>
            </a:r>
          </a:p>
        </p:txBody>
      </p:sp>
    </p:spTree>
    <p:extLst>
      <p:ext uri="{BB962C8B-B14F-4D97-AF65-F5344CB8AC3E}">
        <p14:creationId xmlns:p14="http://schemas.microsoft.com/office/powerpoint/2010/main" val="2715741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less\Documents\CAUBR\Apresentacao Tania\03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88" y="1"/>
            <a:ext cx="993418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188" y="813663"/>
            <a:ext cx="7789500" cy="780087"/>
          </a:xfrm>
          <a:prstGeom prst="rect">
            <a:avLst/>
          </a:prstGeom>
          <a:solidFill>
            <a:srgbClr val="18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950"/>
          </a:p>
        </p:txBody>
      </p:sp>
      <p:sp>
        <p:nvSpPr>
          <p:cNvPr id="7" name="TextBox 6"/>
          <p:cNvSpPr txBox="1"/>
          <p:nvPr/>
        </p:nvSpPr>
        <p:spPr>
          <a:xfrm>
            <a:off x="155150" y="942096"/>
            <a:ext cx="7422824" cy="523220"/>
          </a:xfrm>
          <a:prstGeom prst="rect">
            <a:avLst/>
          </a:prstGeom>
          <a:noFill/>
        </p:spPr>
        <p:txBody>
          <a:bodyPr wrap="square" rtlCol="0">
            <a:spAutoFit/>
          </a:bodyPr>
          <a:lstStyle/>
          <a:p>
            <a:pPr algn="ctr"/>
            <a:r>
              <a:rPr lang="en-US" sz="2800" b="1" dirty="0">
                <a:solidFill>
                  <a:schemeClr val="bg1"/>
                </a:solidFill>
                <a:latin typeface="Dax-Medium" pitchFamily="2" charset="0"/>
              </a:rPr>
              <a:t>Riscos, Oportunidades e Perspectivas</a:t>
            </a:r>
            <a:endParaRPr lang="pt-BR" sz="2800" b="1" dirty="0">
              <a:solidFill>
                <a:schemeClr val="bg1"/>
              </a:solidFill>
              <a:latin typeface="Dax-Medium" pitchFamily="2" charset="0"/>
            </a:endParaRPr>
          </a:p>
        </p:txBody>
      </p:sp>
      <p:sp>
        <p:nvSpPr>
          <p:cNvPr id="2" name="CaixaDeTexto 1"/>
          <p:cNvSpPr txBox="1"/>
          <p:nvPr/>
        </p:nvSpPr>
        <p:spPr>
          <a:xfrm>
            <a:off x="313606" y="1737571"/>
            <a:ext cx="3530594" cy="3785652"/>
          </a:xfrm>
          <a:prstGeom prst="rect">
            <a:avLst/>
          </a:prstGeom>
          <a:noFill/>
        </p:spPr>
        <p:txBody>
          <a:bodyPr wrap="square" rtlCol="0">
            <a:spAutoFit/>
          </a:bodyPr>
          <a:lstStyle/>
          <a:p>
            <a:pPr algn="just"/>
            <a:r>
              <a:rPr lang="pt-BR" sz="1200" dirty="0"/>
              <a:t>Em outubro de 2016 a Controladoria do CAU/BR realizou um levantamento junto a todos os CAU/UF e ao CAU/BR por meio de um “Questionário de Avaliação de Controles Internos e Gestão de Riscos (QACI) visando avaliar o nível de maturidade institucional nestes quesitos.</a:t>
            </a:r>
          </a:p>
          <a:p>
            <a:endParaRPr lang="pt-BR" sz="1200" dirty="0"/>
          </a:p>
          <a:p>
            <a:pPr algn="just"/>
            <a:r>
              <a:rPr lang="pt-BR" sz="1200" dirty="0"/>
              <a:t>Não obstante, em 2020 o CAU/BR não  tenha implementado política de gestão de riscos, tal deficiência será debelada em 2021, conjuntamente com as ações do grupo de trabalho criado para atuar nas ações de estruturação e implantação dentre outros, de Política de Gestão de Riscos e Controles Internos, cujos trabalhos se iniciarão em março, com prazo conclusivo estimado para junho de 2021. O resultado dos trabalhos serão disseminados a todos os CAU/UF que poderão implementar as adequações do modelo do CAU/BR julgadas necessárias a cada realidade.</a:t>
            </a:r>
          </a:p>
        </p:txBody>
      </p:sp>
      <p:sp>
        <p:nvSpPr>
          <p:cNvPr id="8" name="Retângulo 7">
            <a:extLst>
              <a:ext uri="{FF2B5EF4-FFF2-40B4-BE49-F238E27FC236}">
                <a16:creationId xmlns:a16="http://schemas.microsoft.com/office/drawing/2014/main" id="{525870EB-57EE-4C9B-9560-E0194C78F7C6}"/>
              </a:ext>
            </a:extLst>
          </p:cNvPr>
          <p:cNvSpPr/>
          <p:nvPr/>
        </p:nvSpPr>
        <p:spPr>
          <a:xfrm>
            <a:off x="3995400" y="1715188"/>
            <a:ext cx="3765912" cy="4939814"/>
          </a:xfrm>
          <a:prstGeom prst="rect">
            <a:avLst/>
          </a:prstGeom>
        </p:spPr>
        <p:txBody>
          <a:bodyPr wrap="square">
            <a:spAutoFit/>
          </a:bodyPr>
          <a:lstStyle/>
          <a:p>
            <a:pPr marL="143173" algn="just"/>
            <a:r>
              <a:rPr lang="pt-BR" sz="1200" dirty="0">
                <a:latin typeface="Arial" panose="020B0604020202020204" pitchFamily="34" charset="0"/>
                <a:cs typeface="Arial" panose="020B0604020202020204" pitchFamily="34" charset="0"/>
              </a:rPr>
              <a:t>A Gestão de Riscos e Controles Internos no âmbito do CAU/BR abrange questões estratégicas, riscos e ameaças, com acompanhamento da execução do Plano de Ação e abordagem como a das </a:t>
            </a:r>
            <a:r>
              <a:rPr lang="pt-BR" sz="1200" i="1" dirty="0">
                <a:latin typeface="Arial" panose="020B0604020202020204" pitchFamily="34" charset="0"/>
                <a:cs typeface="Arial" panose="020B0604020202020204" pitchFamily="34" charset="0"/>
              </a:rPr>
              <a:t>Três Linhas de Defesa</a:t>
            </a:r>
            <a:r>
              <a:rPr lang="pt-BR" sz="1200" dirty="0">
                <a:latin typeface="Arial" panose="020B0604020202020204" pitchFamily="34" charset="0"/>
                <a:cs typeface="Arial" panose="020B0604020202020204" pitchFamily="34" charset="0"/>
              </a:rPr>
              <a:t> (IIA, 2013). Desta forma o CAU/BR conta com os seguintes grupos de </a:t>
            </a:r>
            <a:r>
              <a:rPr lang="pt-BR" sz="1200" dirty="0">
                <a:latin typeface=" Arial (Corpo)"/>
                <a:cs typeface="Arial" panose="020B0604020202020204" pitchFamily="34" charset="0"/>
              </a:rPr>
              <a:t>responsáveis</a:t>
            </a:r>
            <a:r>
              <a:rPr lang="pt-BR" sz="1200" dirty="0">
                <a:latin typeface="Arial" panose="020B0604020202020204" pitchFamily="34" charset="0"/>
                <a:cs typeface="Arial" panose="020B0604020202020204" pitchFamily="34" charset="0"/>
              </a:rPr>
              <a:t> envolvidos com o gerenciamento de riscos:</a:t>
            </a:r>
          </a:p>
          <a:p>
            <a:pPr marL="139303" indent="-139303" algn="just">
              <a:spcBef>
                <a:spcPts val="600"/>
              </a:spcBef>
              <a:buFont typeface="Arial" panose="020B0604020202020204" pitchFamily="34" charset="0"/>
              <a:buChar char="•"/>
            </a:pPr>
            <a:r>
              <a:rPr lang="pt-BR" sz="1200" b="1" dirty="0">
                <a:latin typeface="Arial" panose="020B0604020202020204" pitchFamily="34" charset="0"/>
                <a:cs typeface="Arial" panose="020B0604020202020204" pitchFamily="34" charset="0"/>
              </a:rPr>
              <a:t>1ª linha de defesa – Controles das Gerências e Assessorias – </a:t>
            </a:r>
            <a:r>
              <a:rPr lang="pt-BR" sz="1200" dirty="0">
                <a:latin typeface="Arial" panose="020B0604020202020204" pitchFamily="34" charset="0"/>
                <a:cs typeface="Arial" panose="020B0604020202020204" pitchFamily="34" charset="0"/>
              </a:rPr>
              <a:t>controles desenvolvidos por meio de sistemas e processos sob orientação e responsabilidade de cada gestor de área.</a:t>
            </a:r>
          </a:p>
          <a:p>
            <a:pPr marL="139303" indent="-139303" algn="just">
              <a:spcBef>
                <a:spcPts val="600"/>
              </a:spcBef>
              <a:buFont typeface="Arial" panose="020B0604020202020204" pitchFamily="34" charset="0"/>
              <a:buChar char="•"/>
            </a:pPr>
            <a:r>
              <a:rPr lang="pt-BR" sz="1200" b="1" dirty="0">
                <a:latin typeface="Arial" panose="020B0604020202020204" pitchFamily="34" charset="0"/>
                <a:cs typeface="Arial" panose="020B0604020202020204" pitchFamily="34" charset="0"/>
              </a:rPr>
              <a:t>2ª linha de defesa – Controladoria e Gerência de Planejamento e Gestão Estratégica</a:t>
            </a:r>
            <a:r>
              <a:rPr lang="pt-BR" sz="1200" dirty="0">
                <a:latin typeface="Arial" panose="020B0604020202020204" pitchFamily="34" charset="0"/>
                <a:cs typeface="Arial" panose="020B0604020202020204" pitchFamily="34" charset="0"/>
              </a:rPr>
              <a:t> – Coordenam as atividades de gestão e monitoramento de riscos, auxiliando os gestores da primeira linha de defesa a desenvolverem e aprimorarem seus controles internos.</a:t>
            </a:r>
          </a:p>
          <a:p>
            <a:pPr marL="139303" indent="-139303" algn="just">
              <a:spcBef>
                <a:spcPts val="600"/>
              </a:spcBef>
              <a:buFont typeface="Arial" panose="020B0604020202020204" pitchFamily="34" charset="0"/>
              <a:buChar char="•"/>
            </a:pPr>
            <a:r>
              <a:rPr lang="pt-BR" sz="1200" b="1" dirty="0">
                <a:latin typeface="Arial" panose="020B0604020202020204" pitchFamily="34" charset="0"/>
                <a:cs typeface="Arial" panose="020B0604020202020204" pitchFamily="34" charset="0"/>
              </a:rPr>
              <a:t>3ª linha de defesa – Auditoria Interna, Gerência de Planejamento e Gestão Estratégica e Auditoria Independente (abrangência: CAU/BR e CAU/UF)</a:t>
            </a:r>
            <a:r>
              <a:rPr lang="pt-BR" sz="1200" dirty="0">
                <a:latin typeface="Arial" panose="020B0604020202020204" pitchFamily="34" charset="0"/>
                <a:cs typeface="Arial" panose="020B0604020202020204" pitchFamily="34" charset="0"/>
              </a:rPr>
              <a:t> – Fornecem avaliações (assegurações) independentes e objetivas sobre os processos de gerenciamento de riscos, controle e governança ao CAU/BR e CAU/UF.</a:t>
            </a:r>
            <a:endParaRPr lang="pt-BR"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8630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5000" r="-5000"/>
          </a:stretch>
        </a:blipFill>
        <a:effectLst/>
      </p:bgPr>
    </p:bg>
    <p:spTree>
      <p:nvGrpSpPr>
        <p:cNvPr id="1" name=""/>
        <p:cNvGrpSpPr/>
        <p:nvPr/>
      </p:nvGrpSpPr>
      <p:grpSpPr>
        <a:xfrm>
          <a:off x="0" y="0"/>
          <a:ext cx="0" cy="0"/>
          <a:chOff x="0" y="0"/>
          <a:chExt cx="0" cy="0"/>
        </a:xfrm>
      </p:grpSpPr>
      <p:sp>
        <p:nvSpPr>
          <p:cNvPr id="8" name="Caixa de texto 7">
            <a:extLst>
              <a:ext uri="{FF2B5EF4-FFF2-40B4-BE49-F238E27FC236}">
                <a16:creationId xmlns:a16="http://schemas.microsoft.com/office/drawing/2014/main" id="{3DC4CCBA-12AD-4433-A381-A03661E3D927}"/>
              </a:ext>
            </a:extLst>
          </p:cNvPr>
          <p:cNvSpPr txBox="1"/>
          <p:nvPr/>
        </p:nvSpPr>
        <p:spPr>
          <a:xfrm>
            <a:off x="377420" y="146447"/>
            <a:ext cx="9644742" cy="1231106"/>
          </a:xfrm>
          <a:prstGeom prst="rect">
            <a:avLst/>
          </a:prstGeom>
          <a:noFill/>
        </p:spPr>
        <p:txBody>
          <a:bodyPr wrap="square" lIns="0" tIns="0" rIns="0" bIns="0" rtlCol="0" anchor="ctr">
            <a:spAutoFit/>
          </a:bodyPr>
          <a:lstStyle/>
          <a:p>
            <a:pPr>
              <a:defRPr/>
            </a:pPr>
            <a:r>
              <a:rPr lang="pt-BR" sz="4000" b="1" dirty="0">
                <a:solidFill>
                  <a:srgbClr val="455F51">
                    <a:lumMod val="50000"/>
                  </a:srgbClr>
                </a:solidFill>
                <a:latin typeface="Arial" panose="020B0604020202020204" pitchFamily="34" charset="0"/>
                <a:cs typeface="Arial" panose="020B0604020202020204" pitchFamily="34" charset="0"/>
              </a:rPr>
              <a:t>4. RESULTADOS E </a:t>
            </a:r>
          </a:p>
          <a:p>
            <a:pPr>
              <a:defRPr/>
            </a:pPr>
            <a:r>
              <a:rPr lang="pt-BR" sz="4000" b="1" dirty="0">
                <a:solidFill>
                  <a:srgbClr val="455F51">
                    <a:lumMod val="50000"/>
                  </a:srgbClr>
                </a:solidFill>
                <a:latin typeface="Arial" panose="020B0604020202020204" pitchFamily="34" charset="0"/>
                <a:cs typeface="Arial" panose="020B0604020202020204" pitchFamily="34" charset="0"/>
              </a:rPr>
              <a:t>DESEMPENHO DA GESTÃO</a:t>
            </a:r>
            <a:endParaRPr lang="pt-BR" sz="4000" dirty="0">
              <a:solidFill>
                <a:srgbClr val="455F51">
                  <a:lumMod val="50000"/>
                </a:srgbClr>
              </a:solidFill>
              <a:latin typeface="Arial" panose="020B0604020202020204" pitchFamily="34" charset="0"/>
              <a:cs typeface="Arial" panose="020B0604020202020204" pitchFamily="34" charset="0"/>
            </a:endParaRPr>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1143000" y="365126"/>
            <a:ext cx="10515600" cy="1325563"/>
          </a:xfrm>
        </p:spPr>
        <p:txBody>
          <a:bodyPr rtlCol="0"/>
          <a:lstStyle/>
          <a:p>
            <a:pPr rtl="0"/>
            <a:r>
              <a:rPr lang="pt-BR" dirty="0"/>
              <a:t>Slide de balanced scorecard 1</a:t>
            </a:r>
          </a:p>
        </p:txBody>
      </p:sp>
    </p:spTree>
    <p:extLst>
      <p:ext uri="{BB962C8B-B14F-4D97-AF65-F5344CB8AC3E}">
        <p14:creationId xmlns:p14="http://schemas.microsoft.com/office/powerpoint/2010/main" val="63089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76238" y="396195"/>
            <a:ext cx="8543925" cy="157387"/>
          </a:xfrm>
        </p:spPr>
        <p:txBody>
          <a:bodyPr>
            <a:normAutofit fontScale="90000"/>
          </a:bodyPr>
          <a:lstStyle/>
          <a:p>
            <a:r>
              <a:rPr lang="pt-BR" sz="2400" dirty="0">
                <a:latin typeface="Arial Black" panose="020B0A04020102020204" pitchFamily="34" charset="0"/>
              </a:rPr>
              <a:t>CAU/RR- RESULTADOS</a:t>
            </a:r>
          </a:p>
        </p:txBody>
      </p:sp>
      <p:sp>
        <p:nvSpPr>
          <p:cNvPr id="4" name="Espaço Reservado para Conteúdo 3"/>
          <p:cNvSpPr>
            <a:spLocks noGrp="1"/>
          </p:cNvSpPr>
          <p:nvPr>
            <p:ph idx="1"/>
          </p:nvPr>
        </p:nvSpPr>
        <p:spPr>
          <a:xfrm>
            <a:off x="681037" y="791235"/>
            <a:ext cx="8543925" cy="5403273"/>
          </a:xfrm>
        </p:spPr>
        <p:txBody>
          <a:bodyPr numCol="3" spcCol="360000"/>
          <a:lstStyle/>
          <a:p>
            <a:pPr marL="0" lvl="0" indent="0" algn="just">
              <a:lnSpc>
                <a:spcPct val="100000"/>
              </a:lnSpc>
              <a:spcBef>
                <a:spcPts val="0"/>
              </a:spcBef>
              <a:buNone/>
            </a:pPr>
            <a:r>
              <a:rPr lang="pt-BR" sz="1300" dirty="0">
                <a:solidFill>
                  <a:prstClr val="black"/>
                </a:solidFill>
                <a:latin typeface="Arial" panose="020B0604020202020204" pitchFamily="34" charset="0"/>
                <a:cs typeface="Arial" panose="020B0604020202020204" pitchFamily="34" charset="0"/>
              </a:rPr>
              <a:t>	</a:t>
            </a:r>
          </a:p>
          <a:p>
            <a:pPr marL="0" lvl="0" indent="0" algn="just">
              <a:lnSpc>
                <a:spcPct val="100000"/>
              </a:lnSpc>
              <a:spcBef>
                <a:spcPts val="0"/>
              </a:spcBef>
              <a:buNone/>
            </a:pPr>
            <a:endParaRPr lang="pt-BR" sz="1300" dirty="0">
              <a:solidFill>
                <a:prstClr val="black"/>
              </a:solidFill>
              <a:latin typeface="Arial" panose="020B0604020202020204" pitchFamily="34" charset="0"/>
              <a:cs typeface="Arial" panose="020B0604020202020204" pitchFamily="34" charset="0"/>
            </a:endParaRPr>
          </a:p>
          <a:p>
            <a:pPr marL="0" lvl="0" indent="0" algn="just">
              <a:lnSpc>
                <a:spcPct val="100000"/>
              </a:lnSpc>
              <a:spcBef>
                <a:spcPts val="0"/>
              </a:spcBef>
              <a:buNone/>
            </a:pPr>
            <a:endParaRPr lang="pt-BR" sz="1300" dirty="0">
              <a:solidFill>
                <a:prstClr val="black"/>
              </a:solidFill>
              <a:latin typeface="Arial" panose="020B0604020202020204" pitchFamily="34" charset="0"/>
              <a:cs typeface="Arial" panose="020B0604020202020204" pitchFamily="34" charset="0"/>
            </a:endParaRPr>
          </a:p>
          <a:p>
            <a:pPr marL="0" lvl="0" indent="0" algn="just">
              <a:lnSpc>
                <a:spcPct val="100000"/>
              </a:lnSpc>
              <a:spcBef>
                <a:spcPts val="0"/>
              </a:spcBef>
              <a:buNone/>
            </a:pPr>
            <a:endParaRPr lang="pt-BR" sz="1300" dirty="0">
              <a:solidFill>
                <a:prstClr val="black"/>
              </a:solidFill>
              <a:latin typeface="Arial" panose="020B0604020202020204" pitchFamily="34" charset="0"/>
              <a:cs typeface="Arial" panose="020B0604020202020204" pitchFamily="34" charset="0"/>
            </a:endParaRPr>
          </a:p>
          <a:p>
            <a:pPr marL="0" lvl="0" indent="0" algn="just">
              <a:lnSpc>
                <a:spcPct val="100000"/>
              </a:lnSpc>
              <a:spcBef>
                <a:spcPts val="0"/>
              </a:spcBef>
              <a:buNone/>
            </a:pPr>
            <a:endParaRPr lang="pt-BR" sz="1300" dirty="0">
              <a:solidFill>
                <a:prstClr val="black"/>
              </a:solidFill>
              <a:latin typeface="Arial" panose="020B0604020202020204" pitchFamily="34" charset="0"/>
              <a:cs typeface="Arial" panose="020B0604020202020204" pitchFamily="34" charset="0"/>
            </a:endParaRPr>
          </a:p>
          <a:p>
            <a:pPr marL="0" lvl="0" indent="0" algn="just">
              <a:lnSpc>
                <a:spcPct val="100000"/>
              </a:lnSpc>
              <a:spcBef>
                <a:spcPts val="0"/>
              </a:spcBef>
              <a:buNone/>
            </a:pPr>
            <a:endParaRPr lang="pt-BR" sz="1300" dirty="0">
              <a:solidFill>
                <a:prstClr val="black"/>
              </a:solidFill>
              <a:latin typeface="Arial" panose="020B0604020202020204" pitchFamily="34" charset="0"/>
              <a:cs typeface="Arial" panose="020B0604020202020204" pitchFamily="34" charset="0"/>
            </a:endParaRPr>
          </a:p>
          <a:p>
            <a:pPr marL="0" lvl="0" indent="0" algn="just">
              <a:lnSpc>
                <a:spcPct val="100000"/>
              </a:lnSpc>
              <a:spcBef>
                <a:spcPts val="0"/>
              </a:spcBef>
              <a:buNone/>
            </a:pPr>
            <a:endParaRPr lang="pt-BR" sz="1300" dirty="0">
              <a:solidFill>
                <a:prstClr val="black"/>
              </a:solidFill>
              <a:latin typeface="Arial" panose="020B0604020202020204" pitchFamily="34" charset="0"/>
              <a:cs typeface="Arial" panose="020B0604020202020204" pitchFamily="34" charset="0"/>
            </a:endParaRPr>
          </a:p>
          <a:p>
            <a:pPr marL="0" lvl="0" indent="0" algn="just">
              <a:lnSpc>
                <a:spcPct val="100000"/>
              </a:lnSpc>
              <a:spcBef>
                <a:spcPts val="0"/>
              </a:spcBef>
              <a:buNone/>
            </a:pPr>
            <a:endParaRPr lang="pt-BR" sz="1300" dirty="0">
              <a:solidFill>
                <a:prstClr val="black"/>
              </a:solidFill>
              <a:latin typeface="Arial" panose="020B0604020202020204" pitchFamily="34" charset="0"/>
              <a:cs typeface="Arial" panose="020B0604020202020204" pitchFamily="34" charset="0"/>
            </a:endParaRPr>
          </a:p>
          <a:p>
            <a:pPr marL="0" lvl="0" indent="0" algn="just">
              <a:lnSpc>
                <a:spcPct val="100000"/>
              </a:lnSpc>
              <a:spcBef>
                <a:spcPts val="0"/>
              </a:spcBef>
              <a:buNone/>
            </a:pPr>
            <a:endParaRPr lang="pt-BR" sz="1300" dirty="0">
              <a:solidFill>
                <a:prstClr val="black"/>
              </a:solidFill>
              <a:latin typeface="Arial" panose="020B0604020202020204" pitchFamily="34" charset="0"/>
              <a:cs typeface="Arial" panose="020B0604020202020204" pitchFamily="34" charset="0"/>
            </a:endParaRPr>
          </a:p>
          <a:p>
            <a:pPr marL="0" lvl="0" indent="0" algn="just">
              <a:lnSpc>
                <a:spcPct val="100000"/>
              </a:lnSpc>
              <a:spcBef>
                <a:spcPts val="0"/>
              </a:spcBef>
              <a:buNone/>
            </a:pPr>
            <a:r>
              <a:rPr lang="pt-BR" sz="1300" dirty="0">
                <a:solidFill>
                  <a:prstClr val="black"/>
                </a:solidFill>
                <a:latin typeface="Arial" panose="020B0604020202020204" pitchFamily="34" charset="0"/>
                <a:cs typeface="Arial" panose="020B0604020202020204" pitchFamily="34" charset="0"/>
              </a:rPr>
              <a:t>	</a:t>
            </a:r>
          </a:p>
          <a:p>
            <a:pPr marL="0" lvl="0" indent="0" algn="just">
              <a:lnSpc>
                <a:spcPct val="100000"/>
              </a:lnSpc>
              <a:spcBef>
                <a:spcPts val="0"/>
              </a:spcBef>
              <a:buNone/>
            </a:pPr>
            <a:endParaRPr lang="pt-BR" sz="1300" dirty="0">
              <a:solidFill>
                <a:prstClr val="black"/>
              </a:solidFill>
              <a:latin typeface="Arial" panose="020B0604020202020204" pitchFamily="34" charset="0"/>
              <a:cs typeface="Arial" panose="020B0604020202020204" pitchFamily="34" charset="0"/>
            </a:endParaRPr>
          </a:p>
          <a:p>
            <a:pPr marL="0" lvl="0" indent="0" algn="just">
              <a:lnSpc>
                <a:spcPct val="100000"/>
              </a:lnSpc>
              <a:spcBef>
                <a:spcPts val="0"/>
              </a:spcBef>
              <a:buNone/>
            </a:pPr>
            <a:endParaRPr lang="pt-BR" sz="1300" dirty="0">
              <a:solidFill>
                <a:prstClr val="black"/>
              </a:solidFill>
              <a:latin typeface="Arial" panose="020B0604020202020204" pitchFamily="34" charset="0"/>
              <a:cs typeface="Arial" panose="020B0604020202020204" pitchFamily="34" charset="0"/>
            </a:endParaRPr>
          </a:p>
          <a:p>
            <a:pPr marL="0" lvl="0" indent="0" algn="just">
              <a:lnSpc>
                <a:spcPct val="100000"/>
              </a:lnSpc>
              <a:spcBef>
                <a:spcPts val="0"/>
              </a:spcBef>
              <a:buNone/>
            </a:pPr>
            <a:r>
              <a:rPr lang="pt-BR" sz="1300" dirty="0">
                <a:solidFill>
                  <a:prstClr val="black"/>
                </a:solidFill>
                <a:latin typeface="Arial" panose="020B0604020202020204" pitchFamily="34" charset="0"/>
                <a:cs typeface="Arial" panose="020B0604020202020204" pitchFamily="34" charset="0"/>
              </a:rPr>
              <a:t>O Plano de Ação de 2020, realizado com base no Planejamento Estratégico até 2023, foi elaborado de forma integrada com os parceiros internos. Os projetos e atividades, metas, resultados e indicadores de desempenho, visam contribuir para o alcance de cada objetivo estratégico. Para a elaboração do Plano de Ação, Planejamento Tático e Operacional, estruturado em iniciativas estratégicas e projetos, as orientações e destinações de recursos estão em conformidade com as políticas e prioridades estabelecidas pelo Conselho, na forma das Diretrizes para Elaboração do Plano de Ação e Orçamento do CAU – exercício 2020, na forma aprovada pelo Plenário. No decorrer do exercício, frente às metas realizadas e resultados alcançados no período, bem como a novas políticas e diretrizes que se façam necessárias para um melhor desempenho da atuação do Conselho, na busca do alcance de sua Missão e Visão, e em prol do fortalecimento da profissão e da arquitetura e urbanismo, as correções de rumo que se fizeram necessárias foram objeto de ajustes no processo de elaboração do Plano de Ação e Orçamento 2020 que ocorreram no período, observando as prioridades e estratégias definidas nas diretrizes para elaboração do Plano de Ação e Orçamento do CAU, na forma aprovada pelo Plenário. Os limites e condições de alocação de estratégica de recursos para o exercício de 2020 situaram-se, praticamente, nas metas previstas e aprovadas para o ano. As variações, frente às metas previstas, se justificaram pelas adequações realizadas pelo CAU, visando a um melhor atendimento às políticas e prioridades de atuação estabelecidas no alcance da Missão e Visão do Conselho.</a:t>
            </a:r>
          </a:p>
          <a:p>
            <a:pPr marL="0" indent="0">
              <a:buNone/>
            </a:pPr>
            <a:endParaRPr lang="pt-BR" dirty="0"/>
          </a:p>
        </p:txBody>
      </p:sp>
      <p:sp>
        <p:nvSpPr>
          <p:cNvPr id="2" name="Espaço Reservado para Número de Slide 1"/>
          <p:cNvSpPr>
            <a:spLocks noGrp="1"/>
          </p:cNvSpPr>
          <p:nvPr>
            <p:ph type="sldNum" sz="quarter" idx="12"/>
          </p:nvPr>
        </p:nvSpPr>
        <p:spPr/>
        <p:txBody>
          <a:bodyPr/>
          <a:lstStyle/>
          <a:p>
            <a:pPr rtl="0"/>
            <a:fld id="{5A4A7955-6230-48B4-BD8B-A7C460F75945}" type="slidenum">
              <a:rPr lang="pt-BR" noProof="0" smtClean="0"/>
              <a:t>24</a:t>
            </a:fld>
            <a:endParaRPr lang="pt-BR" noProof="0" dirty="0"/>
          </a:p>
        </p:txBody>
      </p:sp>
      <p:sp>
        <p:nvSpPr>
          <p:cNvPr id="5" name="AutoShape 2" descr="Resultado de imagem para imagem planejamen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 name="AutoShape 6" descr="Resultado de imagem para resultados image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10" descr="Resultado de imagem para resultados image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3" name="Imagem 12"/>
          <p:cNvPicPr>
            <a:picLocks noChangeAspect="1"/>
          </p:cNvPicPr>
          <p:nvPr/>
        </p:nvPicPr>
        <p:blipFill>
          <a:blip r:embed="rId2"/>
          <a:stretch>
            <a:fillRect/>
          </a:stretch>
        </p:blipFill>
        <p:spPr>
          <a:xfrm>
            <a:off x="6488880" y="4721149"/>
            <a:ext cx="2591205" cy="1222517"/>
          </a:xfrm>
          <a:prstGeom prst="rect">
            <a:avLst/>
          </a:prstGeom>
        </p:spPr>
      </p:pic>
      <p:pic>
        <p:nvPicPr>
          <p:cNvPr id="1028" name="Picture 4" descr="Resultado de imagem para IMAGEM RESULTADOS E DESEMPENHO"/>
          <p:cNvPicPr>
            <a:picLocks noChangeAspect="1" noChangeArrowheads="1"/>
          </p:cNvPicPr>
          <p:nvPr/>
        </p:nvPicPr>
        <p:blipFill rotWithShape="1">
          <a:blip r:embed="rId3">
            <a:extLst>
              <a:ext uri="{28A0092B-C50C-407E-A947-70E740481C1C}">
                <a14:useLocalDpi xmlns:a14="http://schemas.microsoft.com/office/drawing/2010/main" val="0"/>
              </a:ext>
            </a:extLst>
          </a:blip>
          <a:srcRect l="14908" t="-3866" r="15367"/>
          <a:stretch/>
        </p:blipFill>
        <p:spPr bwMode="auto">
          <a:xfrm>
            <a:off x="681037" y="848611"/>
            <a:ext cx="2635392" cy="2012905"/>
          </a:xfrm>
          <a:prstGeom prst="rect">
            <a:avLst/>
          </a:prstGeom>
          <a:noFill/>
          <a:extLst>
            <a:ext uri="{909E8E84-426E-40DD-AFC4-6F175D3DCCD1}">
              <a14:hiddenFill xmlns:a14="http://schemas.microsoft.com/office/drawing/2010/main">
                <a:solidFill>
                  <a:srgbClr val="FFFFFF"/>
                </a:solidFill>
              </a14:hiddenFill>
            </a:ext>
          </a:extLst>
        </p:spPr>
      </p:pic>
      <p:sp>
        <p:nvSpPr>
          <p:cNvPr id="10" name="objeto 7" descr="Retângulo bege">
            <a:extLst>
              <a:ext uri="{FF2B5EF4-FFF2-40B4-BE49-F238E27FC236}">
                <a16:creationId xmlns:a16="http://schemas.microsoft.com/office/drawing/2014/main" id="{F4F4D89C-E176-4B09-86C3-A89A31DDA79B}"/>
              </a:ext>
            </a:extLst>
          </p:cNvPr>
          <p:cNvSpPr/>
          <p:nvPr/>
        </p:nvSpPr>
        <p:spPr bwMode="white">
          <a:xfrm flipV="1">
            <a:off x="460375" y="246474"/>
            <a:ext cx="8619710" cy="404666"/>
          </a:xfrm>
          <a:custGeom>
            <a:avLst/>
            <a:gdLst/>
            <a:ahLst/>
            <a:cxnLst/>
            <a:rect l="l" t="t" r="r" b="b"/>
            <a:pathLst>
              <a:path w="3935729">
                <a:moveTo>
                  <a:pt x="0" y="0"/>
                </a:moveTo>
                <a:lnTo>
                  <a:pt x="3935349" y="0"/>
                </a:lnTo>
              </a:path>
            </a:pathLst>
          </a:custGeom>
          <a:ln w="54863">
            <a:solidFill>
              <a:srgbClr val="006871"/>
            </a:solidFill>
          </a:ln>
        </p:spPr>
        <p:txBody>
          <a:bodyPr wrap="square" lIns="0" tIns="0" rIns="0" bIns="0" rtlCol="0"/>
          <a:lstStyle/>
          <a:p>
            <a:pPr>
              <a:defRPr/>
            </a:pPr>
            <a:endParaRPr lang="pt-BR" dirty="0">
              <a:solidFill>
                <a:srgbClr val="455F51">
                  <a:lumMod val="50000"/>
                </a:srgbClr>
              </a:solidFill>
              <a:latin typeface="Calibri Light"/>
            </a:endParaRPr>
          </a:p>
        </p:txBody>
      </p:sp>
    </p:spTree>
    <p:extLst>
      <p:ext uri="{BB962C8B-B14F-4D97-AF65-F5344CB8AC3E}">
        <p14:creationId xmlns:p14="http://schemas.microsoft.com/office/powerpoint/2010/main" val="2864022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id="{16372197-24F4-4A72-8A24-3C3986A14DAE}"/>
              </a:ext>
            </a:extLst>
          </p:cNvPr>
          <p:cNvSpPr>
            <a:spLocks noGrp="1"/>
          </p:cNvSpPr>
          <p:nvPr>
            <p:ph type="title"/>
          </p:nvPr>
        </p:nvSpPr>
        <p:spPr>
          <a:xfrm>
            <a:off x="457237" y="9525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Fiscalização</a:t>
            </a:r>
          </a:p>
        </p:txBody>
      </p:sp>
      <p:sp>
        <p:nvSpPr>
          <p:cNvPr id="7" name="Retângulo 6">
            <a:extLst>
              <a:ext uri="{FF2B5EF4-FFF2-40B4-BE49-F238E27FC236}">
                <a16:creationId xmlns:a16="http://schemas.microsoft.com/office/drawing/2014/main" id="{73483CC4-B70C-4293-97FB-72E1E0A16CC0}"/>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18</a:t>
            </a:r>
          </a:p>
        </p:txBody>
      </p:sp>
      <p:sp>
        <p:nvSpPr>
          <p:cNvPr id="9" name="Retângulo 8">
            <a:extLst>
              <a:ext uri="{FF2B5EF4-FFF2-40B4-BE49-F238E27FC236}">
                <a16:creationId xmlns:a16="http://schemas.microsoft.com/office/drawing/2014/main" id="{9CADA698-3A74-4807-979E-1E9DED5D2873}"/>
              </a:ext>
            </a:extLst>
          </p:cNvPr>
          <p:cNvSpPr/>
          <p:nvPr/>
        </p:nvSpPr>
        <p:spPr>
          <a:xfrm>
            <a:off x="457237" y="892822"/>
            <a:ext cx="8743600" cy="5262979"/>
          </a:xfrm>
          <a:prstGeom prst="rect">
            <a:avLst/>
          </a:prstGeom>
          <a:noFill/>
        </p:spPr>
        <p:txBody>
          <a:bodyPr wrap="square">
            <a:spAutoFit/>
          </a:bodyPr>
          <a:lstStyle/>
          <a:p>
            <a:pPr algn="just"/>
            <a:r>
              <a:rPr lang="pt-BR" sz="1200" dirty="0">
                <a:latin typeface="Arial" panose="020B0604020202020204" pitchFamily="34" charset="0"/>
                <a:cs typeface="Arial" panose="020B0604020202020204" pitchFamily="34" charset="0"/>
              </a:rPr>
              <a:t> </a:t>
            </a:r>
            <a:r>
              <a:rPr lang="pt-BR" sz="1200" b="1" u="sng" dirty="0">
                <a:solidFill>
                  <a:srgbClr val="006871"/>
                </a:solidFill>
                <a:latin typeface="Arial" panose="020B0604020202020204" pitchFamily="34" charset="0"/>
                <a:cs typeface="Arial" panose="020B0604020202020204" pitchFamily="34" charset="0"/>
              </a:rPr>
              <a:t>Tema 1</a:t>
            </a:r>
            <a:r>
              <a:rPr lang="pt-BR" sz="1200" b="1" dirty="0">
                <a:solidFill>
                  <a:srgbClr val="006871"/>
                </a:solidFill>
                <a:latin typeface="Arial" panose="020B0604020202020204" pitchFamily="34" charset="0"/>
                <a:cs typeface="Arial" panose="020B0604020202020204" pitchFamily="34" charset="0"/>
              </a:rPr>
              <a:t>: Excelência Organizacional</a:t>
            </a:r>
          </a:p>
          <a:p>
            <a:pPr algn="just"/>
            <a:r>
              <a:rPr lang="pt-BR" sz="1200" u="sng" dirty="0">
                <a:latin typeface="Arial" panose="020B0604020202020204" pitchFamily="34" charset="0"/>
                <a:cs typeface="Arial" panose="020B0604020202020204" pitchFamily="34" charset="0"/>
              </a:rPr>
              <a:t>Objetivo</a:t>
            </a:r>
            <a:r>
              <a:rPr lang="pt-BR" sz="1200" dirty="0">
                <a:latin typeface="Arial" panose="020B0604020202020204" pitchFamily="34" charset="0"/>
                <a:cs typeface="Arial" panose="020B0604020202020204" pitchFamily="34" charset="0"/>
              </a:rPr>
              <a:t>: Tornar a fiscalização um vetor de melhoria do exercício da Arquitetura e Urbanismo</a:t>
            </a:r>
          </a:p>
          <a:p>
            <a:pPr algn="just"/>
            <a:r>
              <a:rPr lang="pt-BR" sz="1200" u="sng" dirty="0">
                <a:latin typeface="Arial" panose="020B0604020202020204" pitchFamily="34" charset="0"/>
                <a:cs typeface="Arial" panose="020B0604020202020204" pitchFamily="34" charset="0"/>
              </a:rPr>
              <a:t>Investimento realizado</a:t>
            </a:r>
            <a:r>
              <a:rPr lang="pt-BR" sz="1200" dirty="0">
                <a:latin typeface="Arial" panose="020B0604020202020204" pitchFamily="34" charset="0"/>
                <a:cs typeface="Arial" panose="020B0604020202020204" pitchFamily="34" charset="0"/>
              </a:rPr>
              <a:t>: R$ 303.574 (94,8% do previsto)</a:t>
            </a:r>
          </a:p>
          <a:p>
            <a:pPr algn="just"/>
            <a:r>
              <a:rPr lang="pt-BR" sz="1200" u="sng" dirty="0">
                <a:latin typeface="Arial" panose="020B0604020202020204" pitchFamily="34" charset="0"/>
                <a:cs typeface="Arial" panose="020B0604020202020204" pitchFamily="34" charset="0"/>
              </a:rPr>
              <a:t>Limite alcançado em relação ao estabelecido</a:t>
            </a:r>
            <a:r>
              <a:rPr lang="pt-BR" sz="1200" dirty="0">
                <a:latin typeface="Arial" panose="020B0604020202020204" pitchFamily="34" charset="0"/>
                <a:cs typeface="Arial" panose="020B0604020202020204" pitchFamily="34" charset="0"/>
              </a:rPr>
              <a:t>: 36,1%</a:t>
            </a:r>
          </a:p>
          <a:p>
            <a:pPr algn="just"/>
            <a:r>
              <a:rPr lang="pt-BR" sz="1200" u="sng" dirty="0">
                <a:latin typeface="Arial" panose="020B0604020202020204" pitchFamily="34" charset="0"/>
                <a:cs typeface="Arial" panose="020B0604020202020204" pitchFamily="34" charset="0"/>
              </a:rPr>
              <a:t>Indicadores</a:t>
            </a:r>
            <a:r>
              <a:rPr lang="pt-BR" sz="1200" dirty="0">
                <a:latin typeface="Arial" panose="020B0604020202020204" pitchFamily="34" charset="0"/>
                <a:cs typeface="Arial" panose="020B0604020202020204" pitchFamily="34" charset="0"/>
              </a:rPr>
              <a:t>: Tornar a fiscalização um vetor de melhoria do exercício da Arquitetura e Urbanismo</a:t>
            </a:r>
          </a:p>
          <a:p>
            <a:pPr algn="just"/>
            <a:r>
              <a:rPr lang="pt-BR" sz="1200" b="1" u="sng" dirty="0">
                <a:solidFill>
                  <a:srgbClr val="006871"/>
                </a:solidFill>
                <a:latin typeface="Arial" panose="020B0604020202020204" pitchFamily="34" charset="0"/>
                <a:cs typeface="Arial" panose="020B0604020202020204" pitchFamily="34" charset="0"/>
              </a:rPr>
              <a:t>Resultados</a:t>
            </a:r>
            <a:r>
              <a:rPr lang="pt-BR" sz="1200" b="1" dirty="0">
                <a:solidFill>
                  <a:srgbClr val="006871"/>
                </a:solidFill>
                <a:latin typeface="Arial" panose="020B0604020202020204" pitchFamily="34" charset="0"/>
                <a:cs typeface="Arial" panose="020B0604020202020204" pitchFamily="34" charset="0"/>
              </a:rPr>
              <a:t>:</a:t>
            </a:r>
          </a:p>
          <a:p>
            <a:pPr algn="just"/>
            <a:r>
              <a:rPr lang="pt-BR" sz="1200" dirty="0">
                <a:latin typeface="Arial" panose="020B0604020202020204" pitchFamily="34" charset="0"/>
                <a:cs typeface="Arial" panose="020B0604020202020204" pitchFamily="34" charset="0"/>
              </a:rPr>
              <a:t> </a:t>
            </a:r>
          </a:p>
          <a:p>
            <a:pPr algn="just"/>
            <a:r>
              <a:rPr lang="pt-BR" sz="1200" b="1" dirty="0">
                <a:solidFill>
                  <a:srgbClr val="006871"/>
                </a:solidFill>
                <a:latin typeface="Arial" panose="020B0604020202020204" pitchFamily="34" charset="0"/>
                <a:cs typeface="Arial" panose="020B0604020202020204" pitchFamily="34" charset="0"/>
              </a:rPr>
              <a:t>Descrição</a:t>
            </a:r>
            <a:r>
              <a:rPr lang="pt-BR" sz="1200" dirty="0">
                <a:latin typeface="Arial" panose="020B0604020202020204" pitchFamily="34" charset="0"/>
                <a:cs typeface="Arial" panose="020B0604020202020204" pitchFamily="34" charset="0"/>
              </a:rPr>
              <a:t>:  A fiscalização no CAU/RR, funcionava prioritariamente como rotina, até vir a pandemia, com a pandemia sua atuação in loco foi completamente suspensa e passou a atuar na apuração de denúncias e fiscalização de redes sociais, e envio de ofícios a órgãos públicos das três esferas a fim de levantar a atuação de arquitetos e urbanistas nos mesmo. A fiscalização ocorria de janeiro a março três vezes por semana, cada dia visitando um bairro, onde foram percorridas todas as ruas em busca de indícios de obra. A cada indício, uma parada e averiguação de documentação, tais como existência de Responsável Técnico, RRT e Placa de obra. Ressaltando que este CAU tem o objetivo de orientar, disciplinar e fiscalizar o exercício da profissão, assinalamos não ter muitos casos de notificação, por ter 100% de retorno e correção ainda em fase de comunicado de visita.</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a) Principais projetos e ações fiscalizatórias realizadas e os seus respectivos resultados obtidos, separando em Pessoa Física e Pessoa Jurídica, contendo preferencialmente:</a:t>
            </a:r>
          </a:p>
          <a:p>
            <a:pPr lvl="0" algn="just"/>
            <a:r>
              <a:rPr lang="pt-BR" sz="1200" dirty="0">
                <a:latin typeface="Arial" panose="020B0604020202020204" pitchFamily="34" charset="0"/>
                <a:cs typeface="Arial" panose="020B0604020202020204" pitchFamily="34" charset="0"/>
              </a:rPr>
              <a:t>- Apuração de denúncias – Houve o total de 07 denúncias durante o ano, uma já é um processo ético em andamento, uma foi arquivada por desistência do denunciante, duas evoluíram para ofícios encaminhando intimação para que o denunciado providenciasse ações, uma evoluiu para auto de infração, e duas foram arquivadas.</a:t>
            </a:r>
          </a:p>
          <a:p>
            <a:pPr algn="just"/>
            <a:r>
              <a:rPr lang="pt-BR" sz="1200" dirty="0">
                <a:latin typeface="Arial" panose="020B0604020202020204" pitchFamily="34" charset="0"/>
                <a:cs typeface="Arial" panose="020B0604020202020204" pitchFamily="34" charset="0"/>
              </a:rPr>
              <a:t>- Parcerias e convênios estabelecidos para aprimoramento da fiscalização – Não houve.</a:t>
            </a:r>
          </a:p>
          <a:p>
            <a:pPr lvl="0" algn="just"/>
            <a:r>
              <a:rPr lang="pt-BR" sz="1200" dirty="0">
                <a:latin typeface="Arial" panose="020B0604020202020204" pitchFamily="34" charset="0"/>
                <a:cs typeface="Arial" panose="020B0604020202020204" pitchFamily="34" charset="0"/>
              </a:rPr>
              <a:t>- Evolução das ações integradas de Fiscalização </a:t>
            </a:r>
          </a:p>
          <a:p>
            <a:pPr lvl="0" algn="just"/>
            <a:r>
              <a:rPr lang="pt-BR" sz="1200" dirty="0">
                <a:latin typeface="Arial" panose="020B0604020202020204" pitchFamily="34" charset="0"/>
                <a:cs typeface="Arial" panose="020B0604020202020204" pitchFamily="34" charset="0"/>
              </a:rPr>
              <a:t>- Número de relatórios de fiscalização (número de ações)  - 63</a:t>
            </a:r>
          </a:p>
          <a:p>
            <a:pPr lvl="0" algn="just"/>
            <a:r>
              <a:rPr lang="pt-BR" sz="1200" dirty="0">
                <a:latin typeface="Arial" panose="020B0604020202020204" pitchFamily="34" charset="0"/>
                <a:cs typeface="Arial" panose="020B0604020202020204" pitchFamily="34" charset="0"/>
              </a:rPr>
              <a:t>- Número de notificações – 02</a:t>
            </a:r>
          </a:p>
          <a:p>
            <a:pPr algn="just"/>
            <a:r>
              <a:rPr lang="pt-BR" sz="1200" dirty="0">
                <a:latin typeface="Arial" panose="020B0604020202020204" pitchFamily="34" charset="0"/>
                <a:cs typeface="Arial" panose="020B0604020202020204" pitchFamily="34" charset="0"/>
              </a:rPr>
              <a:t>- Número de autos, informando os que tiveram êxito - 01</a:t>
            </a:r>
          </a:p>
          <a:p>
            <a:pPr algn="just"/>
            <a:r>
              <a:rPr lang="pt-BR" sz="1200" dirty="0">
                <a:latin typeface="Arial" panose="020B0604020202020204" pitchFamily="34" charset="0"/>
                <a:cs typeface="Arial" panose="020B0604020202020204" pitchFamily="34" charset="0"/>
              </a:rPr>
              <a:t>- Número de processos instaurados que não tiveram êxito em sua execução, com as respectivas causas identificadas - 01</a:t>
            </a:r>
          </a:p>
          <a:p>
            <a:pPr algn="just"/>
            <a:r>
              <a:rPr lang="pt-BR" sz="1200" dirty="0">
                <a:latin typeface="Arial" panose="020B0604020202020204" pitchFamily="34" charset="0"/>
                <a:cs typeface="Arial" panose="020B0604020202020204" pitchFamily="34" charset="0"/>
              </a:rPr>
              <a:t>- Número de regularizações antes do auto, na notificação preventiva - Não houve</a:t>
            </a:r>
          </a:p>
        </p:txBody>
      </p:sp>
      <p:sp>
        <p:nvSpPr>
          <p:cNvPr id="6" name="objeto 7" descr="Retângulo bege">
            <a:extLst>
              <a:ext uri="{FF2B5EF4-FFF2-40B4-BE49-F238E27FC236}">
                <a16:creationId xmlns:a16="http://schemas.microsoft.com/office/drawing/2014/main" id="{23E55BB6-C425-4105-A78A-E630A1B950DF}"/>
              </a:ext>
            </a:extLst>
          </p:cNvPr>
          <p:cNvSpPr/>
          <p:nvPr/>
        </p:nvSpPr>
        <p:spPr bwMode="white">
          <a:xfrm flipV="1">
            <a:off x="460375" y="313149"/>
            <a:ext cx="8619710" cy="404666"/>
          </a:xfrm>
          <a:custGeom>
            <a:avLst/>
            <a:gdLst/>
            <a:ahLst/>
            <a:cxnLst/>
            <a:rect l="l" t="t" r="r" b="b"/>
            <a:pathLst>
              <a:path w="3935729">
                <a:moveTo>
                  <a:pt x="0" y="0"/>
                </a:moveTo>
                <a:lnTo>
                  <a:pt x="3935349" y="0"/>
                </a:lnTo>
              </a:path>
            </a:pathLst>
          </a:custGeom>
          <a:ln w="54863">
            <a:solidFill>
              <a:srgbClr val="006871"/>
            </a:solidFill>
          </a:ln>
        </p:spPr>
        <p:txBody>
          <a:bodyPr wrap="square" lIns="0" tIns="0" rIns="0" bIns="0" rtlCol="0"/>
          <a:lstStyle/>
          <a:p>
            <a:pPr>
              <a:defRPr/>
            </a:pPr>
            <a:endParaRPr lang="pt-BR" dirty="0">
              <a:solidFill>
                <a:srgbClr val="455F51">
                  <a:lumMod val="50000"/>
                </a:srgbClr>
              </a:solidFill>
              <a:latin typeface="Calibri Light"/>
            </a:endParaRPr>
          </a:p>
        </p:txBody>
      </p:sp>
    </p:spTree>
    <p:extLst>
      <p:ext uri="{BB962C8B-B14F-4D97-AF65-F5344CB8AC3E}">
        <p14:creationId xmlns:p14="http://schemas.microsoft.com/office/powerpoint/2010/main" val="986257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id="{16372197-24F4-4A72-8A24-3C3986A14DAE}"/>
              </a:ext>
            </a:extLst>
          </p:cNvPr>
          <p:cNvSpPr>
            <a:spLocks noGrp="1"/>
          </p:cNvSpPr>
          <p:nvPr>
            <p:ph type="title"/>
          </p:nvPr>
        </p:nvSpPr>
        <p:spPr>
          <a:xfrm>
            <a:off x="457237" y="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Fiscalização</a:t>
            </a:r>
          </a:p>
        </p:txBody>
      </p:sp>
      <p:sp>
        <p:nvSpPr>
          <p:cNvPr id="7" name="Retângulo 6">
            <a:extLst>
              <a:ext uri="{FF2B5EF4-FFF2-40B4-BE49-F238E27FC236}">
                <a16:creationId xmlns:a16="http://schemas.microsoft.com/office/drawing/2014/main" id="{73483CC4-B70C-4293-97FB-72E1E0A16CC0}"/>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18</a:t>
            </a:r>
          </a:p>
        </p:txBody>
      </p:sp>
      <p:sp>
        <p:nvSpPr>
          <p:cNvPr id="9" name="Retângulo 8">
            <a:extLst>
              <a:ext uri="{FF2B5EF4-FFF2-40B4-BE49-F238E27FC236}">
                <a16:creationId xmlns:a16="http://schemas.microsoft.com/office/drawing/2014/main" id="{9CADA698-3A74-4807-979E-1E9DED5D2873}"/>
              </a:ext>
            </a:extLst>
          </p:cNvPr>
          <p:cNvSpPr/>
          <p:nvPr/>
        </p:nvSpPr>
        <p:spPr>
          <a:xfrm>
            <a:off x="457237" y="904545"/>
            <a:ext cx="8743600" cy="5262979"/>
          </a:xfrm>
          <a:prstGeom prst="rect">
            <a:avLst/>
          </a:prstGeom>
          <a:noFill/>
        </p:spPr>
        <p:txBody>
          <a:bodyPr wrap="square">
            <a:spAutoFit/>
          </a:bodyPr>
          <a:lstStyle/>
          <a:p>
            <a:pPr algn="just">
              <a:buFontTx/>
              <a:buChar char="-"/>
            </a:pPr>
            <a:r>
              <a:rPr lang="pt-BR" sz="1200" b="1" dirty="0">
                <a:solidFill>
                  <a:srgbClr val="006871"/>
                </a:solidFill>
                <a:latin typeface="Arial" panose="020B0604020202020204" pitchFamily="34" charset="0"/>
                <a:cs typeface="Arial" panose="020B0604020202020204" pitchFamily="34" charset="0"/>
              </a:rPr>
              <a:t>Fiscalização no interior </a:t>
            </a:r>
            <a:r>
              <a:rPr lang="pt-BR" sz="1200" dirty="0">
                <a:latin typeface="Arial" panose="020B0604020202020204" pitchFamily="34" charset="0"/>
                <a:cs typeface="Arial" panose="020B0604020202020204" pitchFamily="34" charset="0"/>
              </a:rPr>
              <a:t>- A fiscalização no interior foi suspensa pela pandemia.</a:t>
            </a:r>
          </a:p>
          <a:p>
            <a:pPr algn="just"/>
            <a:r>
              <a:rPr lang="pt-BR" sz="1200" dirty="0">
                <a:latin typeface="Arial" panose="020B0604020202020204" pitchFamily="34" charset="0"/>
                <a:cs typeface="Arial" panose="020B0604020202020204" pitchFamily="34" charset="0"/>
              </a:rPr>
              <a:t>- Palestras e minicurso -  Durante o ano, mensalmente foi oferecido o minicurso de utilização do SICCAU, até março de maneira presencial e a partir de março foram feitas </a:t>
            </a:r>
            <a:r>
              <a:rPr lang="pt-BR" sz="1200" dirty="0" err="1">
                <a:latin typeface="Arial" panose="020B0604020202020204" pitchFamily="34" charset="0"/>
                <a:cs typeface="Arial" panose="020B0604020202020204" pitchFamily="34" charset="0"/>
              </a:rPr>
              <a:t>lives</a:t>
            </a:r>
            <a:r>
              <a:rPr lang="pt-BR" sz="1200" dirty="0">
                <a:latin typeface="Arial" panose="020B0604020202020204" pitchFamily="34" charset="0"/>
                <a:cs typeface="Arial" panose="020B0604020202020204" pitchFamily="34" charset="0"/>
              </a:rPr>
              <a:t> e gravados vídeos que estão disponível nas redes sociais do Conselho.</a:t>
            </a:r>
          </a:p>
          <a:p>
            <a:endParaRPr lang="pt-BR" sz="1200" dirty="0">
              <a:latin typeface="Arial" panose="020B0604020202020204" pitchFamily="34" charset="0"/>
              <a:cs typeface="Arial" panose="020B0604020202020204" pitchFamily="34" charset="0"/>
            </a:endParaRPr>
          </a:p>
          <a:p>
            <a:r>
              <a:rPr lang="pt-BR" sz="1200" dirty="0">
                <a:latin typeface="Arial" panose="020B0604020202020204" pitchFamily="34" charset="0"/>
                <a:cs typeface="Arial" panose="020B0604020202020204" pitchFamily="34" charset="0"/>
              </a:rPr>
              <a:t>b) Informações sobre a arrecadação das multas aplicadas e cobrança de inadimplentes. – NÃO HOUVE.</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c) Destaque para as infrações por exercício ilegal. – 01 em fase de processo, a profissional se apresentava em sua rede social no Instagram como arquiteta, inclusive postando regularmente obras que estavam sob sua responsabilidade, projetos, imagens de projetos, e quando investigada, não possui registro no Conselho, foi abordada de maneira educativa em dois momentos na tentativa de que realizasse o registro, não realizou, recebeu a notificação por ausência de registro e foi autuada por exercício ilegal, esse processo já está sob a responsabilidade da CEPEF.</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d) Destaque para uma ação específica realizada pelo CAU/RR. - Iniciamos a fiscalização de redes sociais, utilizamos o </a:t>
            </a:r>
            <a:r>
              <a:rPr lang="pt-BR" sz="1200" dirty="0" err="1">
                <a:latin typeface="Arial" panose="020B0604020202020204" pitchFamily="34" charset="0"/>
                <a:cs typeface="Arial" panose="020B0604020202020204" pitchFamily="34" charset="0"/>
              </a:rPr>
              <a:t>instagram</a:t>
            </a:r>
            <a:r>
              <a:rPr lang="pt-BR" sz="1200" dirty="0">
                <a:latin typeface="Arial" panose="020B0604020202020204" pitchFamily="34" charset="0"/>
                <a:cs typeface="Arial" panose="020B0604020202020204" pitchFamily="34" charset="0"/>
              </a:rPr>
              <a:t> do Conselho para analisar as redes sociais dos profissionais atuantes no estado, analisamos o tipo de postagens, o tipo de projetos e buscamos em seu sistema </a:t>
            </a:r>
            <a:r>
              <a:rPr lang="pt-BR" sz="1200" dirty="0" err="1">
                <a:latin typeface="Arial" panose="020B0604020202020204" pitchFamily="34" charset="0"/>
                <a:cs typeface="Arial" panose="020B0604020202020204" pitchFamily="34" charset="0"/>
              </a:rPr>
              <a:t>RRT´s</a:t>
            </a:r>
            <a:r>
              <a:rPr lang="pt-BR" sz="1200" dirty="0">
                <a:latin typeface="Arial" panose="020B0604020202020204" pitchFamily="34" charset="0"/>
                <a:cs typeface="Arial" panose="020B0604020202020204" pitchFamily="34" charset="0"/>
              </a:rPr>
              <a:t> que correspondam, os que não possuem RRT do tipo, entramos em contato com o profissional e indagamos, o retorno tem sido positivo.</a:t>
            </a:r>
            <a:endParaRPr lang="pt-BR" sz="1200" dirty="0">
              <a:solidFill>
                <a:srgbClr val="FF0000"/>
              </a:solidFill>
              <a:latin typeface="Arial" panose="020B0604020202020204" pitchFamily="34" charset="0"/>
              <a:cs typeface="Arial" panose="020B0604020202020204" pitchFamily="34" charset="0"/>
            </a:endParaRP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e) Expectativas para o próximo período. – Intensificar a fiscalização remota, atingindo também escritórios de arquitetura que ainda não possuem registro, e também a análise de publicação em redes sociais, revistas, documentos cedidos por outras instituições, diários oficiais municipais, estaduais e federais, internet, SICCAU e outros meios. Planejar a fiscalização de rotina e no interior tomando como referência o novo normal pandêmico de não haver a possibilidade de ser realizada in loco. Por fim, realizar convênios, a sugestão de realização de Termo de Cooperação Técnica entre CAU/RR, Prefeitura (de cada município), e outros órgãos que possam somar, a fim de realizar uma ação conjunta de assistência técnica, para que se possa regularizar a aplicação da Lei no que diz respeito à construção e/ou reformas/ampliação é fundamental para alcançarmos mais eficiência na fiscalização.</a:t>
            </a:r>
          </a:p>
          <a:p>
            <a:pPr algn="just"/>
            <a:endParaRPr lang="pt-BR" sz="1200" dirty="0">
              <a:solidFill>
                <a:srgbClr val="FF0000"/>
              </a:solidFill>
              <a:latin typeface="Arial" panose="020B0604020202020204" pitchFamily="34" charset="0"/>
              <a:cs typeface="Arial" panose="020B0604020202020204" pitchFamily="34" charset="0"/>
            </a:endParaRPr>
          </a:p>
          <a:p>
            <a:r>
              <a:rPr lang="pt-BR" sz="1200" dirty="0">
                <a:latin typeface="Arial" panose="020B0604020202020204" pitchFamily="34" charset="0"/>
                <a:cs typeface="Arial" panose="020B0604020202020204" pitchFamily="34" charset="0"/>
              </a:rPr>
              <a:t>f) </a:t>
            </a:r>
            <a:r>
              <a:rPr lang="pt-BR" sz="1200" dirty="0">
                <a:hlinkClick r:id="rId3"/>
              </a:rPr>
              <a:t>https://caubr.gov.br/fiscalizacao/</a:t>
            </a:r>
            <a:endParaRPr lang="pt-BR" sz="1200" dirty="0">
              <a:latin typeface="Arial" panose="020B0604020202020204" pitchFamily="34" charset="0"/>
              <a:cs typeface="Arial" panose="020B0604020202020204" pitchFamily="34" charset="0"/>
            </a:endParaRPr>
          </a:p>
        </p:txBody>
      </p:sp>
      <p:sp>
        <p:nvSpPr>
          <p:cNvPr id="6" name="objeto 7" descr="Retângulo bege">
            <a:extLst>
              <a:ext uri="{FF2B5EF4-FFF2-40B4-BE49-F238E27FC236}">
                <a16:creationId xmlns:a16="http://schemas.microsoft.com/office/drawing/2014/main" id="{1D7BA79C-BF40-4549-B6A1-94D290A58D29}"/>
              </a:ext>
            </a:extLst>
          </p:cNvPr>
          <p:cNvSpPr/>
          <p:nvPr/>
        </p:nvSpPr>
        <p:spPr bwMode="white">
          <a:xfrm flipV="1">
            <a:off x="460375" y="246474"/>
            <a:ext cx="8619710" cy="404666"/>
          </a:xfrm>
          <a:custGeom>
            <a:avLst/>
            <a:gdLst/>
            <a:ahLst/>
            <a:cxnLst/>
            <a:rect l="l" t="t" r="r" b="b"/>
            <a:pathLst>
              <a:path w="3935729">
                <a:moveTo>
                  <a:pt x="0" y="0"/>
                </a:moveTo>
                <a:lnTo>
                  <a:pt x="3935349" y="0"/>
                </a:lnTo>
              </a:path>
            </a:pathLst>
          </a:custGeom>
          <a:ln w="54863">
            <a:solidFill>
              <a:srgbClr val="006871"/>
            </a:solidFill>
          </a:ln>
        </p:spPr>
        <p:txBody>
          <a:bodyPr wrap="square" lIns="0" tIns="0" rIns="0" bIns="0" rtlCol="0"/>
          <a:lstStyle/>
          <a:p>
            <a:pPr>
              <a:defRPr/>
            </a:pPr>
            <a:endParaRPr lang="pt-BR" dirty="0">
              <a:solidFill>
                <a:srgbClr val="455F51">
                  <a:lumMod val="50000"/>
                </a:srgbClr>
              </a:solidFill>
              <a:latin typeface="Calibri Light"/>
            </a:endParaRPr>
          </a:p>
        </p:txBody>
      </p:sp>
    </p:spTree>
    <p:extLst>
      <p:ext uri="{BB962C8B-B14F-4D97-AF65-F5344CB8AC3E}">
        <p14:creationId xmlns:p14="http://schemas.microsoft.com/office/powerpoint/2010/main" val="290068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o 80">
            <a:extLst>
              <a:ext uri="{FF2B5EF4-FFF2-40B4-BE49-F238E27FC236}">
                <a16:creationId xmlns:a16="http://schemas.microsoft.com/office/drawing/2014/main" id="{AB755EE4-AAED-40FD-A16A-259334EEE052}"/>
              </a:ext>
              <a:ext uri="{C183D7F6-B498-43B3-948B-1728B52AA6E4}">
                <adec:decorative xmlns:adec="http://schemas.microsoft.com/office/drawing/2017/decorative" val="1"/>
              </a:ext>
            </a:extLst>
          </p:cNvPr>
          <p:cNvGrpSpPr/>
          <p:nvPr/>
        </p:nvGrpSpPr>
        <p:grpSpPr>
          <a:xfrm>
            <a:off x="449150" y="1927844"/>
            <a:ext cx="4355903" cy="1223493"/>
            <a:chOff x="178913" y="4060864"/>
            <a:chExt cx="3544908" cy="1444336"/>
          </a:xfrm>
          <a:effectLst>
            <a:outerShdw blurRad="50800" dist="38100" dir="2700000" algn="tl" rotWithShape="0">
              <a:prstClr val="black">
                <a:alpha val="20000"/>
              </a:prstClr>
            </a:outerShdw>
          </a:effectLst>
        </p:grpSpPr>
        <p:sp>
          <p:nvSpPr>
            <p:cNvPr id="119" name="Retângulo 118">
              <a:extLst>
                <a:ext uri="{FF2B5EF4-FFF2-40B4-BE49-F238E27FC236}">
                  <a16:creationId xmlns:a16="http://schemas.microsoft.com/office/drawing/2014/main" id="{ECC89592-EA05-4F09-AE50-51BC0C185628}"/>
                </a:ext>
              </a:extLst>
            </p:cNvPr>
            <p:cNvSpPr/>
            <p:nvPr/>
          </p:nvSpPr>
          <p:spPr>
            <a:xfrm>
              <a:off x="178913" y="4060864"/>
              <a:ext cx="3544908" cy="144433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1400" b="1" dirty="0">
                <a:solidFill>
                  <a:schemeClr val="tx2">
                    <a:lumMod val="50000"/>
                  </a:schemeClr>
                </a:solidFill>
                <a:latin typeface="Arial" panose="020B0604020202020204" pitchFamily="34" charset="0"/>
                <a:cs typeface="Arial" panose="020B0604020202020204" pitchFamily="34" charset="0"/>
              </a:endParaRPr>
            </a:p>
            <a:p>
              <a:pPr algn="just">
                <a:spcBef>
                  <a:spcPts val="600"/>
                </a:spcBef>
              </a:pPr>
              <a:r>
                <a:rPr lang="pt-BR" sz="1400" b="1" dirty="0">
                  <a:solidFill>
                    <a:schemeClr val="tx2">
                      <a:lumMod val="50000"/>
                    </a:schemeClr>
                  </a:solidFill>
                  <a:latin typeface="Arial" panose="020B0604020202020204" pitchFamily="34" charset="0"/>
                  <a:cs typeface="Arial" panose="020B0604020202020204" pitchFamily="34" charset="0"/>
                </a:rPr>
                <a:t>Tornar a fiscalização um vetor de melhoria do exercício da Arquitetura e Urbanismo</a:t>
              </a:r>
            </a:p>
          </p:txBody>
        </p:sp>
        <p:sp>
          <p:nvSpPr>
            <p:cNvPr id="179" name="Retângulo 178">
              <a:extLst>
                <a:ext uri="{FF2B5EF4-FFF2-40B4-BE49-F238E27FC236}">
                  <a16:creationId xmlns:a16="http://schemas.microsoft.com/office/drawing/2014/main" id="{9CFFF09D-96F9-453A-AC93-BC01E504D3BB}"/>
                </a:ext>
              </a:extLst>
            </p:cNvPr>
            <p:cNvSpPr/>
            <p:nvPr/>
          </p:nvSpPr>
          <p:spPr>
            <a:xfrm>
              <a:off x="178913" y="4060864"/>
              <a:ext cx="3544908" cy="456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sz="1400" b="1" dirty="0">
                  <a:solidFill>
                    <a:schemeClr val="tx2">
                      <a:lumMod val="50000"/>
                    </a:schemeClr>
                  </a:solidFill>
                  <a:latin typeface="Arial" panose="020B0604020202020204" pitchFamily="34" charset="0"/>
                  <a:cs typeface="Arial" panose="020B0604020202020204" pitchFamily="34" charset="0"/>
                </a:rPr>
                <a:t>OBJETIVO ESTRATÉGICO</a:t>
              </a:r>
            </a:p>
          </p:txBody>
        </p:sp>
      </p:grpSp>
      <p:grpSp>
        <p:nvGrpSpPr>
          <p:cNvPr id="13" name="Grupo 12"/>
          <p:cNvGrpSpPr/>
          <p:nvPr/>
        </p:nvGrpSpPr>
        <p:grpSpPr>
          <a:xfrm>
            <a:off x="292258" y="501859"/>
            <a:ext cx="4600515" cy="1212029"/>
            <a:chOff x="491039" y="994563"/>
            <a:chExt cx="4600515" cy="1212029"/>
          </a:xfrm>
        </p:grpSpPr>
        <p:grpSp>
          <p:nvGrpSpPr>
            <p:cNvPr id="43" name="Grupo 42">
              <a:extLst>
                <a:ext uri="{FF2B5EF4-FFF2-40B4-BE49-F238E27FC236}">
                  <a16:creationId xmlns:a16="http://schemas.microsoft.com/office/drawing/2014/main" id="{91550221-8258-42F2-8C5D-7698C3085D53}"/>
                </a:ext>
                <a:ext uri="{C183D7F6-B498-43B3-948B-1728B52AA6E4}">
                  <adec:decorative xmlns:adec="http://schemas.microsoft.com/office/drawing/2017/decorative" val="1"/>
                </a:ext>
              </a:extLst>
            </p:cNvPr>
            <p:cNvGrpSpPr/>
            <p:nvPr/>
          </p:nvGrpSpPr>
          <p:grpSpPr>
            <a:xfrm>
              <a:off x="491039" y="1143472"/>
              <a:ext cx="2181673" cy="1063120"/>
              <a:chOff x="304800" y="1024239"/>
              <a:chExt cx="3128967" cy="2519723"/>
            </a:xfrm>
            <a:effectLst>
              <a:outerShdw blurRad="50800" dist="38100" dir="5400000" algn="t" rotWithShape="0">
                <a:prstClr val="black">
                  <a:alpha val="20000"/>
                </a:prstClr>
              </a:outerShdw>
            </a:effectLst>
          </p:grpSpPr>
          <p:sp>
            <p:nvSpPr>
              <p:cNvPr id="5" name="Retângulo 4">
                <a:extLst>
                  <a:ext uri="{FF2B5EF4-FFF2-40B4-BE49-F238E27FC236}">
                    <a16:creationId xmlns:a16="http://schemas.microsoft.com/office/drawing/2014/main" id="{CDADA208-E23E-4B7A-8B30-503644571020}"/>
                  </a:ext>
                </a:extLst>
              </p:cNvPr>
              <p:cNvSpPr/>
              <p:nvPr/>
            </p:nvSpPr>
            <p:spPr>
              <a:xfrm>
                <a:off x="304800" y="1024239"/>
                <a:ext cx="3128967" cy="178562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800" b="1" dirty="0">
                  <a:solidFill>
                    <a:schemeClr val="bg1"/>
                  </a:solidFill>
                  <a:latin typeface="Arial" panose="020B0604020202020204" pitchFamily="34" charset="0"/>
                  <a:cs typeface="Arial" panose="020B0604020202020204" pitchFamily="34" charset="0"/>
                </a:endParaRPr>
              </a:p>
              <a:p>
                <a:pPr algn="ctr">
                  <a:spcBef>
                    <a:spcPts val="600"/>
                  </a:spcBef>
                </a:pPr>
                <a:r>
                  <a:rPr lang="pt-BR" sz="1600" b="1" dirty="0">
                    <a:solidFill>
                      <a:schemeClr val="bg1"/>
                    </a:solidFill>
                    <a:latin typeface="Arial" panose="020B0604020202020204" pitchFamily="34" charset="0"/>
                    <a:cs typeface="Arial" panose="020B0604020202020204" pitchFamily="34" charset="0"/>
                  </a:rPr>
                  <a:t>R$ R$ 303.547</a:t>
                </a:r>
              </a:p>
              <a:p>
                <a:pPr algn="ctr">
                  <a:spcBef>
                    <a:spcPts val="600"/>
                  </a:spcBef>
                </a:pPr>
                <a:r>
                  <a:rPr lang="pt-BR" sz="900" b="1" dirty="0">
                    <a:solidFill>
                      <a:schemeClr val="bg1"/>
                    </a:solidFill>
                    <a:latin typeface="Arial" panose="020B0604020202020204" pitchFamily="34" charset="0"/>
                    <a:cs typeface="Arial" panose="020B0604020202020204" pitchFamily="34" charset="0"/>
                  </a:rPr>
                  <a:t>94,8% do previsto</a:t>
                </a:r>
              </a:p>
            </p:txBody>
          </p:sp>
          <p:sp>
            <p:nvSpPr>
              <p:cNvPr id="7" name="Retângulo 6">
                <a:extLst>
                  <a:ext uri="{FF2B5EF4-FFF2-40B4-BE49-F238E27FC236}">
                    <a16:creationId xmlns:a16="http://schemas.microsoft.com/office/drawing/2014/main" id="{35AF9DE5-C8D3-43F1-8647-AA7713F1FCEF}"/>
                  </a:ext>
                </a:extLst>
              </p:cNvPr>
              <p:cNvSpPr/>
              <p:nvPr/>
            </p:nvSpPr>
            <p:spPr>
              <a:xfrm>
                <a:off x="304800" y="2809862"/>
                <a:ext cx="3098117" cy="73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100" b="1" dirty="0">
                    <a:solidFill>
                      <a:schemeClr val="accent1">
                        <a:lumMod val="75000"/>
                      </a:schemeClr>
                    </a:solidFill>
                    <a:latin typeface="Arial" panose="020B0604020202020204" pitchFamily="34" charset="0"/>
                    <a:cs typeface="Arial" panose="020B0604020202020204" pitchFamily="34" charset="0"/>
                  </a:rPr>
                  <a:t>INVESTIMENTO REALIZADO</a:t>
                </a:r>
              </a:p>
            </p:txBody>
          </p:sp>
        </p:grpSp>
        <p:sp>
          <p:nvSpPr>
            <p:cNvPr id="6" name="Oval 5">
              <a:extLst>
                <a:ext uri="{FF2B5EF4-FFF2-40B4-BE49-F238E27FC236}">
                  <a16:creationId xmlns:a16="http://schemas.microsoft.com/office/drawing/2014/main" id="{97C50A8E-3918-4827-975A-99A3EAB66BFA}"/>
                </a:ext>
                <a:ext uri="{C183D7F6-B498-43B3-948B-1728B52AA6E4}">
                  <adec:decorative xmlns:adec="http://schemas.microsoft.com/office/drawing/2017/decorative" val="1"/>
                </a:ext>
              </a:extLst>
            </p:cNvPr>
            <p:cNvSpPr/>
            <p:nvPr/>
          </p:nvSpPr>
          <p:spPr>
            <a:xfrm>
              <a:off x="1194687" y="994563"/>
              <a:ext cx="682581" cy="29781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600" dirty="0"/>
            </a:p>
          </p:txBody>
        </p:sp>
        <p:grpSp>
          <p:nvGrpSpPr>
            <p:cNvPr id="12" name="Grupo 11"/>
            <p:cNvGrpSpPr/>
            <p:nvPr/>
          </p:nvGrpSpPr>
          <p:grpSpPr>
            <a:xfrm>
              <a:off x="2777328" y="1157456"/>
              <a:ext cx="2314226" cy="1049136"/>
              <a:chOff x="2777328" y="1157456"/>
              <a:chExt cx="2314226" cy="1049136"/>
            </a:xfrm>
          </p:grpSpPr>
          <p:sp>
            <p:nvSpPr>
              <p:cNvPr id="46" name="Retângulo 45">
                <a:extLst>
                  <a:ext uri="{FF2B5EF4-FFF2-40B4-BE49-F238E27FC236}">
                    <a16:creationId xmlns:a16="http://schemas.microsoft.com/office/drawing/2014/main" id="{0A0A31DB-DD27-4F64-AB8C-EC7887B70CFD}"/>
                  </a:ext>
                </a:extLst>
              </p:cNvPr>
              <p:cNvSpPr/>
              <p:nvPr/>
            </p:nvSpPr>
            <p:spPr>
              <a:xfrm>
                <a:off x="2777328" y="1157456"/>
                <a:ext cx="2314226" cy="73436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800" b="1" dirty="0">
                  <a:latin typeface="+mj-lt"/>
                </a:endParaRPr>
              </a:p>
              <a:p>
                <a:pPr algn="ctr">
                  <a:spcBef>
                    <a:spcPts val="600"/>
                  </a:spcBef>
                </a:pPr>
                <a:r>
                  <a:rPr lang="pt-BR" sz="1600" b="1" dirty="0">
                    <a:latin typeface="+mj-lt"/>
                  </a:rPr>
                  <a:t>36,1 %</a:t>
                </a:r>
              </a:p>
              <a:p>
                <a:pPr algn="ctr">
                  <a:spcBef>
                    <a:spcPts val="600"/>
                  </a:spcBef>
                </a:pPr>
                <a:r>
                  <a:rPr lang="pt-BR" sz="800" b="1" dirty="0">
                    <a:latin typeface="+mj-lt"/>
                  </a:rPr>
                  <a:t>Mínimo 15% da Receita de Arrecadação</a:t>
                </a:r>
              </a:p>
            </p:txBody>
          </p:sp>
          <p:sp>
            <p:nvSpPr>
              <p:cNvPr id="47" name="Retângulo 46">
                <a:extLst>
                  <a:ext uri="{FF2B5EF4-FFF2-40B4-BE49-F238E27FC236}">
                    <a16:creationId xmlns:a16="http://schemas.microsoft.com/office/drawing/2014/main" id="{AC6A4160-8BE0-4F42-8528-A692DB7BDCCE}"/>
                  </a:ext>
                </a:extLst>
              </p:cNvPr>
              <p:cNvSpPr/>
              <p:nvPr/>
            </p:nvSpPr>
            <p:spPr>
              <a:xfrm>
                <a:off x="2827997" y="1891822"/>
                <a:ext cx="2263556" cy="314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100" b="1" dirty="0">
                    <a:solidFill>
                      <a:srgbClr val="1C3942"/>
                    </a:solidFill>
                    <a:latin typeface="Arial" panose="020B0604020202020204" pitchFamily="34" charset="0"/>
                    <a:cs typeface="Arial" panose="020B0604020202020204" pitchFamily="34" charset="0"/>
                  </a:rPr>
                  <a:t>LIMITE</a:t>
                </a:r>
                <a:r>
                  <a:rPr lang="pt-BR" sz="1200" b="1" dirty="0">
                    <a:solidFill>
                      <a:srgbClr val="1C3942"/>
                    </a:solidFill>
                    <a:latin typeface="Arial" panose="020B0604020202020204" pitchFamily="34" charset="0"/>
                    <a:cs typeface="Arial" panose="020B0604020202020204" pitchFamily="34" charset="0"/>
                  </a:rPr>
                  <a:t> </a:t>
                </a:r>
                <a:r>
                  <a:rPr lang="pt-BR" sz="1100" b="1" dirty="0">
                    <a:solidFill>
                      <a:srgbClr val="1C3942"/>
                    </a:solidFill>
                    <a:latin typeface="Arial" panose="020B0604020202020204" pitchFamily="34" charset="0"/>
                    <a:cs typeface="Arial" panose="020B0604020202020204" pitchFamily="34" charset="0"/>
                  </a:rPr>
                  <a:t>ALCANÇADO</a:t>
                </a:r>
              </a:p>
            </p:txBody>
          </p:sp>
        </p:grpSp>
      </p:grpSp>
      <p:sp>
        <p:nvSpPr>
          <p:cNvPr id="48" name="Oval 47">
            <a:extLst>
              <a:ext uri="{FF2B5EF4-FFF2-40B4-BE49-F238E27FC236}">
                <a16:creationId xmlns:a16="http://schemas.microsoft.com/office/drawing/2014/main" id="{151F8D54-5195-4686-B421-E1F7E4D42652}"/>
              </a:ext>
              <a:ext uri="{C183D7F6-B498-43B3-948B-1728B52AA6E4}">
                <adec:decorative xmlns:adec="http://schemas.microsoft.com/office/drawing/2017/decorative" val="1"/>
              </a:ext>
            </a:extLst>
          </p:cNvPr>
          <p:cNvSpPr/>
          <p:nvPr/>
        </p:nvSpPr>
        <p:spPr>
          <a:xfrm>
            <a:off x="3346103" y="527948"/>
            <a:ext cx="770016" cy="357867"/>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600" dirty="0"/>
          </a:p>
        </p:txBody>
      </p:sp>
      <p:sp>
        <p:nvSpPr>
          <p:cNvPr id="100" name="Retângulo 99">
            <a:extLst>
              <a:ext uri="{FF2B5EF4-FFF2-40B4-BE49-F238E27FC236}">
                <a16:creationId xmlns:a16="http://schemas.microsoft.com/office/drawing/2014/main" id="{C4B4557E-2EE3-41E0-8A59-E60F50BDB6EC}"/>
              </a:ext>
            </a:extLst>
          </p:cNvPr>
          <p:cNvSpPr/>
          <p:nvPr/>
        </p:nvSpPr>
        <p:spPr>
          <a:xfrm>
            <a:off x="9292365" y="3243011"/>
            <a:ext cx="662531" cy="140491"/>
          </a:xfrm>
          <a:prstGeom prst="rect">
            <a:avLst/>
          </a:prstGeom>
        </p:spPr>
        <p:txBody>
          <a:bodyPr wrap="none" rtlCol="0" anchor="ctr">
            <a:normAutofit fontScale="25000" lnSpcReduction="20000"/>
          </a:bodyPr>
          <a:lstStyle/>
          <a:p>
            <a:pPr algn="r">
              <a:spcBef>
                <a:spcPts val="600"/>
              </a:spcBef>
            </a:pPr>
            <a:r>
              <a:rPr lang="pt-BR" sz="1600" dirty="0">
                <a:solidFill>
                  <a:schemeClr val="bg1"/>
                </a:solidFill>
              </a:rPr>
              <a:t>RNON</a:t>
            </a:r>
          </a:p>
        </p:txBody>
      </p:sp>
      <p:sp>
        <p:nvSpPr>
          <p:cNvPr id="181" name="Título 4">
            <a:extLst>
              <a:ext uri="{FF2B5EF4-FFF2-40B4-BE49-F238E27FC236}">
                <a16:creationId xmlns:a16="http://schemas.microsoft.com/office/drawing/2014/main" id="{DA7833B2-AFE4-4B4F-A0DB-99ED6E44AB7C}"/>
              </a:ext>
            </a:extLst>
          </p:cNvPr>
          <p:cNvSpPr>
            <a:spLocks noGrp="1"/>
          </p:cNvSpPr>
          <p:nvPr>
            <p:ph type="title"/>
          </p:nvPr>
        </p:nvSpPr>
        <p:spPr>
          <a:xfrm>
            <a:off x="399245" y="42201"/>
            <a:ext cx="8432290" cy="589317"/>
          </a:xfrm>
        </p:spPr>
        <p:txBody>
          <a:bodyPr rtlCol="0">
            <a:normAutofit/>
          </a:bodyPr>
          <a:lstStyle/>
          <a:p>
            <a:pPr rtl="0"/>
            <a:r>
              <a:rPr lang="pt-BR" sz="2400" b="1" dirty="0">
                <a:solidFill>
                  <a:schemeClr val="tx2">
                    <a:lumMod val="50000"/>
                  </a:schemeClr>
                </a:solidFill>
                <a:latin typeface="Arial Black" panose="020B0A04020102020204" pitchFamily="34" charset="0"/>
                <a:cs typeface="Arial" panose="020B0604020202020204" pitchFamily="34" charset="0"/>
              </a:rPr>
              <a:t>FISCALIZAÇÃO </a:t>
            </a:r>
          </a:p>
        </p:txBody>
      </p:sp>
      <p:pic>
        <p:nvPicPr>
          <p:cNvPr id="50" name="Gráfico 49" descr="Dólar">
            <a:extLst>
              <a:ext uri="{FF2B5EF4-FFF2-40B4-BE49-F238E27FC236}">
                <a16:creationId xmlns:a16="http://schemas.microsoft.com/office/drawing/2014/main" id="{B45FA135-8167-4C82-B006-9F8C02C3E1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7619" y="447562"/>
            <a:ext cx="399155" cy="399155"/>
          </a:xfrm>
          <a:prstGeom prst="rect">
            <a:avLst/>
          </a:prstGeom>
        </p:spPr>
      </p:pic>
      <p:pic>
        <p:nvPicPr>
          <p:cNvPr id="52" name="Gráfico 51" descr="Alvo">
            <a:extLst>
              <a:ext uri="{FF2B5EF4-FFF2-40B4-BE49-F238E27FC236}">
                <a16:creationId xmlns:a16="http://schemas.microsoft.com/office/drawing/2014/main" id="{9F4D7BC5-9EF7-49B5-99A1-7582FA81A6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93278" y="490615"/>
            <a:ext cx="502178" cy="453278"/>
          </a:xfrm>
          <a:prstGeom prst="rect">
            <a:avLst/>
          </a:prstGeom>
        </p:spPr>
      </p:pic>
      <p:sp>
        <p:nvSpPr>
          <p:cNvPr id="42" name="Retângulo 41">
            <a:extLst>
              <a:ext uri="{FF2B5EF4-FFF2-40B4-BE49-F238E27FC236}">
                <a16:creationId xmlns:a16="http://schemas.microsoft.com/office/drawing/2014/main" id="{2F3239D0-A2E6-4F3B-8286-3773023411BB}"/>
              </a:ext>
              <a:ext uri="{C183D7F6-B498-43B3-948B-1728B52AA6E4}">
                <adec:decorative xmlns:adec="http://schemas.microsoft.com/office/drawing/2017/decorative" val="1"/>
              </a:ext>
            </a:extLst>
          </p:cNvPr>
          <p:cNvSpPr/>
          <p:nvPr/>
        </p:nvSpPr>
        <p:spPr>
          <a:xfrm>
            <a:off x="10443557" y="6273799"/>
            <a:ext cx="605443" cy="5971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20</a:t>
            </a:r>
          </a:p>
        </p:txBody>
      </p:sp>
      <p:sp>
        <p:nvSpPr>
          <p:cNvPr id="2" name="Espaço Reservado para Número de Slide 1"/>
          <p:cNvSpPr>
            <a:spLocks noGrp="1"/>
          </p:cNvSpPr>
          <p:nvPr>
            <p:ph type="sldNum" sz="quarter" idx="12"/>
          </p:nvPr>
        </p:nvSpPr>
        <p:spPr/>
        <p:txBody>
          <a:bodyPr/>
          <a:lstStyle/>
          <a:p>
            <a:pPr rtl="0"/>
            <a:fld id="{5A4A7955-6230-48B4-BD8B-A7C460F75945}" type="slidenum">
              <a:rPr lang="pt-BR" noProof="0" smtClean="0"/>
              <a:t>27</a:t>
            </a:fld>
            <a:endParaRPr lang="pt-BR" noProof="0" dirty="0"/>
          </a:p>
        </p:txBody>
      </p:sp>
      <p:grpSp>
        <p:nvGrpSpPr>
          <p:cNvPr id="22" name="Grupo 21"/>
          <p:cNvGrpSpPr/>
          <p:nvPr/>
        </p:nvGrpSpPr>
        <p:grpSpPr>
          <a:xfrm>
            <a:off x="5364020" y="899066"/>
            <a:ext cx="950400" cy="590799"/>
            <a:chOff x="5337516" y="885815"/>
            <a:chExt cx="984865" cy="590799"/>
          </a:xfrm>
        </p:grpSpPr>
        <p:grpSp>
          <p:nvGrpSpPr>
            <p:cNvPr id="21" name="Grupo 20"/>
            <p:cNvGrpSpPr/>
            <p:nvPr/>
          </p:nvGrpSpPr>
          <p:grpSpPr>
            <a:xfrm>
              <a:off x="5357392" y="885815"/>
              <a:ext cx="964989" cy="279375"/>
              <a:chOff x="5357392" y="885815"/>
              <a:chExt cx="964989" cy="279375"/>
            </a:xfrm>
          </p:grpSpPr>
          <p:sp>
            <p:nvSpPr>
              <p:cNvPr id="14" name="Seta para a direita 13"/>
              <p:cNvSpPr/>
              <p:nvPr/>
            </p:nvSpPr>
            <p:spPr>
              <a:xfrm>
                <a:off x="5357392" y="885815"/>
                <a:ext cx="964989" cy="279375"/>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5536560" y="923131"/>
                <a:ext cx="664421" cy="204645"/>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Meta</a:t>
                </a:r>
              </a:p>
            </p:txBody>
          </p:sp>
        </p:grpSp>
        <p:grpSp>
          <p:nvGrpSpPr>
            <p:cNvPr id="102" name="Grupo 101"/>
            <p:cNvGrpSpPr/>
            <p:nvPr/>
          </p:nvGrpSpPr>
          <p:grpSpPr>
            <a:xfrm>
              <a:off x="5337516" y="1197239"/>
              <a:ext cx="964989" cy="279375"/>
              <a:chOff x="5357392" y="885815"/>
              <a:chExt cx="964989" cy="279375"/>
            </a:xfrm>
          </p:grpSpPr>
          <p:sp>
            <p:nvSpPr>
              <p:cNvPr id="103" name="Seta para a direita 102"/>
              <p:cNvSpPr/>
              <p:nvPr/>
            </p:nvSpPr>
            <p:spPr>
              <a:xfrm>
                <a:off x="5357392" y="885815"/>
                <a:ext cx="964989" cy="27937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4" name="CaixaDeTexto 103"/>
              <p:cNvSpPr txBox="1"/>
              <p:nvPr/>
            </p:nvSpPr>
            <p:spPr>
              <a:xfrm>
                <a:off x="5456780" y="923130"/>
                <a:ext cx="858974" cy="230832"/>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Resultado</a:t>
                </a:r>
              </a:p>
            </p:txBody>
          </p:sp>
        </p:grpSp>
      </p:grpSp>
      <p:grpSp>
        <p:nvGrpSpPr>
          <p:cNvPr id="112" name="Grupo 111"/>
          <p:cNvGrpSpPr/>
          <p:nvPr/>
        </p:nvGrpSpPr>
        <p:grpSpPr>
          <a:xfrm>
            <a:off x="5370648" y="5292166"/>
            <a:ext cx="950400" cy="590799"/>
            <a:chOff x="5337516" y="885815"/>
            <a:chExt cx="984865" cy="590799"/>
          </a:xfrm>
        </p:grpSpPr>
        <p:grpSp>
          <p:nvGrpSpPr>
            <p:cNvPr id="113" name="Grupo 112"/>
            <p:cNvGrpSpPr/>
            <p:nvPr/>
          </p:nvGrpSpPr>
          <p:grpSpPr>
            <a:xfrm>
              <a:off x="5357392" y="885815"/>
              <a:ext cx="964989" cy="279375"/>
              <a:chOff x="5357392" y="885815"/>
              <a:chExt cx="964989" cy="279375"/>
            </a:xfrm>
          </p:grpSpPr>
          <p:sp>
            <p:nvSpPr>
              <p:cNvPr id="117" name="Seta para a direita 116"/>
              <p:cNvSpPr/>
              <p:nvPr/>
            </p:nvSpPr>
            <p:spPr>
              <a:xfrm>
                <a:off x="5357392" y="885815"/>
                <a:ext cx="964989" cy="279375"/>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8" name="CaixaDeTexto 117"/>
              <p:cNvSpPr txBox="1"/>
              <p:nvPr/>
            </p:nvSpPr>
            <p:spPr>
              <a:xfrm>
                <a:off x="5536560" y="923131"/>
                <a:ext cx="664421" cy="204645"/>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Meta</a:t>
                </a:r>
              </a:p>
            </p:txBody>
          </p:sp>
        </p:grpSp>
        <p:grpSp>
          <p:nvGrpSpPr>
            <p:cNvPr id="114" name="Grupo 113"/>
            <p:cNvGrpSpPr/>
            <p:nvPr/>
          </p:nvGrpSpPr>
          <p:grpSpPr>
            <a:xfrm>
              <a:off x="5337516" y="1197239"/>
              <a:ext cx="964989" cy="279375"/>
              <a:chOff x="5357392" y="885815"/>
              <a:chExt cx="964989" cy="279375"/>
            </a:xfrm>
          </p:grpSpPr>
          <p:sp>
            <p:nvSpPr>
              <p:cNvPr id="115" name="Seta para a direita 114"/>
              <p:cNvSpPr/>
              <p:nvPr/>
            </p:nvSpPr>
            <p:spPr>
              <a:xfrm>
                <a:off x="5357392" y="885815"/>
                <a:ext cx="964989" cy="27937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6" name="CaixaDeTexto 115"/>
              <p:cNvSpPr txBox="1"/>
              <p:nvPr/>
            </p:nvSpPr>
            <p:spPr>
              <a:xfrm>
                <a:off x="5456780" y="923130"/>
                <a:ext cx="858974" cy="230832"/>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Resultado</a:t>
                </a:r>
              </a:p>
            </p:txBody>
          </p:sp>
        </p:grpSp>
      </p:grpSp>
      <p:grpSp>
        <p:nvGrpSpPr>
          <p:cNvPr id="120" name="Grupo 119"/>
          <p:cNvGrpSpPr/>
          <p:nvPr/>
        </p:nvGrpSpPr>
        <p:grpSpPr>
          <a:xfrm>
            <a:off x="5370646" y="2303794"/>
            <a:ext cx="950400" cy="590799"/>
            <a:chOff x="5337516" y="885815"/>
            <a:chExt cx="984865" cy="590799"/>
          </a:xfrm>
        </p:grpSpPr>
        <p:grpSp>
          <p:nvGrpSpPr>
            <p:cNvPr id="121" name="Grupo 120"/>
            <p:cNvGrpSpPr/>
            <p:nvPr/>
          </p:nvGrpSpPr>
          <p:grpSpPr>
            <a:xfrm>
              <a:off x="5357392" y="885815"/>
              <a:ext cx="964989" cy="279375"/>
              <a:chOff x="5357392" y="885815"/>
              <a:chExt cx="964989" cy="279375"/>
            </a:xfrm>
          </p:grpSpPr>
          <p:sp>
            <p:nvSpPr>
              <p:cNvPr id="125" name="Seta para a direita 124"/>
              <p:cNvSpPr/>
              <p:nvPr/>
            </p:nvSpPr>
            <p:spPr>
              <a:xfrm>
                <a:off x="5357392" y="885815"/>
                <a:ext cx="964989" cy="279375"/>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6" name="CaixaDeTexto 125"/>
              <p:cNvSpPr txBox="1"/>
              <p:nvPr/>
            </p:nvSpPr>
            <p:spPr>
              <a:xfrm>
                <a:off x="5536560" y="923131"/>
                <a:ext cx="664421" cy="204645"/>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Meta</a:t>
                </a:r>
              </a:p>
            </p:txBody>
          </p:sp>
        </p:grpSp>
        <p:grpSp>
          <p:nvGrpSpPr>
            <p:cNvPr id="122" name="Grupo 121"/>
            <p:cNvGrpSpPr/>
            <p:nvPr/>
          </p:nvGrpSpPr>
          <p:grpSpPr>
            <a:xfrm>
              <a:off x="5337516" y="1197239"/>
              <a:ext cx="964989" cy="279375"/>
              <a:chOff x="5357392" y="885815"/>
              <a:chExt cx="964989" cy="279375"/>
            </a:xfrm>
          </p:grpSpPr>
          <p:sp>
            <p:nvSpPr>
              <p:cNvPr id="123" name="Seta para a direita 122"/>
              <p:cNvSpPr/>
              <p:nvPr/>
            </p:nvSpPr>
            <p:spPr>
              <a:xfrm>
                <a:off x="5357392" y="885815"/>
                <a:ext cx="964989" cy="27937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4" name="CaixaDeTexto 123"/>
              <p:cNvSpPr txBox="1"/>
              <p:nvPr/>
            </p:nvSpPr>
            <p:spPr>
              <a:xfrm>
                <a:off x="5456780" y="923130"/>
                <a:ext cx="858974" cy="230832"/>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Resultado</a:t>
                </a:r>
              </a:p>
            </p:txBody>
          </p:sp>
        </p:grpSp>
      </p:grpSp>
      <p:grpSp>
        <p:nvGrpSpPr>
          <p:cNvPr id="127" name="Grupo 126"/>
          <p:cNvGrpSpPr/>
          <p:nvPr/>
        </p:nvGrpSpPr>
        <p:grpSpPr>
          <a:xfrm>
            <a:off x="5367129" y="3675399"/>
            <a:ext cx="950400" cy="590799"/>
            <a:chOff x="5337516" y="885815"/>
            <a:chExt cx="984865" cy="590799"/>
          </a:xfrm>
        </p:grpSpPr>
        <p:grpSp>
          <p:nvGrpSpPr>
            <p:cNvPr id="128" name="Grupo 127"/>
            <p:cNvGrpSpPr/>
            <p:nvPr/>
          </p:nvGrpSpPr>
          <p:grpSpPr>
            <a:xfrm>
              <a:off x="5357392" y="885815"/>
              <a:ext cx="964989" cy="279375"/>
              <a:chOff x="5357392" y="885815"/>
              <a:chExt cx="964989" cy="279375"/>
            </a:xfrm>
          </p:grpSpPr>
          <p:sp>
            <p:nvSpPr>
              <p:cNvPr id="132" name="Seta para a direita 131"/>
              <p:cNvSpPr/>
              <p:nvPr/>
            </p:nvSpPr>
            <p:spPr>
              <a:xfrm>
                <a:off x="5357392" y="885815"/>
                <a:ext cx="964989" cy="279375"/>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3" name="CaixaDeTexto 132"/>
              <p:cNvSpPr txBox="1"/>
              <p:nvPr/>
            </p:nvSpPr>
            <p:spPr>
              <a:xfrm>
                <a:off x="5536560" y="923131"/>
                <a:ext cx="664421" cy="204645"/>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Meta</a:t>
                </a:r>
              </a:p>
            </p:txBody>
          </p:sp>
        </p:grpSp>
        <p:grpSp>
          <p:nvGrpSpPr>
            <p:cNvPr id="129" name="Grupo 128"/>
            <p:cNvGrpSpPr/>
            <p:nvPr/>
          </p:nvGrpSpPr>
          <p:grpSpPr>
            <a:xfrm>
              <a:off x="5337516" y="1197239"/>
              <a:ext cx="964989" cy="279375"/>
              <a:chOff x="5357392" y="885815"/>
              <a:chExt cx="964989" cy="279375"/>
            </a:xfrm>
          </p:grpSpPr>
          <p:sp>
            <p:nvSpPr>
              <p:cNvPr id="130" name="Seta para a direita 129"/>
              <p:cNvSpPr/>
              <p:nvPr/>
            </p:nvSpPr>
            <p:spPr>
              <a:xfrm>
                <a:off x="5357392" y="885815"/>
                <a:ext cx="964989" cy="27937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1" name="CaixaDeTexto 130"/>
              <p:cNvSpPr txBox="1"/>
              <p:nvPr/>
            </p:nvSpPr>
            <p:spPr>
              <a:xfrm>
                <a:off x="5456780" y="923130"/>
                <a:ext cx="858974" cy="230832"/>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Resultado</a:t>
                </a:r>
              </a:p>
            </p:txBody>
          </p:sp>
        </p:grpSp>
      </p:grpSp>
      <p:grpSp>
        <p:nvGrpSpPr>
          <p:cNvPr id="25" name="Grupo 24"/>
          <p:cNvGrpSpPr/>
          <p:nvPr/>
        </p:nvGrpSpPr>
        <p:grpSpPr>
          <a:xfrm>
            <a:off x="5157891" y="42201"/>
            <a:ext cx="4620210" cy="5770811"/>
            <a:chOff x="5157891" y="42201"/>
            <a:chExt cx="4620210" cy="5770811"/>
          </a:xfrm>
        </p:grpSpPr>
        <p:sp>
          <p:nvSpPr>
            <p:cNvPr id="11" name="CaixaDeTexto 10"/>
            <p:cNvSpPr txBox="1"/>
            <p:nvPr/>
          </p:nvSpPr>
          <p:spPr>
            <a:xfrm>
              <a:off x="5157891" y="42201"/>
              <a:ext cx="4620210" cy="5770811"/>
            </a:xfrm>
            <a:prstGeom prst="rect">
              <a:avLst/>
            </a:prstGeom>
            <a:noFill/>
          </p:spPr>
          <p:txBody>
            <a:bodyPr wrap="square" rtlCol="0">
              <a:spAutoFit/>
            </a:bodyPr>
            <a:lstStyle/>
            <a:p>
              <a:pPr lvl="0"/>
              <a:endParaRPr lang="pt-BR" sz="1300" b="1" dirty="0">
                <a:solidFill>
                  <a:srgbClr val="006666"/>
                </a:solidFill>
                <a:latin typeface="Arial" panose="020B0604020202020204" pitchFamily="34" charset="0"/>
                <a:cs typeface="Arial" panose="020B0604020202020204" pitchFamily="34" charset="0"/>
              </a:endParaRPr>
            </a:p>
            <a:p>
              <a:pPr lvl="0"/>
              <a:r>
                <a:rPr lang="pt-BR" sz="1300" b="1" dirty="0">
                  <a:solidFill>
                    <a:srgbClr val="006666"/>
                  </a:solidFill>
                  <a:latin typeface="Arial" panose="020B0604020202020204" pitchFamily="34" charset="0"/>
                  <a:cs typeface="Arial" panose="020B0604020202020204" pitchFamily="34" charset="0"/>
                </a:rPr>
                <a:t>Presença profissional nas obras e  serviços fiscalizados</a:t>
              </a:r>
            </a:p>
            <a:p>
              <a:pPr algn="just"/>
              <a:r>
                <a:rPr lang="pt-BR" sz="1300" dirty="0">
                  <a:latin typeface="Arial" panose="020B0604020202020204" pitchFamily="34" charset="0"/>
                  <a:cs typeface="Arial" panose="020B0604020202020204" pitchFamily="34" charset="0"/>
                </a:rPr>
                <a:t>Objetivo: Avaliar a quantidade de presença profissional de Arquitetos e Urbanistas nos serviços fiscalizados.</a:t>
              </a:r>
            </a:p>
            <a:p>
              <a:pPr lvl="0"/>
              <a:endParaRPr lang="pt-BR" sz="1300" dirty="0">
                <a:solidFill>
                  <a:prstClr val="black"/>
                </a:solidFill>
                <a:latin typeface="Arial" panose="020B0604020202020204" pitchFamily="34" charset="0"/>
                <a:cs typeface="Arial" panose="020B0604020202020204" pitchFamily="34" charset="0"/>
              </a:endParaRPr>
            </a:p>
            <a:p>
              <a:pPr lvl="0"/>
              <a:endParaRPr lang="pt-BR" sz="1300" dirty="0">
                <a:solidFill>
                  <a:prstClr val="black"/>
                </a:solidFill>
                <a:latin typeface="Arial" panose="020B0604020202020204" pitchFamily="34" charset="0"/>
                <a:cs typeface="Arial" panose="020B0604020202020204" pitchFamily="34" charset="0"/>
              </a:endParaRPr>
            </a:p>
            <a:p>
              <a:pPr lvl="0"/>
              <a:endParaRPr lang="pt-BR" sz="1300" dirty="0">
                <a:solidFill>
                  <a:prstClr val="black"/>
                </a:solidFill>
                <a:latin typeface="Arial" panose="020B0604020202020204" pitchFamily="34" charset="0"/>
                <a:cs typeface="Arial" panose="020B0604020202020204" pitchFamily="34" charset="0"/>
              </a:endParaRPr>
            </a:p>
            <a:p>
              <a:pPr lvl="0"/>
              <a:endParaRPr lang="pt-BR" sz="1300" dirty="0">
                <a:solidFill>
                  <a:prstClr val="black"/>
                </a:solidFill>
                <a:latin typeface="Arial" panose="020B0604020202020204" pitchFamily="34" charset="0"/>
                <a:cs typeface="Arial" panose="020B0604020202020204" pitchFamily="34" charset="0"/>
              </a:endParaRPr>
            </a:p>
            <a:p>
              <a:pPr lvl="0"/>
              <a:endParaRPr lang="pt-BR" sz="1300" dirty="0">
                <a:solidFill>
                  <a:prstClr val="black"/>
                </a:solidFill>
                <a:latin typeface="Arial" panose="020B0604020202020204" pitchFamily="34" charset="0"/>
                <a:cs typeface="Arial" panose="020B0604020202020204" pitchFamily="34" charset="0"/>
              </a:endParaRPr>
            </a:p>
            <a:p>
              <a:r>
                <a:rPr lang="pt-BR" sz="1300" b="1" dirty="0">
                  <a:solidFill>
                    <a:srgbClr val="006666"/>
                  </a:solidFill>
                  <a:latin typeface="Arial" panose="020B0604020202020204" pitchFamily="34" charset="0"/>
                  <a:cs typeface="Arial" panose="020B0604020202020204" pitchFamily="34" charset="0"/>
                </a:rPr>
                <a:t>RRT por mês por profissional ativo</a:t>
              </a:r>
            </a:p>
            <a:p>
              <a:pPr algn="just"/>
              <a:r>
                <a:rPr lang="pt-BR" sz="1300" dirty="0">
                  <a:latin typeface="Arial" panose="020B0604020202020204" pitchFamily="34" charset="0"/>
                  <a:cs typeface="Arial" panose="020B0604020202020204" pitchFamily="34" charset="0"/>
                </a:rPr>
                <a:t>Objetivo: Avaliar o número de registro de </a:t>
              </a:r>
              <a:r>
                <a:rPr lang="pt-BR" sz="1300" dirty="0" err="1">
                  <a:latin typeface="Arial" panose="020B0604020202020204" pitchFamily="34" charset="0"/>
                  <a:cs typeface="Arial" panose="020B0604020202020204" pitchFamily="34" charset="0"/>
                </a:rPr>
                <a:t>RRTs</a:t>
              </a:r>
              <a:r>
                <a:rPr lang="pt-BR" sz="1300" dirty="0">
                  <a:latin typeface="Arial" panose="020B0604020202020204" pitchFamily="34" charset="0"/>
                  <a:cs typeface="Arial" panose="020B0604020202020204" pitchFamily="34" charset="0"/>
                </a:rPr>
                <a:t> no Estado.</a:t>
              </a:r>
            </a:p>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r>
                <a:rPr lang="pt-BR" sz="1300" b="1" dirty="0">
                  <a:solidFill>
                    <a:srgbClr val="006666"/>
                  </a:solidFill>
                  <a:latin typeface="Arial" panose="020B0604020202020204" pitchFamily="34" charset="0"/>
                  <a:cs typeface="Arial" panose="020B0604020202020204" pitchFamily="34" charset="0"/>
                </a:rPr>
                <a:t>Capacidade de atendimento de denúncias</a:t>
              </a:r>
            </a:p>
            <a:p>
              <a:pPr algn="just"/>
              <a:r>
                <a:rPr lang="pt-BR" sz="1300" dirty="0">
                  <a:latin typeface="Arial" panose="020B0604020202020204" pitchFamily="34" charset="0"/>
                  <a:cs typeface="Arial" panose="020B0604020202020204" pitchFamily="34" charset="0"/>
                </a:rPr>
                <a:t>Objetivo: Avaliar percentual de atendimento às denuncias.</a:t>
              </a:r>
            </a:p>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r>
                <a:rPr lang="pt-BR" sz="1300" b="1" dirty="0">
                  <a:solidFill>
                    <a:srgbClr val="006666"/>
                  </a:solidFill>
                  <a:latin typeface="Arial" panose="020B0604020202020204" pitchFamily="34" charset="0"/>
                  <a:cs typeface="Arial" panose="020B0604020202020204" pitchFamily="34" charset="0"/>
                </a:rPr>
                <a:t>Eficiência na conclusão de processos de fiscalização</a:t>
              </a:r>
            </a:p>
            <a:p>
              <a:pPr algn="just"/>
              <a:r>
                <a:rPr lang="pt-BR" sz="1300" dirty="0">
                  <a:latin typeface="Arial" panose="020B0604020202020204" pitchFamily="34" charset="0"/>
                  <a:cs typeface="Arial" panose="020B0604020202020204" pitchFamily="34" charset="0"/>
                </a:rPr>
                <a:t>Objetivo: Avaliar o tempo de conclusão dos processos de fiscalização.</a:t>
              </a:r>
            </a:p>
            <a:p>
              <a:pPr lvl="0"/>
              <a:endParaRPr lang="pt-BR" sz="1300" dirty="0">
                <a:solidFill>
                  <a:prstClr val="black"/>
                </a:solidFill>
                <a:latin typeface="Arial" panose="020B0604020202020204" pitchFamily="34" charset="0"/>
                <a:cs typeface="Arial" panose="020B0604020202020204" pitchFamily="34" charset="0"/>
              </a:endParaRPr>
            </a:p>
            <a:p>
              <a:endParaRPr lang="pt-BR" dirty="0"/>
            </a:p>
          </p:txBody>
        </p:sp>
        <p:sp>
          <p:nvSpPr>
            <p:cNvPr id="24" name="Retângulo 23"/>
            <p:cNvSpPr/>
            <p:nvPr/>
          </p:nvSpPr>
          <p:spPr>
            <a:xfrm>
              <a:off x="6579539" y="880732"/>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90%</a:t>
              </a:r>
            </a:p>
          </p:txBody>
        </p:sp>
        <p:sp>
          <p:nvSpPr>
            <p:cNvPr id="141" name="Retângulo 140"/>
            <p:cNvSpPr/>
            <p:nvPr/>
          </p:nvSpPr>
          <p:spPr>
            <a:xfrm>
              <a:off x="6572914" y="1205408"/>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70%</a:t>
              </a:r>
            </a:p>
          </p:txBody>
        </p:sp>
      </p:grpSp>
      <p:sp>
        <p:nvSpPr>
          <p:cNvPr id="142" name="Retângulo 141"/>
          <p:cNvSpPr/>
          <p:nvPr/>
        </p:nvSpPr>
        <p:spPr>
          <a:xfrm>
            <a:off x="6579539" y="2325218"/>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0,6</a:t>
            </a:r>
          </a:p>
        </p:txBody>
      </p:sp>
      <p:sp>
        <p:nvSpPr>
          <p:cNvPr id="144" name="Retângulo 143"/>
          <p:cNvSpPr/>
          <p:nvPr/>
        </p:nvSpPr>
        <p:spPr>
          <a:xfrm>
            <a:off x="6592795" y="2630019"/>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0,7</a:t>
            </a:r>
          </a:p>
        </p:txBody>
      </p:sp>
      <p:sp>
        <p:nvSpPr>
          <p:cNvPr id="147" name="Retângulo 146"/>
          <p:cNvSpPr/>
          <p:nvPr/>
        </p:nvSpPr>
        <p:spPr>
          <a:xfrm>
            <a:off x="6612675" y="3683566"/>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100%</a:t>
            </a:r>
          </a:p>
        </p:txBody>
      </p:sp>
      <p:sp>
        <p:nvSpPr>
          <p:cNvPr id="148" name="Retângulo 147"/>
          <p:cNvSpPr/>
          <p:nvPr/>
        </p:nvSpPr>
        <p:spPr>
          <a:xfrm>
            <a:off x="6606047" y="4021495"/>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100%</a:t>
            </a:r>
          </a:p>
        </p:txBody>
      </p:sp>
      <p:sp>
        <p:nvSpPr>
          <p:cNvPr id="149" name="Retângulo 148"/>
          <p:cNvSpPr/>
          <p:nvPr/>
        </p:nvSpPr>
        <p:spPr>
          <a:xfrm>
            <a:off x="6599420" y="5287080"/>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100%</a:t>
            </a:r>
          </a:p>
        </p:txBody>
      </p:sp>
      <p:sp>
        <p:nvSpPr>
          <p:cNvPr id="150" name="Retângulo 149"/>
          <p:cNvSpPr/>
          <p:nvPr/>
        </p:nvSpPr>
        <p:spPr>
          <a:xfrm>
            <a:off x="6592792" y="5625011"/>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100%</a:t>
            </a:r>
          </a:p>
        </p:txBody>
      </p:sp>
      <p:pic>
        <p:nvPicPr>
          <p:cNvPr id="153" name="Picture 2" descr="Resultado de imagem para resultado bom rui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77" r="51191"/>
          <a:stretch/>
        </p:blipFill>
        <p:spPr bwMode="auto">
          <a:xfrm>
            <a:off x="7648533" y="3712715"/>
            <a:ext cx="620070" cy="609311"/>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 descr="Resultado de imagem para resultado bom rui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77" r="51191"/>
          <a:stretch/>
        </p:blipFill>
        <p:spPr bwMode="auto">
          <a:xfrm>
            <a:off x="7609861" y="917189"/>
            <a:ext cx="620070" cy="609311"/>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descr="Resultado de imagem para resultado bom rui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77" r="51191"/>
          <a:stretch/>
        </p:blipFill>
        <p:spPr bwMode="auto">
          <a:xfrm>
            <a:off x="7596213" y="2377503"/>
            <a:ext cx="620070" cy="60931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Resultado de imagem para resultado bom ruim">
            <a:extLst>
              <a:ext uri="{FF2B5EF4-FFF2-40B4-BE49-F238E27FC236}">
                <a16:creationId xmlns:a16="http://schemas.microsoft.com/office/drawing/2014/main" id="{84D62A00-8465-4C83-A852-53CA6413E83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77" r="51191"/>
          <a:stretch/>
        </p:blipFill>
        <p:spPr bwMode="auto">
          <a:xfrm>
            <a:off x="7750189" y="5336249"/>
            <a:ext cx="620070" cy="609311"/>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A imagem pode conter: carro e atividades ao ar livre">
            <a:extLst>
              <a:ext uri="{FF2B5EF4-FFF2-40B4-BE49-F238E27FC236}">
                <a16:creationId xmlns:a16="http://schemas.microsoft.com/office/drawing/2014/main" id="{E428626A-E3B1-4922-B6FA-FE9C07CFFD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300" y="3235159"/>
            <a:ext cx="4309753" cy="3232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105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sp>
        <p:nvSpPr>
          <p:cNvPr id="7" name="Retângulo 6">
            <a:extLst>
              <a:ext uri="{FF2B5EF4-FFF2-40B4-BE49-F238E27FC236}">
                <a16:creationId xmlns:a16="http://schemas.microsoft.com/office/drawing/2014/main" id="{37EF0CF1-2CE3-4516-AD6D-6609ECFC85CD}"/>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21</a:t>
            </a:r>
          </a:p>
        </p:txBody>
      </p:sp>
      <p:sp>
        <p:nvSpPr>
          <p:cNvPr id="10" name="Espaço Reservado para Texto 3">
            <a:extLst>
              <a:ext uri="{FF2B5EF4-FFF2-40B4-BE49-F238E27FC236}">
                <a16:creationId xmlns:a16="http://schemas.microsoft.com/office/drawing/2014/main" id="{32F5FA0D-C102-4C49-A8E3-94B7FC5BDDB2}"/>
              </a:ext>
            </a:extLst>
          </p:cNvPr>
          <p:cNvSpPr txBox="1">
            <a:spLocks/>
          </p:cNvSpPr>
          <p:nvPr/>
        </p:nvSpPr>
        <p:spPr>
          <a:xfrm>
            <a:off x="706166" y="2265960"/>
            <a:ext cx="7976980" cy="4979390"/>
          </a:xfrm>
          <a:prstGeom prst="rect">
            <a:avLst/>
          </a:prstGeom>
          <a:noFill/>
        </p:spPr>
        <p:txBody>
          <a:bodyPr numCol="2"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400" dirty="0"/>
              <a:t>A fiscalização de rotina foi realizada em 19 bairros, onde foram encontrados 63 indícios de obra, dos quais 43 são de arquitetos e urbanistas, 20 são referentes a projetos de engenheiros e técnicos e não foram identificados de leigos.</a:t>
            </a:r>
          </a:p>
          <a:p>
            <a:pPr marL="0" indent="0" algn="just">
              <a:lnSpc>
                <a:spcPct val="100000"/>
              </a:lnSpc>
              <a:buNone/>
              <a:defRPr/>
            </a:pPr>
            <a:r>
              <a:rPr lang="pt-BR" sz="1400" dirty="0"/>
              <a:t>A fiscalização no interior foi suspensa pela pandemia.</a:t>
            </a:r>
            <a:endParaRPr lang="pt-BR" sz="1300" dirty="0">
              <a:solidFill>
                <a:prstClr val="black"/>
              </a:solidFill>
              <a:latin typeface="Arial" panose="020B0604020202020204" pitchFamily="34" charset="0"/>
              <a:cs typeface="Arial" panose="020B0604020202020204" pitchFamily="34" charset="0"/>
            </a:endParaRPr>
          </a:p>
        </p:txBody>
      </p:sp>
      <p:graphicFrame>
        <p:nvGraphicFramePr>
          <p:cNvPr id="4" name="Gráfico 3">
            <a:extLst>
              <a:ext uri="{FF2B5EF4-FFF2-40B4-BE49-F238E27FC236}">
                <a16:creationId xmlns:a16="http://schemas.microsoft.com/office/drawing/2014/main" id="{72E6B8A1-BBD0-4449-AA07-495F8E2E9BEA}"/>
              </a:ext>
            </a:extLst>
          </p:cNvPr>
          <p:cNvGraphicFramePr/>
          <p:nvPr/>
        </p:nvGraphicFramePr>
        <p:xfrm>
          <a:off x="4694656" y="1294410"/>
          <a:ext cx="4064000" cy="4514249"/>
        </p:xfrm>
        <a:graphic>
          <a:graphicData uri="http://schemas.openxmlformats.org/drawingml/2006/chart">
            <c:chart xmlns:c="http://schemas.openxmlformats.org/drawingml/2006/chart" xmlns:r="http://schemas.openxmlformats.org/officeDocument/2006/relationships" r:id="rId3"/>
          </a:graphicData>
        </a:graphic>
      </p:graphicFrame>
      <p:sp>
        <p:nvSpPr>
          <p:cNvPr id="8" name="objeto 7" descr="Retângulo bege">
            <a:extLst>
              <a:ext uri="{FF2B5EF4-FFF2-40B4-BE49-F238E27FC236}">
                <a16:creationId xmlns:a16="http://schemas.microsoft.com/office/drawing/2014/main" id="{4D1BC9A1-DD4A-4B88-865B-E45C5F11B286}"/>
              </a:ext>
            </a:extLst>
          </p:cNvPr>
          <p:cNvSpPr/>
          <p:nvPr/>
        </p:nvSpPr>
        <p:spPr bwMode="white">
          <a:xfrm flipV="1">
            <a:off x="460375" y="751299"/>
            <a:ext cx="8619710" cy="404666"/>
          </a:xfrm>
          <a:custGeom>
            <a:avLst/>
            <a:gdLst/>
            <a:ahLst/>
            <a:cxnLst/>
            <a:rect l="l" t="t" r="r" b="b"/>
            <a:pathLst>
              <a:path w="3935729">
                <a:moveTo>
                  <a:pt x="0" y="0"/>
                </a:moveTo>
                <a:lnTo>
                  <a:pt x="3935349" y="0"/>
                </a:lnTo>
              </a:path>
            </a:pathLst>
          </a:custGeom>
          <a:ln w="54863">
            <a:solidFill>
              <a:srgbClr val="006871"/>
            </a:solidFill>
          </a:ln>
        </p:spPr>
        <p:txBody>
          <a:bodyPr wrap="square" lIns="0" tIns="0" rIns="0" bIns="0" rtlCol="0"/>
          <a:lstStyle/>
          <a:p>
            <a:pPr>
              <a:defRPr/>
            </a:pPr>
            <a:endParaRPr lang="pt-BR" dirty="0">
              <a:solidFill>
                <a:srgbClr val="455F51">
                  <a:lumMod val="50000"/>
                </a:srgbClr>
              </a:solidFill>
              <a:latin typeface="Calibri Light"/>
            </a:endParaRPr>
          </a:p>
        </p:txBody>
      </p:sp>
    </p:spTree>
    <p:extLst>
      <p:ext uri="{BB962C8B-B14F-4D97-AF65-F5344CB8AC3E}">
        <p14:creationId xmlns:p14="http://schemas.microsoft.com/office/powerpoint/2010/main" val="3491944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PCTkoIQj9Vc/TwXJHdHQgtI/AAAAAAAANBs/zWITpPf9wN0/s1600/mapa_rorai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807" y="309974"/>
            <a:ext cx="4844003" cy="5309294"/>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p:cNvSpPr txBox="1">
            <a:spLocks/>
          </p:cNvSpPr>
          <p:nvPr/>
        </p:nvSpPr>
        <p:spPr>
          <a:xfrm>
            <a:off x="598568" y="1660921"/>
            <a:ext cx="3617453" cy="110020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dirty="0">
                <a:latin typeface="Arial" panose="020B0604020202020204" pitchFamily="34" charset="0"/>
                <a:cs typeface="Arial" panose="020B0604020202020204" pitchFamily="34" charset="0"/>
              </a:rPr>
              <a:t>Em 2020, a fiscalização esteve em </a:t>
            </a:r>
            <a:r>
              <a:rPr lang="pt-BR" sz="2000" b="1" dirty="0">
                <a:latin typeface="Arial" panose="020B0604020202020204" pitchFamily="34" charset="0"/>
                <a:cs typeface="Arial" panose="020B0604020202020204" pitchFamily="34" charset="0"/>
              </a:rPr>
              <a:t>01 município – na capital.</a:t>
            </a:r>
            <a:r>
              <a:rPr lang="pt-BR" sz="2000" dirty="0">
                <a:latin typeface="Arial" panose="020B0604020202020204" pitchFamily="34" charset="0"/>
                <a:cs typeface="Arial" panose="020B0604020202020204" pitchFamily="34" charset="0"/>
              </a:rPr>
              <a:t> </a:t>
            </a:r>
          </a:p>
        </p:txBody>
      </p:sp>
      <p:pic>
        <p:nvPicPr>
          <p:cNvPr id="11" name="Imagem 10"/>
          <p:cNvPicPr>
            <a:picLocks noChangeAspect="1"/>
          </p:cNvPicPr>
          <p:nvPr/>
        </p:nvPicPr>
        <p:blipFill rotWithShape="1">
          <a:blip r:embed="rId3">
            <a:extLst>
              <a:ext uri="{28A0092B-C50C-407E-A947-70E740481C1C}">
                <a14:useLocalDpi xmlns:a14="http://schemas.microsoft.com/office/drawing/2010/main" val="0"/>
              </a:ext>
            </a:extLst>
          </a:blip>
          <a:srcRect r="42791"/>
          <a:stretch/>
        </p:blipFill>
        <p:spPr>
          <a:xfrm>
            <a:off x="381001" y="6647"/>
            <a:ext cx="4060371" cy="1171085"/>
          </a:xfrm>
          <a:prstGeom prst="rect">
            <a:avLst/>
          </a:prstGeom>
        </p:spPr>
      </p:pic>
      <p:sp>
        <p:nvSpPr>
          <p:cNvPr id="2" name="Retângulo 1"/>
          <p:cNvSpPr/>
          <p:nvPr/>
        </p:nvSpPr>
        <p:spPr>
          <a:xfrm>
            <a:off x="412647" y="6088997"/>
            <a:ext cx="3989294" cy="400110"/>
          </a:xfrm>
          <a:prstGeom prst="rect">
            <a:avLst/>
          </a:prstGeom>
        </p:spPr>
        <p:txBody>
          <a:bodyPr wrap="square">
            <a:spAutoFit/>
          </a:bodyPr>
          <a:lstStyle/>
          <a:p>
            <a:r>
              <a:rPr lang="pt-BR" sz="1000" dirty="0">
                <a:cs typeface="Arial" panose="020B0604020202020204" pitchFamily="34" charset="0"/>
              </a:rPr>
              <a:t>Fonte de Dados:</a:t>
            </a:r>
          </a:p>
          <a:p>
            <a:r>
              <a:rPr lang="pt-BR" sz="1000" dirty="0">
                <a:cs typeface="Arial" panose="020B0604020202020204" pitchFamily="34" charset="0"/>
              </a:rPr>
              <a:t>Gerência Técnica e de Fiscalização (</a:t>
            </a:r>
            <a:r>
              <a:rPr lang="pt-BR" sz="1000" dirty="0" err="1">
                <a:cs typeface="Arial" panose="020B0604020202020204" pitchFamily="34" charset="0"/>
              </a:rPr>
              <a:t>Getec</a:t>
            </a:r>
            <a:r>
              <a:rPr lang="pt-BR" sz="1000" dirty="0">
                <a:cs typeface="Arial" panose="020B0604020202020204" pitchFamily="34" charset="0"/>
              </a:rPr>
              <a:t>-CAU/RR), 2020</a:t>
            </a:r>
          </a:p>
        </p:txBody>
      </p:sp>
      <p:sp>
        <p:nvSpPr>
          <p:cNvPr id="3" name="Retângulo 2"/>
          <p:cNvSpPr/>
          <p:nvPr/>
        </p:nvSpPr>
        <p:spPr>
          <a:xfrm>
            <a:off x="381001" y="5901483"/>
            <a:ext cx="9072283" cy="246221"/>
          </a:xfrm>
          <a:prstGeom prst="rect">
            <a:avLst/>
          </a:prstGeom>
        </p:spPr>
        <p:txBody>
          <a:bodyPr wrap="square">
            <a:spAutoFit/>
          </a:bodyPr>
          <a:lstStyle/>
          <a:p>
            <a:r>
              <a:rPr lang="pt-BR" sz="1000" dirty="0"/>
              <a:t>Elaboração: CAU/RR, dez. 2020</a:t>
            </a:r>
          </a:p>
        </p:txBody>
      </p:sp>
      <p:pic>
        <p:nvPicPr>
          <p:cNvPr id="8" name="Imagem 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58" t="3764" r="67843" b="77519"/>
          <a:stretch/>
        </p:blipFill>
        <p:spPr>
          <a:xfrm>
            <a:off x="598568" y="4409033"/>
            <a:ext cx="2752165" cy="1210235"/>
          </a:xfrm>
          <a:prstGeom prst="rect">
            <a:avLst/>
          </a:prstGeom>
        </p:spPr>
      </p:pic>
      <p:sp>
        <p:nvSpPr>
          <p:cNvPr id="4" name="Seta para baixo 3"/>
          <p:cNvSpPr/>
          <p:nvPr/>
        </p:nvSpPr>
        <p:spPr>
          <a:xfrm>
            <a:off x="654423" y="5295444"/>
            <a:ext cx="233082" cy="24474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Seta para baixo 18"/>
          <p:cNvSpPr/>
          <p:nvPr/>
        </p:nvSpPr>
        <p:spPr>
          <a:xfrm rot="16200000">
            <a:off x="7718272" y="2191392"/>
            <a:ext cx="116540" cy="1695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626495" y="4848723"/>
            <a:ext cx="2696310" cy="376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1335742" y="969527"/>
            <a:ext cx="3034552" cy="461665"/>
          </a:xfrm>
          <a:prstGeom prst="rect">
            <a:avLst/>
          </a:prstGeom>
          <a:noFill/>
        </p:spPr>
        <p:txBody>
          <a:bodyPr wrap="square" rtlCol="0">
            <a:spAutoFit/>
          </a:bodyPr>
          <a:lstStyle/>
          <a:p>
            <a:pPr algn="r"/>
            <a:r>
              <a:rPr lang="pt-BR" sz="2400" dirty="0">
                <a:ln>
                  <a:solidFill>
                    <a:schemeClr val="tx1">
                      <a:lumMod val="50000"/>
                      <a:lumOff val="50000"/>
                    </a:schemeClr>
                  </a:solidFill>
                </a:ln>
                <a:solidFill>
                  <a:srgbClr val="FF0000"/>
                </a:solidFill>
              </a:rPr>
              <a:t>DE FISCALIZAÇÃO</a:t>
            </a:r>
          </a:p>
        </p:txBody>
      </p:sp>
    </p:spTree>
    <p:extLst>
      <p:ext uri="{BB962C8B-B14F-4D97-AF65-F5344CB8AC3E}">
        <p14:creationId xmlns:p14="http://schemas.microsoft.com/office/powerpoint/2010/main" val="3618044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340057" y="269593"/>
            <a:ext cx="9225885" cy="574673"/>
          </a:xfrm>
          <a:ln/>
          <a:effectLst>
            <a:glow rad="139700">
              <a:schemeClr val="accent5">
                <a:satMod val="175000"/>
                <a:alpha val="40000"/>
              </a:schemeClr>
            </a:glow>
            <a:outerShdw blurRad="57150" dist="19050" dir="5400000" algn="ctr" rotWithShape="0">
              <a:srgbClr val="000000">
                <a:alpha val="63000"/>
              </a:srgbClr>
            </a:outerShdw>
          </a:effectLst>
        </p:spPr>
        <p:style>
          <a:lnRef idx="0">
            <a:schemeClr val="accent5"/>
          </a:lnRef>
          <a:fillRef idx="3">
            <a:schemeClr val="accent5"/>
          </a:fillRef>
          <a:effectRef idx="3">
            <a:schemeClr val="accent5"/>
          </a:effectRef>
          <a:fontRef idx="minor">
            <a:schemeClr val="lt1"/>
          </a:fontRef>
        </p:style>
        <p:txBody>
          <a:bodyPr>
            <a:noAutofit/>
          </a:bodyPr>
          <a:lstStyle/>
          <a:p>
            <a:pPr algn="ctr"/>
            <a:r>
              <a:rPr lang="pt-BR" sz="2400" b="1" dirty="0">
                <a:latin typeface="Arial" panose="020B0604020202020204" pitchFamily="34" charset="0"/>
                <a:cs typeface="Arial" panose="020B0604020202020204" pitchFamily="34" charset="0"/>
              </a:rPr>
              <a:t>Mensagem do Presidente</a:t>
            </a:r>
            <a:endParaRPr lang="pt-BR" sz="2400" dirty="0"/>
          </a:p>
        </p:txBody>
      </p:sp>
      <p:sp>
        <p:nvSpPr>
          <p:cNvPr id="9" name="Espaço Reservado para Texto 8"/>
          <p:cNvSpPr>
            <a:spLocks noGrp="1"/>
          </p:cNvSpPr>
          <p:nvPr>
            <p:ph idx="1"/>
          </p:nvPr>
        </p:nvSpPr>
        <p:spPr>
          <a:xfrm>
            <a:off x="340057" y="932871"/>
            <a:ext cx="9225886" cy="5655536"/>
          </a:xfrm>
        </p:spPr>
        <p:txBody>
          <a:bodyPr wrap="square" numCol="3" spcCol="144000">
            <a:noAutofit/>
          </a:bodyPr>
          <a:lstStyle/>
          <a:p>
            <a:pPr marL="0" indent="0" algn="just">
              <a:buNone/>
            </a:pPr>
            <a:r>
              <a:rPr lang="pt-BR" sz="1200" dirty="0">
                <a:latin typeface="Arial" panose="020B0604020202020204" pitchFamily="34" charset="0"/>
                <a:cs typeface="Arial" panose="020B0604020202020204" pitchFamily="34" charset="0"/>
              </a:rPr>
              <a:t>O Conselho de Arquitetura e Urbanismo de Roraima – CAU/RR, autarquia federal criada em 2010 pela Lei nº 12.378/2010, possui a função de </a:t>
            </a:r>
            <a:r>
              <a:rPr lang="pt-BR" sz="1100" b="1" dirty="0">
                <a:latin typeface="Arial" panose="020B0604020202020204" pitchFamily="34" charset="0"/>
                <a:cs typeface="Arial" panose="020B0604020202020204" pitchFamily="34" charset="0"/>
              </a:rPr>
              <a:t>“orientar, disciplinar e fiscalizar o exercício da profissão de arquitetura e urbanismo, zelar pela fiel observância dos princípios de ética e disciplina da classe em todo o território nacional, bem como pugnar pelo aperfeiçoamento do exercício da arquitetura e urbanismo</a:t>
            </a:r>
            <a:r>
              <a:rPr lang="pt-BR" sz="1100" dirty="0">
                <a:latin typeface="Arial" panose="020B0604020202020204" pitchFamily="34" charset="0"/>
                <a:cs typeface="Arial" panose="020B0604020202020204" pitchFamily="34" charset="0"/>
              </a:rPr>
              <a:t>. </a:t>
            </a:r>
            <a:r>
              <a:rPr lang="pt-BR" sz="1200" dirty="0">
                <a:latin typeface="Arial" panose="020B0604020202020204" pitchFamily="34" charset="0"/>
                <a:cs typeface="Arial" panose="020B0604020202020204" pitchFamily="34" charset="0"/>
              </a:rPr>
              <a:t>Tem suas ações pautadas pelo Planejamento Estratégico até 2023, implementado a partir do ano de 2013, que direciona e orienta os conselhos a agirem de forma integrada para o alcance da missão institucional de </a:t>
            </a:r>
            <a:r>
              <a:rPr lang="pt-BR" sz="1100" b="1" i="1" dirty="0">
                <a:latin typeface="Arial" panose="020B0604020202020204" pitchFamily="34" charset="0"/>
                <a:cs typeface="Arial" panose="020B0604020202020204" pitchFamily="34" charset="0"/>
              </a:rPr>
              <a:t>“Promover a Arquitetura e Urbanismo para Todos” e da visão de futuro de “Ser reconhecido como referência na defesa e fomento das boas práticas da Arquitetura e Urbanismo”.</a:t>
            </a:r>
            <a:endParaRPr lang="pt-BR" sz="1200" b="1" i="1" dirty="0">
              <a:latin typeface="Arial" panose="020B0604020202020204" pitchFamily="34" charset="0"/>
              <a:cs typeface="Arial" panose="020B0604020202020204" pitchFamily="34" charset="0"/>
            </a:endParaRPr>
          </a:p>
          <a:p>
            <a:pPr marL="0" indent="0" algn="just">
              <a:buNone/>
            </a:pPr>
            <a:r>
              <a:rPr lang="pt-BR" sz="1200" dirty="0">
                <a:latin typeface="Arial" panose="020B0604020202020204" pitchFamily="34" charset="0"/>
                <a:cs typeface="Arial" panose="020B0604020202020204" pitchFamily="34" charset="0"/>
              </a:rPr>
              <a:t>O ano de 2020, encerramento da Gestão 2018-2020, se consagrou como o de maior desafio e aprendizado da gestão, em que foi necessário nos reinventarmos e tomarmos decisões para adequar as atividades do CAU/RR ao momento delicado ocasionado pela Pandemia do </a:t>
            </a:r>
            <a:r>
              <a:rPr lang="pt-BR" sz="1200" dirty="0" err="1">
                <a:latin typeface="Arial" panose="020B0604020202020204" pitchFamily="34" charset="0"/>
                <a:cs typeface="Arial" panose="020B0604020202020204" pitchFamily="34" charset="0"/>
              </a:rPr>
              <a:t>Covid</a:t>
            </a:r>
            <a:r>
              <a:rPr lang="pt-BR" sz="1200" dirty="0">
                <a:latin typeface="Arial" panose="020B0604020202020204" pitchFamily="34" charset="0"/>
                <a:cs typeface="Arial" panose="020B0604020202020204" pitchFamily="34" charset="0"/>
              </a:rPr>
              <a:t> – 19. Advento que desestabilizou a economia nacional e global, e afetou fortemente a nossa categoria profissional, dentre muitas outras, principalmente nos meses de março e abril..</a:t>
            </a:r>
          </a:p>
          <a:p>
            <a:pPr marL="0" indent="0" algn="just">
              <a:buNone/>
            </a:pPr>
            <a:r>
              <a:rPr lang="pt-BR" sz="1200" dirty="0">
                <a:latin typeface="Arial" panose="020B0604020202020204" pitchFamily="34" charset="0"/>
                <a:cs typeface="Arial" panose="020B0604020202020204" pitchFamily="34" charset="0"/>
              </a:rPr>
              <a:t>A conjuntura econômica totalmente adversa, a queda na arrecadação, o contingenciamento de despesas e o foco na sustentabilidade financeira demandaram muitos esforços e planejamento. Para atender as medidas de contenção à pandemia tivemos que iniciar o trabalho remoto de um dia para o outro, sem planejamento adequado e insumos tecnológicos, mas fazendo funcionar.</a:t>
            </a:r>
          </a:p>
          <a:p>
            <a:pPr marL="0" indent="0" algn="just">
              <a:buNone/>
            </a:pPr>
            <a:r>
              <a:rPr lang="pt-BR" sz="1200" dirty="0">
                <a:latin typeface="Arial" panose="020B0604020202020204" pitchFamily="34" charset="0"/>
                <a:cs typeface="Arial" panose="020B0604020202020204" pitchFamily="34" charset="0"/>
              </a:rPr>
              <a:t>. A  fiscalização  já  era  voltada  a frentes de trabalho de maior alcance como notificações  a  empresas  de  arquitetura  e urbanismo   sem   registro   no   conselho, fiscalização  em  condomínios  e  prédios, busca   de   parcerias   para   otimizar   a fiscalização de campo, e fiscalizações por meio da internet. A partir de março  tivemos que  focar  totalmente  no  formato  online, como  fiscalização  de  redes  sociais,  de editais de obras públicas e de alvarás de construção.</a:t>
            </a:r>
          </a:p>
          <a:p>
            <a:pPr marL="0" indent="0" algn="just">
              <a:buNone/>
            </a:pPr>
            <a:r>
              <a:rPr lang="pt-BR" sz="1200" dirty="0">
                <a:latin typeface="Arial" panose="020B0604020202020204" pitchFamily="34" charset="0"/>
                <a:cs typeface="Arial" panose="020B0604020202020204" pitchFamily="34" charset="0"/>
              </a:rPr>
              <a:t>Apesar  da  equipe  enxuta  do CAU/RR,  composta  por  7  conselheiros titulares,  7  conselheiros  suplentes  e  7 empregados, nos adaptamos e administramos os impactos causados pela pandemia. Alcançamos praticamente 100% da receita do orçamento reprogramado.</a:t>
            </a:r>
          </a:p>
          <a:p>
            <a:pPr marL="0" indent="0" algn="just">
              <a:buNone/>
            </a:pPr>
            <a:r>
              <a:rPr lang="pt-BR" sz="1200" dirty="0">
                <a:latin typeface="Arial" panose="020B0604020202020204" pitchFamily="34" charset="0"/>
                <a:cs typeface="Arial" panose="020B0604020202020204" pitchFamily="34" charset="0"/>
              </a:rPr>
              <a:t>Findamos   2020,   contudo   os desafios permanecem para a nova gestão, que seguirá administrando os impactos.</a:t>
            </a:r>
          </a:p>
          <a:p>
            <a:pPr marL="0" indent="0" algn="just">
              <a:buNone/>
            </a:pPr>
            <a:r>
              <a:rPr lang="pt-BR" sz="1200" dirty="0">
                <a:latin typeface="Arial" panose="020B0604020202020204" pitchFamily="34" charset="0"/>
                <a:cs typeface="Arial" panose="020B0604020202020204" pitchFamily="34" charset="0"/>
              </a:rPr>
              <a:t>É com imensa satisfação que disponibilizamos o Relatório de Gestão de 2020 no intuito de prestar contas à sociedade e à classe de arquitetos e urbanistas,  conferindo maior transparência às ações realizadas por nossa gestão. Ao longo do relatório detalhamos os resultados obtidos no exercício.</a:t>
            </a:r>
          </a:p>
          <a:p>
            <a:pPr marL="0" indent="0" algn="just">
              <a:buNone/>
            </a:pPr>
            <a:endParaRPr lang="pt-BR" sz="1200" dirty="0">
              <a:latin typeface="Arial" panose="020B0604020202020204" pitchFamily="34" charset="0"/>
              <a:cs typeface="Arial" panose="020B0604020202020204" pitchFamily="34" charset="0"/>
            </a:endParaRPr>
          </a:p>
          <a:p>
            <a:pPr marL="0" indent="0" algn="just">
              <a:buNone/>
            </a:pPr>
            <a:r>
              <a:rPr lang="pt-BR" sz="1200" dirty="0">
                <a:latin typeface="Arial" panose="020B0604020202020204" pitchFamily="34" charset="0"/>
                <a:cs typeface="Arial" panose="020B0604020202020204" pitchFamily="34" charset="0"/>
              </a:rPr>
              <a:t>	Boa leitura!</a:t>
            </a:r>
          </a:p>
          <a:p>
            <a:pPr marL="0" indent="0" algn="just">
              <a:buNone/>
            </a:pPr>
            <a:endParaRPr lang="pt-BR" sz="1100" dirty="0">
              <a:latin typeface="Arial" panose="020B0604020202020204" pitchFamily="34" charset="0"/>
              <a:cs typeface="Arial" panose="020B0604020202020204" pitchFamily="34" charset="0"/>
            </a:endParaRPr>
          </a:p>
          <a:p>
            <a:pPr marL="0" indent="0" algn="just">
              <a:buNone/>
            </a:pPr>
            <a:endParaRPr lang="pt-BR" sz="1100" dirty="0">
              <a:latin typeface="Arial" panose="020B0604020202020204" pitchFamily="34" charset="0"/>
              <a:cs typeface="Arial" panose="020B0604020202020204" pitchFamily="34" charset="0"/>
            </a:endParaRPr>
          </a:p>
          <a:p>
            <a:pPr marL="0" indent="0" algn="just">
              <a:buNone/>
            </a:pPr>
            <a:endParaRPr lang="pt-BR" sz="1100" dirty="0">
              <a:latin typeface="Arial" panose="020B0604020202020204" pitchFamily="34" charset="0"/>
              <a:cs typeface="Arial" panose="020B0604020202020204" pitchFamily="34" charset="0"/>
            </a:endParaRPr>
          </a:p>
          <a:p>
            <a:pPr marL="0" indent="0" algn="just">
              <a:buNone/>
            </a:pPr>
            <a:endParaRPr lang="pt-BR" sz="1100" dirty="0">
              <a:latin typeface="Arial" panose="020B0604020202020204" pitchFamily="34" charset="0"/>
              <a:cs typeface="Arial" panose="020B0604020202020204" pitchFamily="34" charset="0"/>
            </a:endParaRPr>
          </a:p>
          <a:p>
            <a:pPr marL="0" indent="0" algn="just">
              <a:buNone/>
            </a:pPr>
            <a:endParaRPr lang="pt-BR" sz="1100" dirty="0">
              <a:latin typeface="Arial" panose="020B0604020202020204" pitchFamily="34" charset="0"/>
              <a:cs typeface="Arial" panose="020B0604020202020204" pitchFamily="34" charset="0"/>
            </a:endParaRPr>
          </a:p>
          <a:p>
            <a:pPr marL="0" indent="0" algn="just">
              <a:buNone/>
            </a:pPr>
            <a:endParaRPr lang="pt-BR" sz="1100" dirty="0">
              <a:latin typeface="Arial" panose="020B0604020202020204" pitchFamily="34" charset="0"/>
              <a:cs typeface="Arial" panose="020B0604020202020204" pitchFamily="34" charset="0"/>
            </a:endParaRPr>
          </a:p>
          <a:p>
            <a:pPr marL="0" indent="0" algn="just">
              <a:buNone/>
            </a:pPr>
            <a:endParaRPr lang="pt-BR" sz="1100" dirty="0">
              <a:latin typeface="Arial" panose="020B0604020202020204" pitchFamily="34" charset="0"/>
              <a:cs typeface="Arial" panose="020B0604020202020204" pitchFamily="34" charset="0"/>
            </a:endParaRPr>
          </a:p>
          <a:p>
            <a:pPr marL="0" indent="0" algn="just">
              <a:buNone/>
            </a:pPr>
            <a:endParaRPr lang="pt-BR" sz="1100" dirty="0">
              <a:latin typeface="Arial" panose="020B0604020202020204" pitchFamily="34" charset="0"/>
              <a:cs typeface="Arial" panose="020B0604020202020204" pitchFamily="34" charset="0"/>
            </a:endParaRPr>
          </a:p>
          <a:p>
            <a:pPr marL="0" indent="0" algn="just">
              <a:buNone/>
            </a:pPr>
            <a:endParaRPr lang="pt-BR" sz="1100" dirty="0">
              <a:latin typeface="Arial" panose="020B0604020202020204" pitchFamily="34" charset="0"/>
              <a:cs typeface="Arial" panose="020B0604020202020204" pitchFamily="34" charset="0"/>
            </a:endParaRPr>
          </a:p>
          <a:p>
            <a:pPr marL="0" indent="0" algn="just">
              <a:buNone/>
            </a:pPr>
            <a:endParaRPr lang="pt-BR" sz="1100" dirty="0">
              <a:latin typeface="Arial" panose="020B0604020202020204" pitchFamily="34" charset="0"/>
              <a:cs typeface="Arial" panose="020B0604020202020204" pitchFamily="34" charset="0"/>
            </a:endParaRPr>
          </a:p>
          <a:p>
            <a:pPr marL="0" indent="0" algn="just">
              <a:buNone/>
            </a:pPr>
            <a:endParaRPr lang="pt-BR" sz="1100" dirty="0">
              <a:latin typeface="Arial" panose="020B0604020202020204" pitchFamily="34" charset="0"/>
              <a:cs typeface="Arial" panose="020B0604020202020204" pitchFamily="34" charset="0"/>
            </a:endParaRPr>
          </a:p>
          <a:p>
            <a:pPr marL="0" indent="0" algn="just">
              <a:buNone/>
            </a:pPr>
            <a:r>
              <a:rPr lang="pt-BR" sz="1100" dirty="0">
                <a:latin typeface="Arial" panose="020B0604020202020204" pitchFamily="34" charset="0"/>
                <a:cs typeface="Arial" panose="020B0604020202020204" pitchFamily="34" charset="0"/>
              </a:rPr>
              <a:t>                           Jorge Romano Netto</a:t>
            </a:r>
          </a:p>
          <a:p>
            <a:pPr marL="0" indent="0" algn="just">
              <a:buNone/>
            </a:pPr>
            <a:r>
              <a:rPr lang="pt-BR" sz="1100" b="1" dirty="0">
                <a:latin typeface="Arial" panose="020B0604020202020204" pitchFamily="34" charset="0"/>
                <a:cs typeface="Arial" panose="020B0604020202020204" pitchFamily="34" charset="0"/>
              </a:rPr>
              <a:t>                          Presidente do CAU/RR</a:t>
            </a:r>
          </a:p>
        </p:txBody>
      </p:sp>
      <p:sp>
        <p:nvSpPr>
          <p:cNvPr id="5" name="Espaço Reservado para Número de Slide 4"/>
          <p:cNvSpPr>
            <a:spLocks noGrp="1"/>
          </p:cNvSpPr>
          <p:nvPr>
            <p:ph type="sldNum" sz="quarter" idx="12"/>
          </p:nvPr>
        </p:nvSpPr>
        <p:spPr>
          <a:xfrm>
            <a:off x="7555438" y="6471638"/>
            <a:ext cx="2228850" cy="365125"/>
          </a:xfrm>
          <a:prstGeom prst="rect">
            <a:avLst/>
          </a:prstGeom>
        </p:spPr>
        <p:txBody>
          <a:bodyPr/>
          <a:lstStyle/>
          <a:p>
            <a:pPr rtl="0"/>
            <a:fld id="{5A4A7955-6230-48B4-BD8B-A7C460F75945}" type="slidenum">
              <a:rPr lang="pt-BR" noProof="0" smtClean="0"/>
              <a:t>3</a:t>
            </a:fld>
            <a:endParaRPr lang="pt-BR" noProof="0" dirty="0"/>
          </a:p>
        </p:txBody>
      </p:sp>
      <p:pic>
        <p:nvPicPr>
          <p:cNvPr id="10" name="Imagem 9">
            <a:extLst>
              <a:ext uri="{FF2B5EF4-FFF2-40B4-BE49-F238E27FC236}">
                <a16:creationId xmlns:a16="http://schemas.microsoft.com/office/drawing/2014/main" id="{7D341A70-895F-4F57-B7BE-7FBB14A201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953" y="3579784"/>
            <a:ext cx="2575989" cy="2511909"/>
          </a:xfrm>
          <a:prstGeom prst="rect">
            <a:avLst/>
          </a:prstGeom>
        </p:spPr>
      </p:pic>
    </p:spTree>
    <p:extLst>
      <p:ext uri="{BB962C8B-B14F-4D97-AF65-F5344CB8AC3E}">
        <p14:creationId xmlns:p14="http://schemas.microsoft.com/office/powerpoint/2010/main" val="4260930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368490" y="283239"/>
            <a:ext cx="4844955" cy="866775"/>
          </a:xfrm>
          <a:prstGeom prst="rect">
            <a:avLst/>
          </a:prstGeom>
        </p:spPr>
      </p:pic>
      <p:sp>
        <p:nvSpPr>
          <p:cNvPr id="3" name="Espaço Reservado para Número de Slide 2"/>
          <p:cNvSpPr>
            <a:spLocks noGrp="1"/>
          </p:cNvSpPr>
          <p:nvPr>
            <p:ph type="sldNum" sz="quarter" idx="12"/>
          </p:nvPr>
        </p:nvSpPr>
        <p:spPr/>
        <p:txBody>
          <a:bodyPr/>
          <a:lstStyle/>
          <a:p>
            <a:pPr rtl="0"/>
            <a:fld id="{5A4A7955-6230-48B4-BD8B-A7C460F75945}" type="slidenum">
              <a:rPr lang="pt-BR" noProof="0" smtClean="0"/>
              <a:t>30</a:t>
            </a:fld>
            <a:endParaRPr lang="pt-BR" noProof="0" dirty="0"/>
          </a:p>
        </p:txBody>
      </p:sp>
      <p:sp>
        <p:nvSpPr>
          <p:cNvPr id="6" name="CaixaDeTexto 5"/>
          <p:cNvSpPr txBox="1"/>
          <p:nvPr/>
        </p:nvSpPr>
        <p:spPr>
          <a:xfrm>
            <a:off x="368490" y="1351129"/>
            <a:ext cx="4844955" cy="5047536"/>
          </a:xfrm>
          <a:prstGeom prst="rect">
            <a:avLst/>
          </a:prstGeom>
          <a:noFill/>
        </p:spPr>
        <p:txBody>
          <a:bodyPr wrap="square" rtlCol="0">
            <a:spAutoFit/>
          </a:bodyPr>
          <a:lstStyle/>
          <a:p>
            <a:pPr algn="just"/>
            <a:r>
              <a:rPr lang="pt-BR" sz="1400" dirty="0">
                <a:latin typeface="Arial" panose="020B0604020202020204" pitchFamily="34" charset="0"/>
                <a:cs typeface="Arial" panose="020B0604020202020204" pitchFamily="34" charset="0"/>
              </a:rPr>
              <a:t>	Serviços disponibilizados pelo Conselho e as formas acesso, documentação exigida e compromissos para atendimento que são adotados pela instituição pública, tendo como premissas o foco no cidadão, a qualidade no atendimento e transparência da informação. Nela, a sociedade tem acesso a informações detalhadas sobre canais de comunicação e os padrões de atendimento autarquia, para que alcance a plenitude dos seus direitos e deveres no que diz respeito a atividades de Arquitetura e Urbanismo em território nacional, seja enquanto profissional contratante ou cidadão interessado. A Carta de Serviços Cidadão do CAU está estruturada em dez capítulos, a desta apresentação. Nos nove primeiros, estão elencados e categorias os quarenta principais serviços oferecidos pelo Conselho ao profissional e à sociedade, incluindo requisitos prazos para acessá-los. O décimo e último capítulo aborda as formas de comunicação como arquiteto e urbanista e qualquer membro da sociedade que eventualmente requerer um dos serviços prestados pelo Conselho. </a:t>
            </a:r>
          </a:p>
          <a:p>
            <a:endParaRPr lang="pt-BR" sz="1400" dirty="0">
              <a:latin typeface="Arial" panose="020B0604020202020204" pitchFamily="34" charset="0"/>
              <a:cs typeface="Arial" panose="020B0604020202020204" pitchFamily="34" charset="0"/>
            </a:endParaRPr>
          </a:p>
          <a:p>
            <a:pPr algn="just"/>
            <a:r>
              <a:rPr lang="pt-BR" sz="1400" dirty="0">
                <a:latin typeface="Arial" panose="020B0604020202020204" pitchFamily="34" charset="0"/>
                <a:cs typeface="Arial" panose="020B0604020202020204" pitchFamily="34" charset="0"/>
              </a:rPr>
              <a:t>	Acesse a carta de serviços ao cidadão do CAU: </a:t>
            </a:r>
            <a:r>
              <a:rPr lang="pt-BR" sz="1400" dirty="0">
                <a:hlinkClick r:id="rId3"/>
              </a:rPr>
              <a:t>https://transparencia.caubr.gov.br/cartadeservicos0/</a:t>
            </a:r>
            <a:endParaRPr lang="pt-BR" sz="1300" dirty="0">
              <a:latin typeface="Arial" panose="020B0604020202020204" pitchFamily="34" charset="0"/>
              <a:cs typeface="Arial" panose="020B0604020202020204" pitchFamily="34" charset="0"/>
            </a:endParaRPr>
          </a:p>
        </p:txBody>
      </p:sp>
      <p:sp>
        <p:nvSpPr>
          <p:cNvPr id="7" name="CaixaDeTexto 6"/>
          <p:cNvSpPr txBox="1"/>
          <p:nvPr/>
        </p:nvSpPr>
        <p:spPr>
          <a:xfrm>
            <a:off x="5523650" y="601741"/>
            <a:ext cx="4285396" cy="338554"/>
          </a:xfrm>
          <a:prstGeom prst="rect">
            <a:avLst/>
          </a:prstGeom>
          <a:noFill/>
        </p:spPr>
        <p:txBody>
          <a:bodyPr wrap="square" rtlCol="0">
            <a:spAutoFit/>
          </a:bodyPr>
          <a:lstStyle/>
          <a:p>
            <a:pPr algn="ctr"/>
            <a:r>
              <a:rPr lang="pt-BR" sz="1600" dirty="0">
                <a:solidFill>
                  <a:schemeClr val="accent4">
                    <a:lumMod val="75000"/>
                  </a:schemeClr>
                </a:solidFill>
                <a:latin typeface="Arial Black" panose="020B0A04020102020204" pitchFamily="34" charset="0"/>
              </a:rPr>
              <a:t>CANAIS DE ATENDIMENTO CAU/RR</a:t>
            </a:r>
          </a:p>
        </p:txBody>
      </p:sp>
      <p:pic>
        <p:nvPicPr>
          <p:cNvPr id="8" name="Imagem 7"/>
          <p:cNvPicPr>
            <a:picLocks noChangeAspect="1"/>
          </p:cNvPicPr>
          <p:nvPr/>
        </p:nvPicPr>
        <p:blipFill>
          <a:blip r:embed="rId4"/>
          <a:stretch>
            <a:fillRect/>
          </a:stretch>
        </p:blipFill>
        <p:spPr>
          <a:xfrm>
            <a:off x="5957071" y="4205990"/>
            <a:ext cx="3415291" cy="1490312"/>
          </a:xfrm>
          <a:prstGeom prst="rect">
            <a:avLst/>
          </a:prstGeom>
        </p:spPr>
      </p:pic>
      <p:pic>
        <p:nvPicPr>
          <p:cNvPr id="2" name="Imagem 1"/>
          <p:cNvPicPr>
            <a:picLocks noChangeAspect="1"/>
          </p:cNvPicPr>
          <p:nvPr/>
        </p:nvPicPr>
        <p:blipFill>
          <a:blip r:embed="rId5"/>
          <a:stretch>
            <a:fillRect/>
          </a:stretch>
        </p:blipFill>
        <p:spPr>
          <a:xfrm>
            <a:off x="5550946" y="2470400"/>
            <a:ext cx="662616" cy="496322"/>
          </a:xfrm>
          <a:prstGeom prst="rect">
            <a:avLst/>
          </a:prstGeom>
        </p:spPr>
      </p:pic>
      <p:sp>
        <p:nvSpPr>
          <p:cNvPr id="4" name="AutoShape 2" descr="Resultado de imagem para IMAGEM TELEFO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9" name="Imagem 8"/>
          <p:cNvPicPr>
            <a:picLocks noChangeAspect="1"/>
          </p:cNvPicPr>
          <p:nvPr/>
        </p:nvPicPr>
        <p:blipFill>
          <a:blip r:embed="rId6"/>
          <a:stretch>
            <a:fillRect/>
          </a:stretch>
        </p:blipFill>
        <p:spPr>
          <a:xfrm>
            <a:off x="5564594" y="989586"/>
            <a:ext cx="553832" cy="553832"/>
          </a:xfrm>
          <a:prstGeom prst="rect">
            <a:avLst/>
          </a:prstGeom>
        </p:spPr>
      </p:pic>
      <p:pic>
        <p:nvPicPr>
          <p:cNvPr id="10" name="Imagem 9"/>
          <p:cNvPicPr>
            <a:picLocks noChangeAspect="1"/>
          </p:cNvPicPr>
          <p:nvPr/>
        </p:nvPicPr>
        <p:blipFill>
          <a:blip r:embed="rId7"/>
          <a:stretch>
            <a:fillRect/>
          </a:stretch>
        </p:blipFill>
        <p:spPr>
          <a:xfrm>
            <a:off x="5650172" y="1792423"/>
            <a:ext cx="400014" cy="524508"/>
          </a:xfrm>
          <a:prstGeom prst="rect">
            <a:avLst/>
          </a:prstGeom>
        </p:spPr>
      </p:pic>
      <p:sp>
        <p:nvSpPr>
          <p:cNvPr id="11" name="CaixaDeTexto 10"/>
          <p:cNvSpPr txBox="1"/>
          <p:nvPr/>
        </p:nvSpPr>
        <p:spPr>
          <a:xfrm>
            <a:off x="6159370" y="992646"/>
            <a:ext cx="2142698" cy="446276"/>
          </a:xfrm>
          <a:prstGeom prst="rect">
            <a:avLst/>
          </a:prstGeom>
          <a:noFill/>
        </p:spPr>
        <p:txBody>
          <a:bodyPr wrap="square" rtlCol="0">
            <a:spAutoFit/>
          </a:bodyPr>
          <a:lstStyle/>
          <a:p>
            <a:r>
              <a:rPr lang="pt-BR" sz="1300" dirty="0">
                <a:latin typeface="Arial" panose="020B0604020202020204" pitchFamily="34" charset="0"/>
                <a:cs typeface="Arial" panose="020B0604020202020204" pitchFamily="34" charset="0"/>
              </a:rPr>
              <a:t>(95) 3224 2967</a:t>
            </a:r>
          </a:p>
          <a:p>
            <a:r>
              <a:rPr lang="pt-BR" sz="1000" dirty="0">
                <a:latin typeface="Arial" panose="020B0604020202020204" pitchFamily="34" charset="0"/>
                <a:cs typeface="Arial" panose="020B0604020202020204" pitchFamily="34" charset="0"/>
              </a:rPr>
              <a:t>Das 08h00 às 14h00</a:t>
            </a:r>
            <a:endParaRPr lang="pt-BR" sz="1400" dirty="0">
              <a:latin typeface="Arial" panose="020B0604020202020204" pitchFamily="34" charset="0"/>
              <a:cs typeface="Arial" panose="020B0604020202020204" pitchFamily="34" charset="0"/>
            </a:endParaRPr>
          </a:p>
        </p:txBody>
      </p:sp>
      <p:sp>
        <p:nvSpPr>
          <p:cNvPr id="12" name="CaixaDeTexto 11"/>
          <p:cNvSpPr txBox="1"/>
          <p:nvPr/>
        </p:nvSpPr>
        <p:spPr>
          <a:xfrm>
            <a:off x="6186264" y="1891104"/>
            <a:ext cx="3421761" cy="492443"/>
          </a:xfrm>
          <a:prstGeom prst="rect">
            <a:avLst/>
          </a:prstGeom>
          <a:noFill/>
        </p:spPr>
        <p:txBody>
          <a:bodyPr wrap="square" rtlCol="0">
            <a:spAutoFit/>
          </a:bodyPr>
          <a:lstStyle/>
          <a:p>
            <a:r>
              <a:rPr lang="pt-BR" sz="1300" dirty="0">
                <a:latin typeface="Arial" panose="020B0604020202020204" pitchFamily="34" charset="0"/>
                <a:cs typeface="Arial" panose="020B0604020202020204" pitchFamily="34" charset="0"/>
              </a:rPr>
              <a:t>Avenida Major Williams, 913, Centro</a:t>
            </a:r>
          </a:p>
          <a:p>
            <a:r>
              <a:rPr lang="pt-BR" sz="1300" dirty="0">
                <a:latin typeface="Arial" panose="020B0604020202020204" pitchFamily="34" charset="0"/>
                <a:cs typeface="Arial" panose="020B0604020202020204" pitchFamily="34" charset="0"/>
              </a:rPr>
              <a:t>CEP:69301-110 - Boa Vista/RR</a:t>
            </a:r>
          </a:p>
        </p:txBody>
      </p:sp>
      <p:sp>
        <p:nvSpPr>
          <p:cNvPr id="13" name="CaixaDeTexto 12"/>
          <p:cNvSpPr txBox="1"/>
          <p:nvPr/>
        </p:nvSpPr>
        <p:spPr>
          <a:xfrm>
            <a:off x="6229480" y="2624901"/>
            <a:ext cx="2832634" cy="307777"/>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hlinkClick r:id="rId8"/>
              </a:rPr>
              <a:t>atendimento@caurr.org.br</a:t>
            </a:r>
            <a:endParaRPr lang="pt-BR" sz="1400" dirty="0">
              <a:latin typeface="Arial" panose="020B0604020202020204" pitchFamily="34" charset="0"/>
              <a:cs typeface="Arial" panose="020B0604020202020204" pitchFamily="34" charset="0"/>
            </a:endParaRPr>
          </a:p>
        </p:txBody>
      </p:sp>
      <p:sp>
        <p:nvSpPr>
          <p:cNvPr id="15" name="CaixaDeTexto 14"/>
          <p:cNvSpPr txBox="1"/>
          <p:nvPr/>
        </p:nvSpPr>
        <p:spPr>
          <a:xfrm>
            <a:off x="7751927" y="881101"/>
            <a:ext cx="1937982" cy="646331"/>
          </a:xfrm>
          <a:prstGeom prst="rect">
            <a:avLst/>
          </a:prstGeom>
          <a:noFill/>
        </p:spPr>
        <p:txBody>
          <a:bodyPr wrap="square" rtlCol="0">
            <a:spAutoFit/>
          </a:bodyPr>
          <a:lstStyle/>
          <a:p>
            <a:r>
              <a:rPr lang="pt-BR" sz="1300" dirty="0">
                <a:latin typeface="Arial" panose="020B0604020202020204" pitchFamily="34" charset="0"/>
                <a:cs typeface="Arial" panose="020B0604020202020204" pitchFamily="34" charset="0"/>
              </a:rPr>
              <a:t>Central de Atendimento</a:t>
            </a:r>
          </a:p>
          <a:p>
            <a:r>
              <a:rPr lang="pt-BR" sz="1300" dirty="0">
                <a:latin typeface="Arial" panose="020B0604020202020204" pitchFamily="34" charset="0"/>
                <a:cs typeface="Arial" panose="020B0604020202020204" pitchFamily="34" charset="0"/>
              </a:rPr>
              <a:t>0800 883 0113</a:t>
            </a:r>
          </a:p>
          <a:p>
            <a:r>
              <a:rPr lang="pt-BR" sz="1000" dirty="0">
                <a:latin typeface="Arial" panose="020B0604020202020204" pitchFamily="34" charset="0"/>
                <a:cs typeface="Arial" panose="020B0604020202020204" pitchFamily="34" charset="0"/>
              </a:rPr>
              <a:t>Das 9h às 19h</a:t>
            </a:r>
          </a:p>
        </p:txBody>
      </p:sp>
      <p:pic>
        <p:nvPicPr>
          <p:cNvPr id="16" name="Imagem 15"/>
          <p:cNvPicPr>
            <a:picLocks noChangeAspect="1"/>
          </p:cNvPicPr>
          <p:nvPr/>
        </p:nvPicPr>
        <p:blipFill>
          <a:blip r:embed="rId9"/>
          <a:stretch>
            <a:fillRect/>
          </a:stretch>
        </p:blipFill>
        <p:spPr>
          <a:xfrm>
            <a:off x="5472754" y="3071425"/>
            <a:ext cx="852262" cy="638374"/>
          </a:xfrm>
          <a:prstGeom prst="rect">
            <a:avLst/>
          </a:prstGeom>
        </p:spPr>
      </p:pic>
      <p:sp>
        <p:nvSpPr>
          <p:cNvPr id="17" name="CaixaDeTexto 16"/>
          <p:cNvSpPr txBox="1"/>
          <p:nvPr/>
        </p:nvSpPr>
        <p:spPr>
          <a:xfrm>
            <a:off x="6229480" y="3223384"/>
            <a:ext cx="3132883" cy="307777"/>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hlinkClick r:id="rId10"/>
              </a:rPr>
              <a:t>https://www.caubr.gov.br/ouvidoria/</a:t>
            </a:r>
            <a:endParaRPr lang="pt-BR" sz="1400" dirty="0">
              <a:latin typeface="Arial" panose="020B0604020202020204" pitchFamily="34" charset="0"/>
              <a:cs typeface="Arial" panose="020B0604020202020204" pitchFamily="34" charset="0"/>
            </a:endParaRPr>
          </a:p>
        </p:txBody>
      </p:sp>
      <p:sp>
        <p:nvSpPr>
          <p:cNvPr id="19" name="Retângulo de cantos arredondados 18"/>
          <p:cNvSpPr/>
          <p:nvPr/>
        </p:nvSpPr>
        <p:spPr>
          <a:xfrm>
            <a:off x="5523650" y="283239"/>
            <a:ext cx="4261795" cy="61601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3098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id="{16372197-24F4-4A72-8A24-3C3986A14DAE}"/>
              </a:ext>
            </a:extLst>
          </p:cNvPr>
          <p:cNvSpPr>
            <a:spLocks noGrp="1"/>
          </p:cNvSpPr>
          <p:nvPr>
            <p:ph type="title"/>
          </p:nvPr>
        </p:nvSpPr>
        <p:spPr>
          <a:xfrm>
            <a:off x="577568" y="361673"/>
            <a:ext cx="9328432"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Comunicação</a:t>
            </a:r>
          </a:p>
        </p:txBody>
      </p:sp>
      <p:sp>
        <p:nvSpPr>
          <p:cNvPr id="39" name="objeto 7" descr="Retângulo bege">
            <a:extLst>
              <a:ext uri="{FF2B5EF4-FFF2-40B4-BE49-F238E27FC236}">
                <a16:creationId xmlns:a16="http://schemas.microsoft.com/office/drawing/2014/main" id="{1185C7A9-8E52-408E-B19E-E5A1EB33971B}"/>
              </a:ext>
            </a:extLst>
          </p:cNvPr>
          <p:cNvSpPr/>
          <p:nvPr/>
        </p:nvSpPr>
        <p:spPr bwMode="white">
          <a:xfrm flipV="1">
            <a:off x="596266" y="991679"/>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7" name="Retângulo 6">
            <a:extLst>
              <a:ext uri="{FF2B5EF4-FFF2-40B4-BE49-F238E27FC236}">
                <a16:creationId xmlns:a16="http://schemas.microsoft.com/office/drawing/2014/main" id="{C98E5392-3BC4-4463-8542-C2308022ABA6}"/>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22</a:t>
            </a:r>
          </a:p>
        </p:txBody>
      </p:sp>
      <p:sp>
        <p:nvSpPr>
          <p:cNvPr id="6" name="Espaço Reservado para Texto 3">
            <a:extLst>
              <a:ext uri="{FF2B5EF4-FFF2-40B4-BE49-F238E27FC236}">
                <a16:creationId xmlns:a16="http://schemas.microsoft.com/office/drawing/2014/main" id="{762FEF38-697A-4C4B-9DE0-82F5CECCDA4D}"/>
              </a:ext>
            </a:extLst>
          </p:cNvPr>
          <p:cNvSpPr txBox="1">
            <a:spLocks/>
          </p:cNvSpPr>
          <p:nvPr/>
        </p:nvSpPr>
        <p:spPr>
          <a:xfrm>
            <a:off x="577568" y="1218210"/>
            <a:ext cx="8518807" cy="3087090"/>
          </a:xfrm>
          <a:prstGeom prst="rect">
            <a:avLst/>
          </a:prstGeom>
        </p:spPr>
        <p:txBody>
          <a:bodyPr numCol="2"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600" dirty="0">
                <a:solidFill>
                  <a:prstClr val="black"/>
                </a:solidFill>
                <a:latin typeface="Arial" panose="020B0604020202020204" pitchFamily="34" charset="0"/>
                <a:cs typeface="Arial" panose="020B0604020202020204" pitchFamily="34" charset="0"/>
              </a:rPr>
              <a:t>O Conselho no exercício de 2020, a assessoria de comunicação vem estudado de que forma trabalhar mas eficazmente a fiscalização através da redes sociais utilizando nossa comunicação. </a:t>
            </a:r>
          </a:p>
          <a:p>
            <a:pPr marL="0" indent="0" algn="just">
              <a:lnSpc>
                <a:spcPct val="100000"/>
              </a:lnSpc>
              <a:buNone/>
              <a:defRPr/>
            </a:pPr>
            <a:endParaRPr lang="pt-BR" sz="16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600" dirty="0">
              <a:solidFill>
                <a:prstClr val="black"/>
              </a:solidFill>
              <a:latin typeface="Arial" panose="020B0604020202020204" pitchFamily="34" charset="0"/>
              <a:cs typeface="Arial" panose="020B0604020202020204" pitchFamily="34" charset="0"/>
            </a:endParaRPr>
          </a:p>
        </p:txBody>
      </p:sp>
      <p:pic>
        <p:nvPicPr>
          <p:cNvPr id="2" name="Imagem 1">
            <a:extLst>
              <a:ext uri="{FF2B5EF4-FFF2-40B4-BE49-F238E27FC236}">
                <a16:creationId xmlns:a16="http://schemas.microsoft.com/office/drawing/2014/main" id="{7313FC99-ED57-4576-BA82-FA29FEE36E08}"/>
              </a:ext>
            </a:extLst>
          </p:cNvPr>
          <p:cNvPicPr>
            <a:picLocks noChangeAspect="1"/>
          </p:cNvPicPr>
          <p:nvPr/>
        </p:nvPicPr>
        <p:blipFill rotWithShape="1">
          <a:blip r:embed="rId3"/>
          <a:srcRect t="13946" b="9360"/>
          <a:stretch/>
        </p:blipFill>
        <p:spPr>
          <a:xfrm>
            <a:off x="13737" y="3295649"/>
            <a:ext cx="9906000" cy="3556875"/>
          </a:xfrm>
          <a:prstGeom prst="rect">
            <a:avLst/>
          </a:prstGeom>
        </p:spPr>
      </p:pic>
      <p:sp>
        <p:nvSpPr>
          <p:cNvPr id="3" name="Retângulo 2">
            <a:extLst>
              <a:ext uri="{FF2B5EF4-FFF2-40B4-BE49-F238E27FC236}">
                <a16:creationId xmlns:a16="http://schemas.microsoft.com/office/drawing/2014/main" id="{0010E372-70EC-4C1F-8677-9ECE7BE0DA74}"/>
              </a:ext>
            </a:extLst>
          </p:cNvPr>
          <p:cNvSpPr/>
          <p:nvPr/>
        </p:nvSpPr>
        <p:spPr>
          <a:xfrm>
            <a:off x="4978883" y="1438316"/>
            <a:ext cx="4283972" cy="1323439"/>
          </a:xfrm>
          <a:prstGeom prst="rect">
            <a:avLst/>
          </a:prstGeom>
        </p:spPr>
        <p:txBody>
          <a:bodyPr wrap="square">
            <a:spAutoFit/>
          </a:bodyPr>
          <a:lstStyle/>
          <a:p>
            <a:pPr algn="just">
              <a:defRPr/>
            </a:pPr>
            <a:r>
              <a:rPr lang="pt-BR" sz="1600" dirty="0">
                <a:solidFill>
                  <a:prstClr val="black"/>
                </a:solidFill>
                <a:latin typeface="Arial" panose="020B0604020202020204" pitchFamily="34" charset="0"/>
                <a:cs typeface="Arial" panose="020B0604020202020204" pitchFamily="34" charset="0"/>
              </a:rPr>
              <a:t>No final do exercício iniciou as gravações dos vídeos que irão compor a plataforma do Youtube do conselho que irá ser voltado tanto para sociedade quando para os profissionais.</a:t>
            </a:r>
          </a:p>
        </p:txBody>
      </p:sp>
    </p:spTree>
    <p:extLst>
      <p:ext uri="{BB962C8B-B14F-4D97-AF65-F5344CB8AC3E}">
        <p14:creationId xmlns:p14="http://schemas.microsoft.com/office/powerpoint/2010/main" val="3146537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o 80">
            <a:extLst>
              <a:ext uri="{FF2B5EF4-FFF2-40B4-BE49-F238E27FC236}">
                <a16:creationId xmlns:a16="http://schemas.microsoft.com/office/drawing/2014/main" id="{AB755EE4-AAED-40FD-A16A-259334EEE052}"/>
              </a:ext>
              <a:ext uri="{C183D7F6-B498-43B3-948B-1728B52AA6E4}">
                <adec:decorative xmlns:adec="http://schemas.microsoft.com/office/drawing/2017/decorative" val="1"/>
              </a:ext>
            </a:extLst>
          </p:cNvPr>
          <p:cNvGrpSpPr/>
          <p:nvPr/>
        </p:nvGrpSpPr>
        <p:grpSpPr>
          <a:xfrm>
            <a:off x="585309" y="1855126"/>
            <a:ext cx="4659888" cy="1073427"/>
            <a:chOff x="262105" y="3851562"/>
            <a:chExt cx="3427560" cy="1523700"/>
          </a:xfrm>
          <a:effectLst>
            <a:outerShdw blurRad="50800" dist="38100" dir="2700000" algn="tl" rotWithShape="0">
              <a:prstClr val="black">
                <a:alpha val="20000"/>
              </a:prstClr>
            </a:outerShdw>
          </a:effectLst>
        </p:grpSpPr>
        <p:sp>
          <p:nvSpPr>
            <p:cNvPr id="119" name="Retângulo 118">
              <a:extLst>
                <a:ext uri="{FF2B5EF4-FFF2-40B4-BE49-F238E27FC236}">
                  <a16:creationId xmlns:a16="http://schemas.microsoft.com/office/drawing/2014/main" id="{ECC89592-EA05-4F09-AE50-51BC0C185628}"/>
                </a:ext>
              </a:extLst>
            </p:cNvPr>
            <p:cNvSpPr/>
            <p:nvPr/>
          </p:nvSpPr>
          <p:spPr>
            <a:xfrm>
              <a:off x="270644" y="3851562"/>
              <a:ext cx="3419021" cy="15237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2100" b="1" dirty="0">
                <a:solidFill>
                  <a:schemeClr val="tx2">
                    <a:lumMod val="50000"/>
                  </a:schemeClr>
                </a:solidFill>
                <a:latin typeface="Arial" panose="020B0604020202020204" pitchFamily="34" charset="0"/>
                <a:cs typeface="Arial" panose="020B0604020202020204" pitchFamily="34" charset="0"/>
              </a:endParaRPr>
            </a:p>
            <a:p>
              <a:pPr algn="just">
                <a:spcBef>
                  <a:spcPts val="600"/>
                </a:spcBef>
              </a:pPr>
              <a:r>
                <a:rPr lang="pt-BR" sz="1300" b="1" dirty="0">
                  <a:solidFill>
                    <a:schemeClr val="tx2">
                      <a:lumMod val="50000"/>
                    </a:schemeClr>
                  </a:solidFill>
                  <a:latin typeface="Arial" panose="020B0604020202020204" pitchFamily="34" charset="0"/>
                  <a:cs typeface="Arial" panose="020B0604020202020204" pitchFamily="34" charset="0"/>
                </a:rPr>
                <a:t>Assegurar a eficácia no relacionamento e comunicação com a sociedade.</a:t>
              </a:r>
            </a:p>
          </p:txBody>
        </p:sp>
        <p:sp>
          <p:nvSpPr>
            <p:cNvPr id="179" name="Retângulo 178">
              <a:extLst>
                <a:ext uri="{FF2B5EF4-FFF2-40B4-BE49-F238E27FC236}">
                  <a16:creationId xmlns:a16="http://schemas.microsoft.com/office/drawing/2014/main" id="{9CFFF09D-96F9-453A-AC93-BC01E504D3BB}"/>
                </a:ext>
              </a:extLst>
            </p:cNvPr>
            <p:cNvSpPr/>
            <p:nvPr/>
          </p:nvSpPr>
          <p:spPr>
            <a:xfrm>
              <a:off x="262105" y="4060865"/>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400" b="1" dirty="0">
                  <a:solidFill>
                    <a:schemeClr val="tx2">
                      <a:lumMod val="50000"/>
                    </a:schemeClr>
                  </a:solidFill>
                  <a:latin typeface="Arial" panose="020B0604020202020204" pitchFamily="34" charset="0"/>
                  <a:cs typeface="Arial" panose="020B0604020202020204" pitchFamily="34" charset="0"/>
                </a:rPr>
                <a:t>OBJETIVO ESTRATÉGICO</a:t>
              </a:r>
            </a:p>
          </p:txBody>
        </p:sp>
      </p:grpSp>
      <p:sp>
        <p:nvSpPr>
          <p:cNvPr id="100" name="Retângulo 99">
            <a:extLst>
              <a:ext uri="{FF2B5EF4-FFF2-40B4-BE49-F238E27FC236}">
                <a16:creationId xmlns:a16="http://schemas.microsoft.com/office/drawing/2014/main" id="{C4B4557E-2EE3-41E0-8A59-E60F50BDB6EC}"/>
              </a:ext>
            </a:extLst>
          </p:cNvPr>
          <p:cNvSpPr/>
          <p:nvPr/>
        </p:nvSpPr>
        <p:spPr>
          <a:xfrm>
            <a:off x="7786009" y="4349972"/>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rPr>
              <a:t>RNON</a:t>
            </a:r>
          </a:p>
        </p:txBody>
      </p:sp>
      <p:sp>
        <p:nvSpPr>
          <p:cNvPr id="42" name="Retângulo 41">
            <a:extLst>
              <a:ext uri="{FF2B5EF4-FFF2-40B4-BE49-F238E27FC236}">
                <a16:creationId xmlns:a16="http://schemas.microsoft.com/office/drawing/2014/main" id="{2F3239D0-A2E6-4F3B-8286-3773023411BB}"/>
              </a:ext>
              <a:ext uri="{C183D7F6-B498-43B3-948B-1728B52AA6E4}">
                <adec:decorative xmlns:adec="http://schemas.microsoft.com/office/drawing/2017/decorative" val="1"/>
              </a:ext>
            </a:extLst>
          </p:cNvPr>
          <p:cNvSpPr/>
          <p:nvPr/>
        </p:nvSpPr>
        <p:spPr>
          <a:xfrm>
            <a:off x="10443557" y="6273799"/>
            <a:ext cx="605443" cy="5971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20</a:t>
            </a:r>
          </a:p>
        </p:txBody>
      </p:sp>
      <p:sp>
        <p:nvSpPr>
          <p:cNvPr id="49" name="Título 4">
            <a:extLst>
              <a:ext uri="{FF2B5EF4-FFF2-40B4-BE49-F238E27FC236}">
                <a16:creationId xmlns:a16="http://schemas.microsoft.com/office/drawing/2014/main" id="{16372197-24F4-4A72-8A24-3C3986A14DAE}"/>
              </a:ext>
            </a:extLst>
          </p:cNvPr>
          <p:cNvSpPr>
            <a:spLocks noGrp="1"/>
          </p:cNvSpPr>
          <p:nvPr>
            <p:ph type="title"/>
          </p:nvPr>
        </p:nvSpPr>
        <p:spPr>
          <a:xfrm>
            <a:off x="311307" y="209268"/>
            <a:ext cx="9613743" cy="502041"/>
          </a:xfrm>
        </p:spPr>
        <p:txBody>
          <a:bodyPr rtlCol="0">
            <a:normAutofit/>
          </a:bodyPr>
          <a:lstStyle/>
          <a:p>
            <a:pPr rtl="0"/>
            <a:r>
              <a:rPr lang="pt-BR" sz="2400" b="1" dirty="0">
                <a:solidFill>
                  <a:schemeClr val="tx2">
                    <a:lumMod val="50000"/>
                  </a:schemeClr>
                </a:solidFill>
                <a:latin typeface="Arial Black" panose="020B0A04020102020204" pitchFamily="34" charset="0"/>
                <a:cs typeface="Arial" panose="020B0604020202020204" pitchFamily="34" charset="0"/>
              </a:rPr>
              <a:t>COMUNICAÇÃO</a:t>
            </a:r>
          </a:p>
        </p:txBody>
      </p:sp>
      <p:sp>
        <p:nvSpPr>
          <p:cNvPr id="2" name="Espaço Reservado para Número de Slide 1"/>
          <p:cNvSpPr>
            <a:spLocks noGrp="1"/>
          </p:cNvSpPr>
          <p:nvPr>
            <p:ph type="sldNum" sz="quarter" idx="12"/>
          </p:nvPr>
        </p:nvSpPr>
        <p:spPr/>
        <p:txBody>
          <a:bodyPr/>
          <a:lstStyle/>
          <a:p>
            <a:pPr rtl="0"/>
            <a:fld id="{5A4A7955-6230-48B4-BD8B-A7C460F75945}" type="slidenum">
              <a:rPr lang="pt-BR" noProof="0" smtClean="0"/>
              <a:t>32</a:t>
            </a:fld>
            <a:endParaRPr lang="pt-BR" noProof="0" dirty="0"/>
          </a:p>
        </p:txBody>
      </p:sp>
      <p:grpSp>
        <p:nvGrpSpPr>
          <p:cNvPr id="39" name="Grupo 38"/>
          <p:cNvGrpSpPr/>
          <p:nvPr/>
        </p:nvGrpSpPr>
        <p:grpSpPr>
          <a:xfrm>
            <a:off x="613884" y="958959"/>
            <a:ext cx="4659889" cy="1083607"/>
            <a:chOff x="491039" y="1018313"/>
            <a:chExt cx="4600515" cy="1188279"/>
          </a:xfrm>
        </p:grpSpPr>
        <p:grpSp>
          <p:nvGrpSpPr>
            <p:cNvPr id="40" name="Grupo 39">
              <a:extLst>
                <a:ext uri="{FF2B5EF4-FFF2-40B4-BE49-F238E27FC236}">
                  <a16:creationId xmlns:a16="http://schemas.microsoft.com/office/drawing/2014/main" id="{91550221-8258-42F2-8C5D-7698C3085D53}"/>
                </a:ext>
                <a:ext uri="{C183D7F6-B498-43B3-948B-1728B52AA6E4}">
                  <adec:decorative xmlns:adec="http://schemas.microsoft.com/office/drawing/2017/decorative" val="1"/>
                </a:ext>
              </a:extLst>
            </p:cNvPr>
            <p:cNvGrpSpPr/>
            <p:nvPr/>
          </p:nvGrpSpPr>
          <p:grpSpPr>
            <a:xfrm>
              <a:off x="491039" y="1143472"/>
              <a:ext cx="2181673" cy="1063120"/>
              <a:chOff x="304800" y="1024239"/>
              <a:chExt cx="3128967" cy="2519723"/>
            </a:xfrm>
            <a:effectLst>
              <a:outerShdw blurRad="50800" dist="38100" dir="5400000" algn="t" rotWithShape="0">
                <a:prstClr val="black">
                  <a:alpha val="20000"/>
                </a:prstClr>
              </a:outerShdw>
            </a:effectLst>
          </p:grpSpPr>
          <p:sp>
            <p:nvSpPr>
              <p:cNvPr id="56" name="Retângulo 55">
                <a:extLst>
                  <a:ext uri="{FF2B5EF4-FFF2-40B4-BE49-F238E27FC236}">
                    <a16:creationId xmlns:a16="http://schemas.microsoft.com/office/drawing/2014/main" id="{CDADA208-E23E-4B7A-8B30-503644571020}"/>
                  </a:ext>
                </a:extLst>
              </p:cNvPr>
              <p:cNvSpPr/>
              <p:nvPr/>
            </p:nvSpPr>
            <p:spPr>
              <a:xfrm>
                <a:off x="304800" y="1024239"/>
                <a:ext cx="3128967" cy="178562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800" b="1" dirty="0">
                  <a:solidFill>
                    <a:schemeClr val="bg1"/>
                  </a:solidFill>
                  <a:latin typeface="Arial" panose="020B0604020202020204" pitchFamily="34" charset="0"/>
                  <a:cs typeface="Arial" panose="020B0604020202020204" pitchFamily="34" charset="0"/>
                </a:endParaRPr>
              </a:p>
              <a:p>
                <a:pPr algn="ctr">
                  <a:spcBef>
                    <a:spcPts val="600"/>
                  </a:spcBef>
                </a:pPr>
                <a:r>
                  <a:rPr lang="pt-BR" sz="1600" b="1" dirty="0">
                    <a:solidFill>
                      <a:schemeClr val="bg1"/>
                    </a:solidFill>
                    <a:latin typeface="Arial" panose="020B0604020202020204" pitchFamily="34" charset="0"/>
                    <a:cs typeface="Arial" panose="020B0604020202020204" pitchFamily="34" charset="0"/>
                  </a:rPr>
                  <a:t>R$ 46.800</a:t>
                </a:r>
              </a:p>
              <a:p>
                <a:pPr algn="ctr">
                  <a:spcBef>
                    <a:spcPts val="600"/>
                  </a:spcBef>
                </a:pPr>
                <a:r>
                  <a:rPr lang="pt-BR" sz="900" b="1" dirty="0">
                    <a:solidFill>
                      <a:schemeClr val="bg1"/>
                    </a:solidFill>
                    <a:latin typeface="Arial" panose="020B0604020202020204" pitchFamily="34" charset="0"/>
                    <a:cs typeface="Arial" panose="020B0604020202020204" pitchFamily="34" charset="0"/>
                  </a:rPr>
                  <a:t>90,7% do previsto</a:t>
                </a:r>
              </a:p>
            </p:txBody>
          </p:sp>
          <p:sp>
            <p:nvSpPr>
              <p:cNvPr id="57" name="Retângulo 56">
                <a:extLst>
                  <a:ext uri="{FF2B5EF4-FFF2-40B4-BE49-F238E27FC236}">
                    <a16:creationId xmlns:a16="http://schemas.microsoft.com/office/drawing/2014/main" id="{35AF9DE5-C8D3-43F1-8647-AA7713F1FCEF}"/>
                  </a:ext>
                </a:extLst>
              </p:cNvPr>
              <p:cNvSpPr/>
              <p:nvPr/>
            </p:nvSpPr>
            <p:spPr>
              <a:xfrm>
                <a:off x="304800" y="2809862"/>
                <a:ext cx="3098117" cy="73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100" b="1" dirty="0">
                    <a:solidFill>
                      <a:schemeClr val="accent1">
                        <a:lumMod val="75000"/>
                      </a:schemeClr>
                    </a:solidFill>
                    <a:latin typeface="Arial" panose="020B0604020202020204" pitchFamily="34" charset="0"/>
                    <a:cs typeface="Arial" panose="020B0604020202020204" pitchFamily="34" charset="0"/>
                  </a:rPr>
                  <a:t>INVESTIMENTO REALIZADO</a:t>
                </a:r>
              </a:p>
            </p:txBody>
          </p:sp>
        </p:grpSp>
        <p:sp>
          <p:nvSpPr>
            <p:cNvPr id="41" name="Oval 5">
              <a:extLst>
                <a:ext uri="{FF2B5EF4-FFF2-40B4-BE49-F238E27FC236}">
                  <a16:creationId xmlns:a16="http://schemas.microsoft.com/office/drawing/2014/main" id="{97C50A8E-3918-4827-975A-99A3EAB66BFA}"/>
                </a:ext>
                <a:ext uri="{C183D7F6-B498-43B3-948B-1728B52AA6E4}">
                  <adec:decorative xmlns:adec="http://schemas.microsoft.com/office/drawing/2017/decorative" val="1"/>
                </a:ext>
              </a:extLst>
            </p:cNvPr>
            <p:cNvSpPr/>
            <p:nvPr/>
          </p:nvSpPr>
          <p:spPr>
            <a:xfrm>
              <a:off x="1194687" y="1018313"/>
              <a:ext cx="682581" cy="29781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600" dirty="0"/>
            </a:p>
          </p:txBody>
        </p:sp>
        <p:grpSp>
          <p:nvGrpSpPr>
            <p:cNvPr id="53" name="Grupo 52"/>
            <p:cNvGrpSpPr/>
            <p:nvPr/>
          </p:nvGrpSpPr>
          <p:grpSpPr>
            <a:xfrm>
              <a:off x="2777329" y="1143472"/>
              <a:ext cx="2314225" cy="1063120"/>
              <a:chOff x="2777329" y="1143472"/>
              <a:chExt cx="2314225" cy="1063120"/>
            </a:xfrm>
          </p:grpSpPr>
          <p:sp>
            <p:nvSpPr>
              <p:cNvPr id="54" name="Retângulo 53">
                <a:extLst>
                  <a:ext uri="{FF2B5EF4-FFF2-40B4-BE49-F238E27FC236}">
                    <a16:creationId xmlns:a16="http://schemas.microsoft.com/office/drawing/2014/main" id="{0A0A31DB-DD27-4F64-AB8C-EC7887B70CFD}"/>
                  </a:ext>
                </a:extLst>
              </p:cNvPr>
              <p:cNvSpPr/>
              <p:nvPr/>
            </p:nvSpPr>
            <p:spPr>
              <a:xfrm>
                <a:off x="2777329" y="1143472"/>
                <a:ext cx="2314225" cy="748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800" b="1" dirty="0">
                  <a:latin typeface="+mj-lt"/>
                </a:endParaRPr>
              </a:p>
              <a:p>
                <a:pPr algn="ctr">
                  <a:spcBef>
                    <a:spcPts val="600"/>
                  </a:spcBef>
                </a:pPr>
                <a:r>
                  <a:rPr lang="pt-BR" sz="1600" b="1" dirty="0">
                    <a:latin typeface="+mj-lt"/>
                  </a:rPr>
                  <a:t>5,6 %</a:t>
                </a:r>
              </a:p>
              <a:p>
                <a:pPr algn="ctr">
                  <a:spcBef>
                    <a:spcPts val="600"/>
                  </a:spcBef>
                </a:pPr>
                <a:r>
                  <a:rPr lang="pt-BR" sz="800" b="1" dirty="0">
                    <a:latin typeface="+mj-lt"/>
                  </a:rPr>
                  <a:t>Mínimo 3% da Receita de Arrecadação</a:t>
                </a:r>
              </a:p>
            </p:txBody>
          </p:sp>
          <p:sp>
            <p:nvSpPr>
              <p:cNvPr id="55" name="Retângulo 54">
                <a:extLst>
                  <a:ext uri="{FF2B5EF4-FFF2-40B4-BE49-F238E27FC236}">
                    <a16:creationId xmlns:a16="http://schemas.microsoft.com/office/drawing/2014/main" id="{AC6A4160-8BE0-4F42-8528-A692DB7BDCCE}"/>
                  </a:ext>
                </a:extLst>
              </p:cNvPr>
              <p:cNvSpPr/>
              <p:nvPr/>
            </p:nvSpPr>
            <p:spPr>
              <a:xfrm>
                <a:off x="2827997" y="1891822"/>
                <a:ext cx="2263556" cy="314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100" b="1" dirty="0">
                    <a:solidFill>
                      <a:srgbClr val="1C3942"/>
                    </a:solidFill>
                    <a:latin typeface="Arial" panose="020B0604020202020204" pitchFamily="34" charset="0"/>
                    <a:cs typeface="Arial" panose="020B0604020202020204" pitchFamily="34" charset="0"/>
                  </a:rPr>
                  <a:t>LIMITE</a:t>
                </a:r>
                <a:r>
                  <a:rPr lang="pt-BR" sz="1200" b="1" dirty="0">
                    <a:solidFill>
                      <a:srgbClr val="1C3942"/>
                    </a:solidFill>
                    <a:latin typeface="Arial" panose="020B0604020202020204" pitchFamily="34" charset="0"/>
                    <a:cs typeface="Arial" panose="020B0604020202020204" pitchFamily="34" charset="0"/>
                  </a:rPr>
                  <a:t> </a:t>
                </a:r>
                <a:r>
                  <a:rPr lang="pt-BR" sz="1100" b="1" dirty="0">
                    <a:solidFill>
                      <a:srgbClr val="1C3942"/>
                    </a:solidFill>
                    <a:latin typeface="Arial" panose="020B0604020202020204" pitchFamily="34" charset="0"/>
                    <a:cs typeface="Arial" panose="020B0604020202020204" pitchFamily="34" charset="0"/>
                  </a:rPr>
                  <a:t>ALCANÇADO</a:t>
                </a:r>
              </a:p>
            </p:txBody>
          </p:sp>
        </p:grpSp>
      </p:grpSp>
      <p:pic>
        <p:nvPicPr>
          <p:cNvPr id="58" name="Gráfico 49" descr="Dólar">
            <a:extLst>
              <a:ext uri="{FF2B5EF4-FFF2-40B4-BE49-F238E27FC236}">
                <a16:creationId xmlns:a16="http://schemas.microsoft.com/office/drawing/2014/main" id="{B45FA135-8167-4C82-B006-9F8C02C3E1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1119" y="894987"/>
            <a:ext cx="399155" cy="399155"/>
          </a:xfrm>
          <a:prstGeom prst="rect">
            <a:avLst/>
          </a:prstGeom>
        </p:spPr>
      </p:pic>
      <p:sp>
        <p:nvSpPr>
          <p:cNvPr id="59" name="Oval 47">
            <a:extLst>
              <a:ext uri="{FF2B5EF4-FFF2-40B4-BE49-F238E27FC236}">
                <a16:creationId xmlns:a16="http://schemas.microsoft.com/office/drawing/2014/main" id="{151F8D54-5195-4686-B421-E1F7E4D42652}"/>
              </a:ext>
              <a:ext uri="{C183D7F6-B498-43B3-948B-1728B52AA6E4}">
                <adec:decorative xmlns:adec="http://schemas.microsoft.com/office/drawing/2017/decorative" val="1"/>
              </a:ext>
            </a:extLst>
          </p:cNvPr>
          <p:cNvSpPr/>
          <p:nvPr/>
        </p:nvSpPr>
        <p:spPr>
          <a:xfrm>
            <a:off x="3699807" y="915997"/>
            <a:ext cx="770016" cy="357867"/>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600" dirty="0"/>
          </a:p>
        </p:txBody>
      </p:sp>
      <p:pic>
        <p:nvPicPr>
          <p:cNvPr id="60" name="Gráfico 51" descr="Alvo">
            <a:extLst>
              <a:ext uri="{FF2B5EF4-FFF2-40B4-BE49-F238E27FC236}">
                <a16:creationId xmlns:a16="http://schemas.microsoft.com/office/drawing/2014/main" id="{9F4D7BC5-9EF7-49B5-99A1-7582FA81A6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33334" y="865019"/>
            <a:ext cx="502178" cy="453278"/>
          </a:xfrm>
          <a:prstGeom prst="rect">
            <a:avLst/>
          </a:prstGeom>
        </p:spPr>
      </p:pic>
      <p:sp>
        <p:nvSpPr>
          <p:cNvPr id="61" name="CaixaDeTexto 60"/>
          <p:cNvSpPr txBox="1"/>
          <p:nvPr/>
        </p:nvSpPr>
        <p:spPr>
          <a:xfrm>
            <a:off x="597184" y="3044799"/>
            <a:ext cx="4648013" cy="3708708"/>
          </a:xfrm>
          <a:prstGeom prst="rect">
            <a:avLst/>
          </a:prstGeom>
          <a:noFill/>
        </p:spPr>
        <p:txBody>
          <a:bodyPr wrap="square" rtlCol="0">
            <a:spAutoFit/>
          </a:bodyPr>
          <a:lstStyle/>
          <a:p>
            <a:r>
              <a:rPr lang="pt-BR" sz="1400" b="1" dirty="0">
                <a:latin typeface="Arial" panose="020B0604020202020204" pitchFamily="34" charset="0"/>
                <a:cs typeface="Arial" panose="020B0604020202020204" pitchFamily="34" charset="0"/>
              </a:rPr>
              <a:t>INDICADORES</a:t>
            </a:r>
          </a:p>
          <a:p>
            <a:endParaRPr lang="pt-BR" sz="1300" b="1" dirty="0">
              <a:solidFill>
                <a:srgbClr val="006666"/>
              </a:solidFill>
              <a:latin typeface="Arial" panose="020B0604020202020204" pitchFamily="34" charset="0"/>
              <a:cs typeface="Arial" panose="020B0604020202020204" pitchFamily="34" charset="0"/>
            </a:endParaRPr>
          </a:p>
          <a:p>
            <a:pPr lvl="0"/>
            <a:r>
              <a:rPr lang="pt-BR" sz="1300" b="1" dirty="0">
                <a:solidFill>
                  <a:srgbClr val="006666"/>
                </a:solidFill>
                <a:latin typeface="Arial" panose="020B0604020202020204" pitchFamily="34" charset="0"/>
                <a:cs typeface="Arial" panose="020B0604020202020204" pitchFamily="34" charset="0"/>
              </a:rPr>
              <a:t>Presença na mídia como um todo</a:t>
            </a:r>
          </a:p>
          <a:p>
            <a:pPr algn="just"/>
            <a:r>
              <a:rPr lang="pt-BR" sz="1300" dirty="0">
                <a:latin typeface="Arial" panose="020B0604020202020204" pitchFamily="34" charset="0"/>
                <a:cs typeface="Arial" panose="020B0604020202020204" pitchFamily="34" charset="0"/>
              </a:rPr>
              <a:t>Objetivo: Avaliar a relação entre as mídias que citam o CAU/RR com as notícias de arquitetura e urbanismo no Estado.</a:t>
            </a: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lvl="0"/>
            <a:endParaRPr lang="pt-BR" sz="1300" b="1" dirty="0">
              <a:solidFill>
                <a:srgbClr val="006666"/>
              </a:solidFill>
              <a:latin typeface="Arial" panose="020B0604020202020204" pitchFamily="34" charset="0"/>
              <a:cs typeface="Arial" panose="020B0604020202020204" pitchFamily="34" charset="0"/>
            </a:endParaRPr>
          </a:p>
          <a:p>
            <a:pPr lvl="0"/>
            <a:r>
              <a:rPr lang="pt-BR" sz="1300" b="1" dirty="0">
                <a:solidFill>
                  <a:srgbClr val="006666"/>
                </a:solidFill>
                <a:latin typeface="Arial" panose="020B0604020202020204" pitchFamily="34" charset="0"/>
                <a:cs typeface="Arial" panose="020B0604020202020204" pitchFamily="34" charset="0"/>
              </a:rPr>
              <a:t>Índice de inserções positivas na mídia</a:t>
            </a:r>
          </a:p>
          <a:p>
            <a:pPr algn="just"/>
            <a:r>
              <a:rPr lang="pt-BR" sz="1300" dirty="0">
                <a:latin typeface="Arial" panose="020B0604020202020204" pitchFamily="34" charset="0"/>
                <a:cs typeface="Arial" panose="020B0604020202020204" pitchFamily="34" charset="0"/>
              </a:rPr>
              <a:t>Objetivo: Avaliar o índice de satisfação com o atendimento das demandas.</a:t>
            </a: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p:txBody>
      </p:sp>
      <p:grpSp>
        <p:nvGrpSpPr>
          <p:cNvPr id="62" name="Grupo 61"/>
          <p:cNvGrpSpPr/>
          <p:nvPr/>
        </p:nvGrpSpPr>
        <p:grpSpPr>
          <a:xfrm>
            <a:off x="859515" y="4414626"/>
            <a:ext cx="950400" cy="590799"/>
            <a:chOff x="5337516" y="885815"/>
            <a:chExt cx="984865" cy="590799"/>
          </a:xfrm>
        </p:grpSpPr>
        <p:grpSp>
          <p:nvGrpSpPr>
            <p:cNvPr id="63" name="Grupo 62"/>
            <p:cNvGrpSpPr/>
            <p:nvPr/>
          </p:nvGrpSpPr>
          <p:grpSpPr>
            <a:xfrm>
              <a:off x="5357392" y="885815"/>
              <a:ext cx="964989" cy="279375"/>
              <a:chOff x="5357392" y="885815"/>
              <a:chExt cx="964989" cy="279375"/>
            </a:xfrm>
          </p:grpSpPr>
          <p:sp>
            <p:nvSpPr>
              <p:cNvPr id="67" name="Seta para a direita 66"/>
              <p:cNvSpPr/>
              <p:nvPr/>
            </p:nvSpPr>
            <p:spPr>
              <a:xfrm>
                <a:off x="5357392" y="885815"/>
                <a:ext cx="964989" cy="279375"/>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CaixaDeTexto 67"/>
              <p:cNvSpPr txBox="1"/>
              <p:nvPr/>
            </p:nvSpPr>
            <p:spPr>
              <a:xfrm>
                <a:off x="5536560" y="923131"/>
                <a:ext cx="664421" cy="204645"/>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Meta</a:t>
                </a:r>
              </a:p>
            </p:txBody>
          </p:sp>
        </p:grpSp>
        <p:grpSp>
          <p:nvGrpSpPr>
            <p:cNvPr id="64" name="Grupo 63"/>
            <p:cNvGrpSpPr/>
            <p:nvPr/>
          </p:nvGrpSpPr>
          <p:grpSpPr>
            <a:xfrm>
              <a:off x="5337516" y="1197239"/>
              <a:ext cx="964989" cy="279375"/>
              <a:chOff x="5357392" y="885815"/>
              <a:chExt cx="964989" cy="279375"/>
            </a:xfrm>
          </p:grpSpPr>
          <p:sp>
            <p:nvSpPr>
              <p:cNvPr id="65" name="Seta para a direita 64"/>
              <p:cNvSpPr/>
              <p:nvPr/>
            </p:nvSpPr>
            <p:spPr>
              <a:xfrm>
                <a:off x="5357392" y="885815"/>
                <a:ext cx="964989" cy="27937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CaixaDeTexto 65"/>
              <p:cNvSpPr txBox="1"/>
              <p:nvPr/>
            </p:nvSpPr>
            <p:spPr>
              <a:xfrm>
                <a:off x="5456780" y="923130"/>
                <a:ext cx="858974" cy="230832"/>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Resultado</a:t>
                </a:r>
              </a:p>
            </p:txBody>
          </p:sp>
        </p:grpSp>
      </p:grpSp>
      <p:grpSp>
        <p:nvGrpSpPr>
          <p:cNvPr id="69" name="Grupo 68"/>
          <p:cNvGrpSpPr/>
          <p:nvPr/>
        </p:nvGrpSpPr>
        <p:grpSpPr>
          <a:xfrm>
            <a:off x="881290" y="5936758"/>
            <a:ext cx="950400" cy="590799"/>
            <a:chOff x="5337516" y="885815"/>
            <a:chExt cx="984865" cy="590799"/>
          </a:xfrm>
        </p:grpSpPr>
        <p:grpSp>
          <p:nvGrpSpPr>
            <p:cNvPr id="70" name="Grupo 69"/>
            <p:cNvGrpSpPr/>
            <p:nvPr/>
          </p:nvGrpSpPr>
          <p:grpSpPr>
            <a:xfrm>
              <a:off x="5357392" y="885815"/>
              <a:ext cx="964989" cy="279375"/>
              <a:chOff x="5357392" y="885815"/>
              <a:chExt cx="964989" cy="279375"/>
            </a:xfrm>
          </p:grpSpPr>
          <p:sp>
            <p:nvSpPr>
              <p:cNvPr id="74" name="Seta para a direita 73"/>
              <p:cNvSpPr/>
              <p:nvPr/>
            </p:nvSpPr>
            <p:spPr>
              <a:xfrm>
                <a:off x="5357392" y="885815"/>
                <a:ext cx="964989" cy="279375"/>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CaixaDeTexto 74"/>
              <p:cNvSpPr txBox="1"/>
              <p:nvPr/>
            </p:nvSpPr>
            <p:spPr>
              <a:xfrm>
                <a:off x="5536560" y="923131"/>
                <a:ext cx="664421" cy="204645"/>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Meta</a:t>
                </a:r>
              </a:p>
            </p:txBody>
          </p:sp>
        </p:grpSp>
        <p:grpSp>
          <p:nvGrpSpPr>
            <p:cNvPr id="71" name="Grupo 70"/>
            <p:cNvGrpSpPr/>
            <p:nvPr/>
          </p:nvGrpSpPr>
          <p:grpSpPr>
            <a:xfrm>
              <a:off x="5337516" y="1197239"/>
              <a:ext cx="964989" cy="279375"/>
              <a:chOff x="5357392" y="885815"/>
              <a:chExt cx="964989" cy="279375"/>
            </a:xfrm>
          </p:grpSpPr>
          <p:sp>
            <p:nvSpPr>
              <p:cNvPr id="72" name="Seta para a direita 71"/>
              <p:cNvSpPr/>
              <p:nvPr/>
            </p:nvSpPr>
            <p:spPr>
              <a:xfrm>
                <a:off x="5357392" y="885815"/>
                <a:ext cx="964989" cy="27937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CaixaDeTexto 72"/>
              <p:cNvSpPr txBox="1"/>
              <p:nvPr/>
            </p:nvSpPr>
            <p:spPr>
              <a:xfrm>
                <a:off x="5456780" y="923130"/>
                <a:ext cx="858974" cy="230832"/>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Resultado</a:t>
                </a:r>
              </a:p>
            </p:txBody>
          </p:sp>
        </p:grpSp>
      </p:grpSp>
      <p:sp>
        <p:nvSpPr>
          <p:cNvPr id="84" name="Retângulo 83"/>
          <p:cNvSpPr/>
          <p:nvPr/>
        </p:nvSpPr>
        <p:spPr>
          <a:xfrm>
            <a:off x="2056796" y="4388227"/>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80%</a:t>
            </a:r>
          </a:p>
        </p:txBody>
      </p:sp>
      <p:sp>
        <p:nvSpPr>
          <p:cNvPr id="85" name="Retângulo 84"/>
          <p:cNvSpPr/>
          <p:nvPr/>
        </p:nvSpPr>
        <p:spPr>
          <a:xfrm>
            <a:off x="2078571" y="4728856"/>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100%</a:t>
            </a:r>
          </a:p>
        </p:txBody>
      </p:sp>
      <p:pic>
        <p:nvPicPr>
          <p:cNvPr id="86" name="Picture 2" descr="Resultado de imagem para resultado bom rui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77" r="51191"/>
          <a:stretch/>
        </p:blipFill>
        <p:spPr bwMode="auto">
          <a:xfrm>
            <a:off x="3117326" y="4411565"/>
            <a:ext cx="620070" cy="60931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Resultado de imagem para resultado bom rui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77" r="51191"/>
          <a:stretch/>
        </p:blipFill>
        <p:spPr bwMode="auto">
          <a:xfrm>
            <a:off x="3117326" y="5870983"/>
            <a:ext cx="620070" cy="609311"/>
          </a:xfrm>
          <a:prstGeom prst="rect">
            <a:avLst/>
          </a:prstGeom>
          <a:noFill/>
          <a:extLst>
            <a:ext uri="{909E8E84-426E-40DD-AFC4-6F175D3DCCD1}">
              <a14:hiddenFill xmlns:a14="http://schemas.microsoft.com/office/drawing/2010/main">
                <a:solidFill>
                  <a:srgbClr val="FFFFFF"/>
                </a:solidFill>
              </a14:hiddenFill>
            </a:ext>
          </a:extLst>
        </p:spPr>
      </p:pic>
      <p:sp>
        <p:nvSpPr>
          <p:cNvPr id="90" name="Retângulo 89"/>
          <p:cNvSpPr/>
          <p:nvPr/>
        </p:nvSpPr>
        <p:spPr>
          <a:xfrm>
            <a:off x="2066696" y="5903812"/>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80%</a:t>
            </a:r>
          </a:p>
        </p:txBody>
      </p:sp>
      <p:sp>
        <p:nvSpPr>
          <p:cNvPr id="91" name="Retângulo 90"/>
          <p:cNvSpPr/>
          <p:nvPr/>
        </p:nvSpPr>
        <p:spPr>
          <a:xfrm>
            <a:off x="2076596" y="6271737"/>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80%</a:t>
            </a:r>
          </a:p>
        </p:txBody>
      </p:sp>
      <p:pic>
        <p:nvPicPr>
          <p:cNvPr id="3" name="Imagem 2"/>
          <p:cNvPicPr>
            <a:picLocks noChangeAspect="1"/>
          </p:cNvPicPr>
          <p:nvPr/>
        </p:nvPicPr>
        <p:blipFill>
          <a:blip r:embed="rId8"/>
          <a:stretch>
            <a:fillRect/>
          </a:stretch>
        </p:blipFill>
        <p:spPr>
          <a:xfrm>
            <a:off x="6541561" y="1121180"/>
            <a:ext cx="1511288" cy="843510"/>
          </a:xfrm>
          <a:prstGeom prst="rect">
            <a:avLst/>
          </a:prstGeom>
        </p:spPr>
      </p:pic>
      <p:sp>
        <p:nvSpPr>
          <p:cNvPr id="4" name="CaixaDeTexto 3"/>
          <p:cNvSpPr txBox="1"/>
          <p:nvPr/>
        </p:nvSpPr>
        <p:spPr>
          <a:xfrm>
            <a:off x="6219363" y="1898888"/>
            <a:ext cx="2117161" cy="3493264"/>
          </a:xfrm>
          <a:prstGeom prst="rect">
            <a:avLst/>
          </a:prstGeom>
          <a:noFill/>
        </p:spPr>
        <p:txBody>
          <a:bodyPr wrap="square" rtlCol="0">
            <a:spAutoFit/>
          </a:bodyPr>
          <a:lstStyle/>
          <a:p>
            <a:pPr algn="ctr"/>
            <a:endParaRPr lang="pt-BR" sz="1300" b="1" dirty="0">
              <a:solidFill>
                <a:schemeClr val="accent4">
                  <a:lumMod val="75000"/>
                </a:schemeClr>
              </a:solidFill>
              <a:latin typeface="Arial Black" panose="020B0A04020102020204" pitchFamily="34" charset="0"/>
              <a:cs typeface="Arial" panose="020B0604020202020204" pitchFamily="34" charset="0"/>
            </a:endParaRPr>
          </a:p>
          <a:p>
            <a:pPr algn="ctr"/>
            <a:r>
              <a:rPr lang="pt-BR" sz="1300" b="1" dirty="0">
                <a:solidFill>
                  <a:schemeClr val="accent4">
                    <a:lumMod val="75000"/>
                  </a:schemeClr>
                </a:solidFill>
                <a:latin typeface="Arial Black" panose="020B0A04020102020204" pitchFamily="34" charset="0"/>
                <a:cs typeface="Arial" panose="020B0604020202020204" pitchFamily="34" charset="0"/>
              </a:rPr>
              <a:t>Redes Sociais</a:t>
            </a:r>
          </a:p>
          <a:p>
            <a:r>
              <a:rPr lang="pt-BR" sz="1300" b="1" dirty="0" err="1">
                <a:latin typeface="Arial" panose="020B0604020202020204" pitchFamily="34" charset="0"/>
                <a:cs typeface="Arial" panose="020B0604020202020204" pitchFamily="34" charset="0"/>
              </a:rPr>
              <a:t>Facebook</a:t>
            </a:r>
            <a:endParaRPr lang="pt-BR" sz="1300" b="1" dirty="0">
              <a:latin typeface="Arial" panose="020B0604020202020204" pitchFamily="34" charset="0"/>
              <a:cs typeface="Arial" panose="020B0604020202020204" pitchFamily="34" charset="0"/>
            </a:endParaRPr>
          </a:p>
          <a:p>
            <a:r>
              <a:rPr lang="pt-BR" sz="1300" dirty="0">
                <a:latin typeface="Arial" panose="020B0604020202020204" pitchFamily="34" charset="0"/>
                <a:cs typeface="Arial" panose="020B0604020202020204" pitchFamily="34" charset="0"/>
              </a:rPr>
              <a:t>Seguidores: 987</a:t>
            </a:r>
          </a:p>
          <a:p>
            <a:endParaRPr lang="pt-BR" sz="1300" dirty="0">
              <a:latin typeface="Arial" panose="020B0604020202020204" pitchFamily="34" charset="0"/>
              <a:cs typeface="Arial" panose="020B0604020202020204" pitchFamily="34" charset="0"/>
            </a:endParaRPr>
          </a:p>
          <a:p>
            <a:r>
              <a:rPr lang="pt-BR" sz="1300" b="1" dirty="0" err="1">
                <a:latin typeface="Arial" panose="020B0604020202020204" pitchFamily="34" charset="0"/>
                <a:cs typeface="Arial" panose="020B0604020202020204" pitchFamily="34" charset="0"/>
              </a:rPr>
              <a:t>Instagram</a:t>
            </a:r>
            <a:endParaRPr lang="pt-BR" sz="1300" b="1" dirty="0">
              <a:latin typeface="Arial" panose="020B0604020202020204" pitchFamily="34" charset="0"/>
              <a:cs typeface="Arial" panose="020B0604020202020204" pitchFamily="34" charset="0"/>
            </a:endParaRPr>
          </a:p>
          <a:p>
            <a:r>
              <a:rPr lang="pt-BR" sz="1300" dirty="0">
                <a:latin typeface="Arial" panose="020B0604020202020204" pitchFamily="34" charset="0"/>
                <a:cs typeface="Arial" panose="020B0604020202020204" pitchFamily="34" charset="0"/>
              </a:rPr>
              <a:t>Seguidores: 1.124</a:t>
            </a:r>
          </a:p>
          <a:p>
            <a:endParaRPr lang="pt-BR" sz="1300" dirty="0">
              <a:latin typeface="Arial" panose="020B0604020202020204" pitchFamily="34" charset="0"/>
              <a:cs typeface="Arial" panose="020B0604020202020204" pitchFamily="34" charset="0"/>
            </a:endParaRPr>
          </a:p>
          <a:p>
            <a:endParaRPr lang="pt-BR" sz="1300" b="1" dirty="0">
              <a:solidFill>
                <a:schemeClr val="accent4">
                  <a:lumMod val="75000"/>
                </a:schemeClr>
              </a:solidFill>
              <a:latin typeface="Arial" panose="020B0604020202020204" pitchFamily="34" charset="0"/>
              <a:cs typeface="Arial" panose="020B0604020202020204" pitchFamily="34" charset="0"/>
            </a:endParaRPr>
          </a:p>
          <a:p>
            <a:pPr algn="ctr"/>
            <a:endParaRPr lang="pt-BR" sz="1300" b="1" dirty="0">
              <a:solidFill>
                <a:schemeClr val="accent4">
                  <a:lumMod val="75000"/>
                </a:schemeClr>
              </a:solidFill>
              <a:latin typeface="Arial Black" panose="020B0A04020102020204" pitchFamily="34" charset="0"/>
              <a:cs typeface="Arial" panose="020B0604020202020204" pitchFamily="34" charset="0"/>
            </a:endParaRPr>
          </a:p>
          <a:p>
            <a:pPr algn="ctr"/>
            <a:r>
              <a:rPr lang="pt-BR" sz="1300" b="1" dirty="0">
                <a:solidFill>
                  <a:schemeClr val="accent4">
                    <a:lumMod val="75000"/>
                  </a:schemeClr>
                </a:solidFill>
                <a:latin typeface="Arial Black" panose="020B0A04020102020204" pitchFamily="34" charset="0"/>
                <a:cs typeface="Arial" panose="020B0604020202020204" pitchFamily="34" charset="0"/>
              </a:rPr>
              <a:t>Mídia Espontânea</a:t>
            </a:r>
          </a:p>
          <a:p>
            <a:endParaRPr lang="pt-BR" sz="1300" dirty="0">
              <a:latin typeface="Arial" panose="020B0604020202020204" pitchFamily="34" charset="0"/>
              <a:cs typeface="Arial" panose="020B0604020202020204" pitchFamily="34" charset="0"/>
            </a:endParaRPr>
          </a:p>
          <a:p>
            <a:r>
              <a:rPr lang="pt-BR" sz="1300" dirty="0">
                <a:latin typeface="Arial" panose="020B0604020202020204" pitchFamily="34" charset="0"/>
                <a:cs typeface="Arial" panose="020B0604020202020204" pitchFamily="34" charset="0"/>
              </a:rPr>
              <a:t>15 Matérias Publicadas</a:t>
            </a:r>
          </a:p>
          <a:p>
            <a:r>
              <a:rPr lang="pt-BR" sz="1300" dirty="0">
                <a:latin typeface="Arial" panose="020B0604020202020204" pitchFamily="34" charset="0"/>
                <a:cs typeface="Arial" panose="020B0604020202020204" pitchFamily="34" charset="0"/>
              </a:rPr>
              <a:t>Sendo:</a:t>
            </a:r>
          </a:p>
          <a:p>
            <a:r>
              <a:rPr lang="pt-BR" sz="1300" dirty="0">
                <a:latin typeface="Arial" panose="020B0604020202020204" pitchFamily="34" charset="0"/>
                <a:cs typeface="Arial" panose="020B0604020202020204" pitchFamily="34" charset="0"/>
              </a:rPr>
              <a:t>13 sites internet</a:t>
            </a:r>
          </a:p>
          <a:p>
            <a:r>
              <a:rPr lang="pt-BR" sz="1300" dirty="0">
                <a:latin typeface="Arial" panose="020B0604020202020204" pitchFamily="34" charset="0"/>
                <a:cs typeface="Arial" panose="020B0604020202020204" pitchFamily="34" charset="0"/>
              </a:rPr>
              <a:t>02   Rádios</a:t>
            </a:r>
          </a:p>
          <a:p>
            <a:endParaRPr lang="pt-BR" sz="1300" dirty="0">
              <a:latin typeface="Arial" panose="020B0604020202020204" pitchFamily="34" charset="0"/>
              <a:cs typeface="Arial" panose="020B0604020202020204" pitchFamily="34" charset="0"/>
            </a:endParaRPr>
          </a:p>
        </p:txBody>
      </p:sp>
      <p:pic>
        <p:nvPicPr>
          <p:cNvPr id="5" name="Imagem 4"/>
          <p:cNvPicPr>
            <a:picLocks noChangeAspect="1"/>
          </p:cNvPicPr>
          <p:nvPr/>
        </p:nvPicPr>
        <p:blipFill>
          <a:blip r:embed="rId9"/>
          <a:stretch>
            <a:fillRect/>
          </a:stretch>
        </p:blipFill>
        <p:spPr>
          <a:xfrm>
            <a:off x="7433713" y="5075991"/>
            <a:ext cx="756391" cy="756391"/>
          </a:xfrm>
          <a:prstGeom prst="rect">
            <a:avLst/>
          </a:prstGeom>
        </p:spPr>
      </p:pic>
      <p:sp>
        <p:nvSpPr>
          <p:cNvPr id="6" name="Retângulo de cantos arredondados 5"/>
          <p:cNvSpPr/>
          <p:nvPr/>
        </p:nvSpPr>
        <p:spPr>
          <a:xfrm>
            <a:off x="5784816" y="904512"/>
            <a:ext cx="3031065" cy="26502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de cantos arredondados 44"/>
          <p:cNvSpPr/>
          <p:nvPr/>
        </p:nvSpPr>
        <p:spPr>
          <a:xfrm>
            <a:off x="6219363" y="3717929"/>
            <a:ext cx="2049503" cy="21111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objeto 7" descr="Retângulo bege">
            <a:extLst>
              <a:ext uri="{FF2B5EF4-FFF2-40B4-BE49-F238E27FC236}">
                <a16:creationId xmlns:a16="http://schemas.microsoft.com/office/drawing/2014/main" id="{AAA4A6E3-B44A-4CE5-B683-05F3B9595EFF}"/>
              </a:ext>
            </a:extLst>
          </p:cNvPr>
          <p:cNvSpPr/>
          <p:nvPr/>
        </p:nvSpPr>
        <p:spPr bwMode="white">
          <a:xfrm flipV="1">
            <a:off x="393700" y="283192"/>
            <a:ext cx="8619710" cy="404666"/>
          </a:xfrm>
          <a:custGeom>
            <a:avLst/>
            <a:gdLst/>
            <a:ahLst/>
            <a:cxnLst/>
            <a:rect l="l" t="t" r="r" b="b"/>
            <a:pathLst>
              <a:path w="3935729">
                <a:moveTo>
                  <a:pt x="0" y="0"/>
                </a:moveTo>
                <a:lnTo>
                  <a:pt x="3935349" y="0"/>
                </a:lnTo>
              </a:path>
            </a:pathLst>
          </a:custGeom>
          <a:ln w="54863">
            <a:solidFill>
              <a:srgbClr val="006871"/>
            </a:solidFill>
          </a:ln>
        </p:spPr>
        <p:txBody>
          <a:bodyPr wrap="square" lIns="0" tIns="0" rIns="0" bIns="0" rtlCol="0"/>
          <a:lstStyle/>
          <a:p>
            <a:pPr>
              <a:defRPr/>
            </a:pPr>
            <a:endParaRPr lang="pt-BR" dirty="0">
              <a:solidFill>
                <a:srgbClr val="455F51">
                  <a:lumMod val="50000"/>
                </a:srgbClr>
              </a:solidFill>
              <a:latin typeface="Calibri Light"/>
            </a:endParaRPr>
          </a:p>
        </p:txBody>
      </p:sp>
    </p:spTree>
    <p:extLst>
      <p:ext uri="{BB962C8B-B14F-4D97-AF65-F5344CB8AC3E}">
        <p14:creationId xmlns:p14="http://schemas.microsoft.com/office/powerpoint/2010/main" val="3089774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o 80">
            <a:extLst>
              <a:ext uri="{FF2B5EF4-FFF2-40B4-BE49-F238E27FC236}">
                <a16:creationId xmlns:a16="http://schemas.microsoft.com/office/drawing/2014/main" id="{AB755EE4-AAED-40FD-A16A-259334EEE052}"/>
              </a:ext>
              <a:ext uri="{C183D7F6-B498-43B3-948B-1728B52AA6E4}">
                <adec:decorative xmlns:adec="http://schemas.microsoft.com/office/drawing/2017/decorative" val="1"/>
              </a:ext>
            </a:extLst>
          </p:cNvPr>
          <p:cNvGrpSpPr/>
          <p:nvPr/>
        </p:nvGrpSpPr>
        <p:grpSpPr>
          <a:xfrm>
            <a:off x="585309" y="1855126"/>
            <a:ext cx="4659888" cy="1073427"/>
            <a:chOff x="262105" y="3851562"/>
            <a:chExt cx="3427560" cy="1523700"/>
          </a:xfrm>
          <a:effectLst>
            <a:outerShdw blurRad="50800" dist="38100" dir="2700000" algn="tl" rotWithShape="0">
              <a:prstClr val="black">
                <a:alpha val="20000"/>
              </a:prstClr>
            </a:outerShdw>
          </a:effectLst>
        </p:grpSpPr>
        <p:sp>
          <p:nvSpPr>
            <p:cNvPr id="119" name="Retângulo 118">
              <a:extLst>
                <a:ext uri="{FF2B5EF4-FFF2-40B4-BE49-F238E27FC236}">
                  <a16:creationId xmlns:a16="http://schemas.microsoft.com/office/drawing/2014/main" id="{ECC89592-EA05-4F09-AE50-51BC0C185628}"/>
                </a:ext>
              </a:extLst>
            </p:cNvPr>
            <p:cNvSpPr/>
            <p:nvPr/>
          </p:nvSpPr>
          <p:spPr>
            <a:xfrm>
              <a:off x="270644" y="3851562"/>
              <a:ext cx="3419021" cy="15237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2100" b="1" dirty="0">
                <a:solidFill>
                  <a:schemeClr val="tx2">
                    <a:lumMod val="50000"/>
                  </a:schemeClr>
                </a:solidFill>
                <a:latin typeface="Arial" panose="020B0604020202020204" pitchFamily="34" charset="0"/>
                <a:cs typeface="Arial" panose="020B0604020202020204" pitchFamily="34" charset="0"/>
              </a:endParaRPr>
            </a:p>
            <a:p>
              <a:pPr algn="just">
                <a:spcBef>
                  <a:spcPts val="600"/>
                </a:spcBef>
              </a:pPr>
              <a:r>
                <a:rPr lang="pt-BR" sz="1300" b="1" dirty="0">
                  <a:solidFill>
                    <a:schemeClr val="tx2">
                      <a:lumMod val="50000"/>
                    </a:schemeClr>
                  </a:solidFill>
                  <a:latin typeface="Arial" panose="020B0604020202020204" pitchFamily="34" charset="0"/>
                  <a:cs typeface="Arial" panose="020B0604020202020204" pitchFamily="34" charset="0"/>
                </a:rPr>
                <a:t>Assegurar a eficácia no atendimento e no relacionamento com os arquitetos e urbanistas e a sociedade</a:t>
              </a:r>
            </a:p>
          </p:txBody>
        </p:sp>
        <p:sp>
          <p:nvSpPr>
            <p:cNvPr id="179" name="Retângulo 178">
              <a:extLst>
                <a:ext uri="{FF2B5EF4-FFF2-40B4-BE49-F238E27FC236}">
                  <a16:creationId xmlns:a16="http://schemas.microsoft.com/office/drawing/2014/main" id="{9CFFF09D-96F9-453A-AC93-BC01E504D3BB}"/>
                </a:ext>
              </a:extLst>
            </p:cNvPr>
            <p:cNvSpPr/>
            <p:nvPr/>
          </p:nvSpPr>
          <p:spPr>
            <a:xfrm>
              <a:off x="262105" y="4060865"/>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400" b="1" dirty="0">
                  <a:solidFill>
                    <a:schemeClr val="tx2">
                      <a:lumMod val="50000"/>
                    </a:schemeClr>
                  </a:solidFill>
                  <a:latin typeface="Arial" panose="020B0604020202020204" pitchFamily="34" charset="0"/>
                  <a:cs typeface="Arial" panose="020B0604020202020204" pitchFamily="34" charset="0"/>
                </a:rPr>
                <a:t>OBJETIVO ESTRATÉGICO</a:t>
              </a:r>
            </a:p>
          </p:txBody>
        </p:sp>
      </p:grpSp>
      <p:sp>
        <p:nvSpPr>
          <p:cNvPr id="100" name="Retângulo 99">
            <a:extLst>
              <a:ext uri="{FF2B5EF4-FFF2-40B4-BE49-F238E27FC236}">
                <a16:creationId xmlns:a16="http://schemas.microsoft.com/office/drawing/2014/main" id="{C4B4557E-2EE3-41E0-8A59-E60F50BDB6EC}"/>
              </a:ext>
            </a:extLst>
          </p:cNvPr>
          <p:cNvSpPr/>
          <p:nvPr/>
        </p:nvSpPr>
        <p:spPr>
          <a:xfrm>
            <a:off x="7786009" y="4349972"/>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rPr>
              <a:t>RNON</a:t>
            </a:r>
          </a:p>
        </p:txBody>
      </p:sp>
      <p:sp>
        <p:nvSpPr>
          <p:cNvPr id="42" name="Retângulo 41">
            <a:extLst>
              <a:ext uri="{FF2B5EF4-FFF2-40B4-BE49-F238E27FC236}">
                <a16:creationId xmlns:a16="http://schemas.microsoft.com/office/drawing/2014/main" id="{2F3239D0-A2E6-4F3B-8286-3773023411BB}"/>
              </a:ext>
              <a:ext uri="{C183D7F6-B498-43B3-948B-1728B52AA6E4}">
                <adec:decorative xmlns:adec="http://schemas.microsoft.com/office/drawing/2017/decorative" val="1"/>
              </a:ext>
            </a:extLst>
          </p:cNvPr>
          <p:cNvSpPr/>
          <p:nvPr/>
        </p:nvSpPr>
        <p:spPr>
          <a:xfrm>
            <a:off x="10443557" y="6273799"/>
            <a:ext cx="605443" cy="5971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20</a:t>
            </a:r>
          </a:p>
        </p:txBody>
      </p:sp>
      <p:sp>
        <p:nvSpPr>
          <p:cNvPr id="49" name="Título 4">
            <a:extLst>
              <a:ext uri="{FF2B5EF4-FFF2-40B4-BE49-F238E27FC236}">
                <a16:creationId xmlns:a16="http://schemas.microsoft.com/office/drawing/2014/main" id="{16372197-24F4-4A72-8A24-3C3986A14DAE}"/>
              </a:ext>
            </a:extLst>
          </p:cNvPr>
          <p:cNvSpPr>
            <a:spLocks noGrp="1"/>
          </p:cNvSpPr>
          <p:nvPr>
            <p:ph type="title"/>
          </p:nvPr>
        </p:nvSpPr>
        <p:spPr>
          <a:xfrm>
            <a:off x="311307" y="209268"/>
            <a:ext cx="9613743" cy="502041"/>
          </a:xfrm>
        </p:spPr>
        <p:txBody>
          <a:bodyPr rtlCol="0">
            <a:normAutofit/>
          </a:bodyPr>
          <a:lstStyle/>
          <a:p>
            <a:pPr rtl="0"/>
            <a:r>
              <a:rPr lang="pt-BR" sz="2400" b="1" dirty="0">
                <a:solidFill>
                  <a:schemeClr val="tx2">
                    <a:lumMod val="50000"/>
                  </a:schemeClr>
                </a:solidFill>
                <a:latin typeface="Arial Black" panose="020B0A04020102020204" pitchFamily="34" charset="0"/>
                <a:cs typeface="Arial" panose="020B0604020202020204" pitchFamily="34" charset="0"/>
              </a:rPr>
              <a:t>ATENDIMENTO</a:t>
            </a:r>
          </a:p>
        </p:txBody>
      </p:sp>
      <p:sp>
        <p:nvSpPr>
          <p:cNvPr id="2" name="Espaço Reservado para Número de Slide 1"/>
          <p:cNvSpPr>
            <a:spLocks noGrp="1"/>
          </p:cNvSpPr>
          <p:nvPr>
            <p:ph type="sldNum" sz="quarter" idx="12"/>
          </p:nvPr>
        </p:nvSpPr>
        <p:spPr/>
        <p:txBody>
          <a:bodyPr/>
          <a:lstStyle/>
          <a:p>
            <a:pPr rtl="0"/>
            <a:fld id="{5A4A7955-6230-48B4-BD8B-A7C460F75945}" type="slidenum">
              <a:rPr lang="pt-BR" noProof="0" smtClean="0"/>
              <a:t>33</a:t>
            </a:fld>
            <a:endParaRPr lang="pt-BR" noProof="0" dirty="0"/>
          </a:p>
        </p:txBody>
      </p:sp>
      <p:grpSp>
        <p:nvGrpSpPr>
          <p:cNvPr id="39" name="Grupo 38"/>
          <p:cNvGrpSpPr/>
          <p:nvPr/>
        </p:nvGrpSpPr>
        <p:grpSpPr>
          <a:xfrm>
            <a:off x="613884" y="958959"/>
            <a:ext cx="4659889" cy="1083607"/>
            <a:chOff x="491039" y="1018313"/>
            <a:chExt cx="4600515" cy="1188279"/>
          </a:xfrm>
        </p:grpSpPr>
        <p:grpSp>
          <p:nvGrpSpPr>
            <p:cNvPr id="40" name="Grupo 39">
              <a:extLst>
                <a:ext uri="{FF2B5EF4-FFF2-40B4-BE49-F238E27FC236}">
                  <a16:creationId xmlns:a16="http://schemas.microsoft.com/office/drawing/2014/main" id="{91550221-8258-42F2-8C5D-7698C3085D53}"/>
                </a:ext>
                <a:ext uri="{C183D7F6-B498-43B3-948B-1728B52AA6E4}">
                  <adec:decorative xmlns:adec="http://schemas.microsoft.com/office/drawing/2017/decorative" val="1"/>
                </a:ext>
              </a:extLst>
            </p:cNvPr>
            <p:cNvGrpSpPr/>
            <p:nvPr/>
          </p:nvGrpSpPr>
          <p:grpSpPr>
            <a:xfrm>
              <a:off x="491039" y="1143472"/>
              <a:ext cx="2181673" cy="1063120"/>
              <a:chOff x="304800" y="1024239"/>
              <a:chExt cx="3128967" cy="2519723"/>
            </a:xfrm>
            <a:effectLst>
              <a:outerShdw blurRad="50800" dist="38100" dir="5400000" algn="t" rotWithShape="0">
                <a:prstClr val="black">
                  <a:alpha val="20000"/>
                </a:prstClr>
              </a:outerShdw>
            </a:effectLst>
          </p:grpSpPr>
          <p:sp>
            <p:nvSpPr>
              <p:cNvPr id="56" name="Retângulo 55">
                <a:extLst>
                  <a:ext uri="{FF2B5EF4-FFF2-40B4-BE49-F238E27FC236}">
                    <a16:creationId xmlns:a16="http://schemas.microsoft.com/office/drawing/2014/main" id="{CDADA208-E23E-4B7A-8B30-503644571020}"/>
                  </a:ext>
                </a:extLst>
              </p:cNvPr>
              <p:cNvSpPr/>
              <p:nvPr/>
            </p:nvSpPr>
            <p:spPr>
              <a:xfrm>
                <a:off x="304800" y="1024239"/>
                <a:ext cx="3128967" cy="17856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800" b="1" dirty="0">
                  <a:solidFill>
                    <a:schemeClr val="bg1"/>
                  </a:solidFill>
                  <a:latin typeface="Arial" panose="020B0604020202020204" pitchFamily="34" charset="0"/>
                  <a:cs typeface="Arial" panose="020B0604020202020204" pitchFamily="34" charset="0"/>
                </a:endParaRPr>
              </a:p>
              <a:p>
                <a:pPr algn="ctr">
                  <a:spcBef>
                    <a:spcPts val="600"/>
                  </a:spcBef>
                </a:pPr>
                <a:r>
                  <a:rPr lang="pt-BR" sz="1600" b="1" dirty="0">
                    <a:solidFill>
                      <a:schemeClr val="bg1"/>
                    </a:solidFill>
                    <a:latin typeface="Arial" panose="020B0604020202020204" pitchFamily="34" charset="0"/>
                    <a:cs typeface="Arial" panose="020B0604020202020204" pitchFamily="34" charset="0"/>
                  </a:rPr>
                  <a:t>R$ 236.068</a:t>
                </a:r>
              </a:p>
              <a:p>
                <a:pPr algn="ctr">
                  <a:spcBef>
                    <a:spcPts val="600"/>
                  </a:spcBef>
                </a:pPr>
                <a:r>
                  <a:rPr lang="pt-BR" sz="900" b="1" dirty="0">
                    <a:solidFill>
                      <a:schemeClr val="bg1"/>
                    </a:solidFill>
                    <a:latin typeface="Arial" panose="020B0604020202020204" pitchFamily="34" charset="0"/>
                    <a:cs typeface="Arial" panose="020B0604020202020204" pitchFamily="34" charset="0"/>
                  </a:rPr>
                  <a:t>85,8% do previsto</a:t>
                </a:r>
              </a:p>
            </p:txBody>
          </p:sp>
          <p:sp>
            <p:nvSpPr>
              <p:cNvPr id="57" name="Retângulo 56">
                <a:extLst>
                  <a:ext uri="{FF2B5EF4-FFF2-40B4-BE49-F238E27FC236}">
                    <a16:creationId xmlns:a16="http://schemas.microsoft.com/office/drawing/2014/main" id="{35AF9DE5-C8D3-43F1-8647-AA7713F1FCEF}"/>
                  </a:ext>
                </a:extLst>
              </p:cNvPr>
              <p:cNvSpPr/>
              <p:nvPr/>
            </p:nvSpPr>
            <p:spPr>
              <a:xfrm>
                <a:off x="304800" y="2809862"/>
                <a:ext cx="3098117" cy="73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100" b="1" dirty="0">
                    <a:solidFill>
                      <a:schemeClr val="accent1">
                        <a:lumMod val="75000"/>
                      </a:schemeClr>
                    </a:solidFill>
                    <a:latin typeface="Arial" panose="020B0604020202020204" pitchFamily="34" charset="0"/>
                    <a:cs typeface="Arial" panose="020B0604020202020204" pitchFamily="34" charset="0"/>
                  </a:rPr>
                  <a:t>INVESTIMENTO REALIZADO</a:t>
                </a:r>
              </a:p>
            </p:txBody>
          </p:sp>
        </p:grpSp>
        <p:sp>
          <p:nvSpPr>
            <p:cNvPr id="41" name="Oval 5">
              <a:extLst>
                <a:ext uri="{FF2B5EF4-FFF2-40B4-BE49-F238E27FC236}">
                  <a16:creationId xmlns:a16="http://schemas.microsoft.com/office/drawing/2014/main" id="{97C50A8E-3918-4827-975A-99A3EAB66BFA}"/>
                </a:ext>
                <a:ext uri="{C183D7F6-B498-43B3-948B-1728B52AA6E4}">
                  <adec:decorative xmlns:adec="http://schemas.microsoft.com/office/drawing/2017/decorative" val="1"/>
                </a:ext>
              </a:extLst>
            </p:cNvPr>
            <p:cNvSpPr/>
            <p:nvPr/>
          </p:nvSpPr>
          <p:spPr>
            <a:xfrm>
              <a:off x="1194687" y="1018313"/>
              <a:ext cx="682581" cy="29781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600" dirty="0"/>
            </a:p>
          </p:txBody>
        </p:sp>
        <p:grpSp>
          <p:nvGrpSpPr>
            <p:cNvPr id="53" name="Grupo 52"/>
            <p:cNvGrpSpPr/>
            <p:nvPr/>
          </p:nvGrpSpPr>
          <p:grpSpPr>
            <a:xfrm>
              <a:off x="2777329" y="1143472"/>
              <a:ext cx="2314225" cy="1063120"/>
              <a:chOff x="2777329" y="1143472"/>
              <a:chExt cx="2314225" cy="1063120"/>
            </a:xfrm>
          </p:grpSpPr>
          <p:sp>
            <p:nvSpPr>
              <p:cNvPr id="54" name="Retângulo 53">
                <a:extLst>
                  <a:ext uri="{FF2B5EF4-FFF2-40B4-BE49-F238E27FC236}">
                    <a16:creationId xmlns:a16="http://schemas.microsoft.com/office/drawing/2014/main" id="{0A0A31DB-DD27-4F64-AB8C-EC7887B70CFD}"/>
                  </a:ext>
                </a:extLst>
              </p:cNvPr>
              <p:cNvSpPr/>
              <p:nvPr/>
            </p:nvSpPr>
            <p:spPr>
              <a:xfrm>
                <a:off x="2777329" y="1143472"/>
                <a:ext cx="2314225" cy="748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800" b="1" dirty="0">
                  <a:latin typeface="+mj-lt"/>
                </a:endParaRPr>
              </a:p>
              <a:p>
                <a:pPr algn="ctr">
                  <a:spcBef>
                    <a:spcPts val="600"/>
                  </a:spcBef>
                </a:pPr>
                <a:r>
                  <a:rPr lang="pt-BR" sz="1600" b="1" dirty="0">
                    <a:latin typeface="+mj-lt"/>
                  </a:rPr>
                  <a:t>28 %</a:t>
                </a:r>
              </a:p>
              <a:p>
                <a:pPr algn="ctr">
                  <a:spcBef>
                    <a:spcPts val="600"/>
                  </a:spcBef>
                </a:pPr>
                <a:r>
                  <a:rPr lang="pt-BR" sz="800" b="1" dirty="0">
                    <a:latin typeface="+mj-lt"/>
                  </a:rPr>
                  <a:t>Mínimo 10% da Receita de Arrecadação</a:t>
                </a:r>
              </a:p>
            </p:txBody>
          </p:sp>
          <p:sp>
            <p:nvSpPr>
              <p:cNvPr id="55" name="Retângulo 54">
                <a:extLst>
                  <a:ext uri="{FF2B5EF4-FFF2-40B4-BE49-F238E27FC236}">
                    <a16:creationId xmlns:a16="http://schemas.microsoft.com/office/drawing/2014/main" id="{AC6A4160-8BE0-4F42-8528-A692DB7BDCCE}"/>
                  </a:ext>
                </a:extLst>
              </p:cNvPr>
              <p:cNvSpPr/>
              <p:nvPr/>
            </p:nvSpPr>
            <p:spPr>
              <a:xfrm>
                <a:off x="2827997" y="1891822"/>
                <a:ext cx="2263556" cy="314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100" b="1" dirty="0">
                    <a:solidFill>
                      <a:srgbClr val="1C3942"/>
                    </a:solidFill>
                    <a:latin typeface="Arial" panose="020B0604020202020204" pitchFamily="34" charset="0"/>
                    <a:cs typeface="Arial" panose="020B0604020202020204" pitchFamily="34" charset="0"/>
                  </a:rPr>
                  <a:t>LIMITE</a:t>
                </a:r>
                <a:r>
                  <a:rPr lang="pt-BR" sz="1200" b="1" dirty="0">
                    <a:solidFill>
                      <a:srgbClr val="1C3942"/>
                    </a:solidFill>
                    <a:latin typeface="Arial" panose="020B0604020202020204" pitchFamily="34" charset="0"/>
                    <a:cs typeface="Arial" panose="020B0604020202020204" pitchFamily="34" charset="0"/>
                  </a:rPr>
                  <a:t> </a:t>
                </a:r>
                <a:r>
                  <a:rPr lang="pt-BR" sz="1100" b="1" dirty="0">
                    <a:solidFill>
                      <a:srgbClr val="1C3942"/>
                    </a:solidFill>
                    <a:latin typeface="Arial" panose="020B0604020202020204" pitchFamily="34" charset="0"/>
                    <a:cs typeface="Arial" panose="020B0604020202020204" pitchFamily="34" charset="0"/>
                  </a:rPr>
                  <a:t>ALCANÇADO</a:t>
                </a:r>
              </a:p>
            </p:txBody>
          </p:sp>
        </p:grpSp>
      </p:grpSp>
      <p:pic>
        <p:nvPicPr>
          <p:cNvPr id="58" name="Gráfico 49" descr="Dólar">
            <a:extLst>
              <a:ext uri="{FF2B5EF4-FFF2-40B4-BE49-F238E27FC236}">
                <a16:creationId xmlns:a16="http://schemas.microsoft.com/office/drawing/2014/main" id="{B45FA135-8167-4C82-B006-9F8C02C3E1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1119" y="894987"/>
            <a:ext cx="399155" cy="399155"/>
          </a:xfrm>
          <a:prstGeom prst="rect">
            <a:avLst/>
          </a:prstGeom>
        </p:spPr>
      </p:pic>
      <p:sp>
        <p:nvSpPr>
          <p:cNvPr id="59" name="Oval 47">
            <a:extLst>
              <a:ext uri="{FF2B5EF4-FFF2-40B4-BE49-F238E27FC236}">
                <a16:creationId xmlns:a16="http://schemas.microsoft.com/office/drawing/2014/main" id="{151F8D54-5195-4686-B421-E1F7E4D42652}"/>
              </a:ext>
              <a:ext uri="{C183D7F6-B498-43B3-948B-1728B52AA6E4}">
                <adec:decorative xmlns:adec="http://schemas.microsoft.com/office/drawing/2017/decorative" val="1"/>
              </a:ext>
            </a:extLst>
          </p:cNvPr>
          <p:cNvSpPr/>
          <p:nvPr/>
        </p:nvSpPr>
        <p:spPr>
          <a:xfrm>
            <a:off x="3699807" y="915997"/>
            <a:ext cx="770016" cy="357867"/>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600" dirty="0"/>
          </a:p>
        </p:txBody>
      </p:sp>
      <p:pic>
        <p:nvPicPr>
          <p:cNvPr id="60" name="Gráfico 51" descr="Alvo">
            <a:extLst>
              <a:ext uri="{FF2B5EF4-FFF2-40B4-BE49-F238E27FC236}">
                <a16:creationId xmlns:a16="http://schemas.microsoft.com/office/drawing/2014/main" id="{9F4D7BC5-9EF7-49B5-99A1-7582FA81A6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33334" y="865019"/>
            <a:ext cx="502178" cy="453278"/>
          </a:xfrm>
          <a:prstGeom prst="rect">
            <a:avLst/>
          </a:prstGeom>
        </p:spPr>
      </p:pic>
      <p:sp>
        <p:nvSpPr>
          <p:cNvPr id="61" name="CaixaDeTexto 60"/>
          <p:cNvSpPr txBox="1"/>
          <p:nvPr/>
        </p:nvSpPr>
        <p:spPr>
          <a:xfrm>
            <a:off x="597184" y="3044799"/>
            <a:ext cx="4708275" cy="3708708"/>
          </a:xfrm>
          <a:prstGeom prst="rect">
            <a:avLst/>
          </a:prstGeom>
          <a:noFill/>
        </p:spPr>
        <p:txBody>
          <a:bodyPr wrap="square" rtlCol="0">
            <a:spAutoFit/>
          </a:bodyPr>
          <a:lstStyle/>
          <a:p>
            <a:r>
              <a:rPr lang="pt-BR" sz="1400" b="1" dirty="0">
                <a:latin typeface="Arial" panose="020B0604020202020204" pitchFamily="34" charset="0"/>
                <a:cs typeface="Arial" panose="020B0604020202020204" pitchFamily="34" charset="0"/>
              </a:rPr>
              <a:t>INDICADORES</a:t>
            </a:r>
          </a:p>
          <a:p>
            <a:endParaRPr lang="pt-BR" sz="1300" b="1" dirty="0">
              <a:solidFill>
                <a:srgbClr val="006666"/>
              </a:solidFill>
              <a:latin typeface="Arial" panose="020B0604020202020204" pitchFamily="34" charset="0"/>
              <a:cs typeface="Arial" panose="020B0604020202020204" pitchFamily="34" charset="0"/>
            </a:endParaRPr>
          </a:p>
          <a:p>
            <a:pPr lvl="0"/>
            <a:r>
              <a:rPr lang="pt-BR" sz="1300" b="1" dirty="0">
                <a:solidFill>
                  <a:srgbClr val="006666"/>
                </a:solidFill>
                <a:latin typeface="Arial" panose="020B0604020202020204" pitchFamily="34" charset="0"/>
                <a:cs typeface="Arial" panose="020B0604020202020204" pitchFamily="34" charset="0"/>
              </a:rPr>
              <a:t>Índice de atendimento (%)</a:t>
            </a:r>
          </a:p>
          <a:p>
            <a:pPr lvl="0"/>
            <a:r>
              <a:rPr lang="pt-BR" sz="1300" dirty="0">
                <a:latin typeface="Arial" panose="020B0604020202020204" pitchFamily="34" charset="0"/>
                <a:cs typeface="Arial" panose="020B0604020202020204" pitchFamily="34" charset="0"/>
              </a:rPr>
              <a:t>Objetivo: Avaliar o número de solicitações tratadas em até 30 dias.</a:t>
            </a: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lvl="0"/>
            <a:endParaRPr lang="pt-BR" sz="1300" b="1" dirty="0">
              <a:solidFill>
                <a:srgbClr val="006666"/>
              </a:solidFill>
              <a:latin typeface="Arial" panose="020B0604020202020204" pitchFamily="34" charset="0"/>
              <a:cs typeface="Arial" panose="020B0604020202020204" pitchFamily="34" charset="0"/>
            </a:endParaRPr>
          </a:p>
          <a:p>
            <a:pPr lvl="0"/>
            <a:r>
              <a:rPr lang="pt-BR" sz="1300" b="1" dirty="0">
                <a:solidFill>
                  <a:srgbClr val="006666"/>
                </a:solidFill>
                <a:latin typeface="Arial" panose="020B0604020202020204" pitchFamily="34" charset="0"/>
                <a:cs typeface="Arial" panose="020B0604020202020204" pitchFamily="34" charset="0"/>
              </a:rPr>
              <a:t>Índice de satisfação com a solução da demanda </a:t>
            </a:r>
          </a:p>
          <a:p>
            <a:pPr lvl="0"/>
            <a:r>
              <a:rPr lang="pt-BR" sz="1300" dirty="0">
                <a:latin typeface="Arial" panose="020B0604020202020204" pitchFamily="34" charset="0"/>
                <a:cs typeface="Arial" panose="020B0604020202020204" pitchFamily="34" charset="0"/>
              </a:rPr>
              <a:t>Objetivo: Avaliar o índice de satisfação com o atendimento das demandas.</a:t>
            </a: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p:txBody>
      </p:sp>
      <p:grpSp>
        <p:nvGrpSpPr>
          <p:cNvPr id="62" name="Grupo 61"/>
          <p:cNvGrpSpPr/>
          <p:nvPr/>
        </p:nvGrpSpPr>
        <p:grpSpPr>
          <a:xfrm>
            <a:off x="859515" y="4414626"/>
            <a:ext cx="950400" cy="590799"/>
            <a:chOff x="5337516" y="885815"/>
            <a:chExt cx="984865" cy="590799"/>
          </a:xfrm>
        </p:grpSpPr>
        <p:grpSp>
          <p:nvGrpSpPr>
            <p:cNvPr id="63" name="Grupo 62"/>
            <p:cNvGrpSpPr/>
            <p:nvPr/>
          </p:nvGrpSpPr>
          <p:grpSpPr>
            <a:xfrm>
              <a:off x="5357392" y="885815"/>
              <a:ext cx="964989" cy="279375"/>
              <a:chOff x="5357392" y="885815"/>
              <a:chExt cx="964989" cy="279375"/>
            </a:xfrm>
          </p:grpSpPr>
          <p:sp>
            <p:nvSpPr>
              <p:cNvPr id="67" name="Seta para a direita 66"/>
              <p:cNvSpPr/>
              <p:nvPr/>
            </p:nvSpPr>
            <p:spPr>
              <a:xfrm>
                <a:off x="5357392" y="885815"/>
                <a:ext cx="964989" cy="279375"/>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CaixaDeTexto 67"/>
              <p:cNvSpPr txBox="1"/>
              <p:nvPr/>
            </p:nvSpPr>
            <p:spPr>
              <a:xfrm>
                <a:off x="5536560" y="923131"/>
                <a:ext cx="664421" cy="204645"/>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Meta</a:t>
                </a:r>
              </a:p>
            </p:txBody>
          </p:sp>
        </p:grpSp>
        <p:grpSp>
          <p:nvGrpSpPr>
            <p:cNvPr id="64" name="Grupo 63"/>
            <p:cNvGrpSpPr/>
            <p:nvPr/>
          </p:nvGrpSpPr>
          <p:grpSpPr>
            <a:xfrm>
              <a:off x="5337516" y="1197239"/>
              <a:ext cx="964989" cy="279375"/>
              <a:chOff x="5357392" y="885815"/>
              <a:chExt cx="964989" cy="279375"/>
            </a:xfrm>
          </p:grpSpPr>
          <p:sp>
            <p:nvSpPr>
              <p:cNvPr id="65" name="Seta para a direita 64"/>
              <p:cNvSpPr/>
              <p:nvPr/>
            </p:nvSpPr>
            <p:spPr>
              <a:xfrm>
                <a:off x="5357392" y="885815"/>
                <a:ext cx="964989" cy="27937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CaixaDeTexto 65"/>
              <p:cNvSpPr txBox="1"/>
              <p:nvPr/>
            </p:nvSpPr>
            <p:spPr>
              <a:xfrm>
                <a:off x="5456780" y="923130"/>
                <a:ext cx="858974" cy="230832"/>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Resultado</a:t>
                </a:r>
              </a:p>
            </p:txBody>
          </p:sp>
        </p:grpSp>
      </p:grpSp>
      <p:grpSp>
        <p:nvGrpSpPr>
          <p:cNvPr id="69" name="Grupo 68"/>
          <p:cNvGrpSpPr/>
          <p:nvPr/>
        </p:nvGrpSpPr>
        <p:grpSpPr>
          <a:xfrm>
            <a:off x="881290" y="5936758"/>
            <a:ext cx="950400" cy="590799"/>
            <a:chOff x="5337516" y="885815"/>
            <a:chExt cx="984865" cy="590799"/>
          </a:xfrm>
        </p:grpSpPr>
        <p:grpSp>
          <p:nvGrpSpPr>
            <p:cNvPr id="70" name="Grupo 69"/>
            <p:cNvGrpSpPr/>
            <p:nvPr/>
          </p:nvGrpSpPr>
          <p:grpSpPr>
            <a:xfrm>
              <a:off x="5357392" y="885815"/>
              <a:ext cx="964989" cy="279375"/>
              <a:chOff x="5357392" y="885815"/>
              <a:chExt cx="964989" cy="279375"/>
            </a:xfrm>
          </p:grpSpPr>
          <p:sp>
            <p:nvSpPr>
              <p:cNvPr id="74" name="Seta para a direita 73"/>
              <p:cNvSpPr/>
              <p:nvPr/>
            </p:nvSpPr>
            <p:spPr>
              <a:xfrm>
                <a:off x="5357392" y="885815"/>
                <a:ext cx="964989" cy="279375"/>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CaixaDeTexto 74"/>
              <p:cNvSpPr txBox="1"/>
              <p:nvPr/>
            </p:nvSpPr>
            <p:spPr>
              <a:xfrm>
                <a:off x="5536560" y="923131"/>
                <a:ext cx="664421" cy="204645"/>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Meta</a:t>
                </a:r>
              </a:p>
            </p:txBody>
          </p:sp>
        </p:grpSp>
        <p:grpSp>
          <p:nvGrpSpPr>
            <p:cNvPr id="71" name="Grupo 70"/>
            <p:cNvGrpSpPr/>
            <p:nvPr/>
          </p:nvGrpSpPr>
          <p:grpSpPr>
            <a:xfrm>
              <a:off x="5337516" y="1197239"/>
              <a:ext cx="964989" cy="279375"/>
              <a:chOff x="5357392" y="885815"/>
              <a:chExt cx="964989" cy="279375"/>
            </a:xfrm>
          </p:grpSpPr>
          <p:sp>
            <p:nvSpPr>
              <p:cNvPr id="72" name="Seta para a direita 71"/>
              <p:cNvSpPr/>
              <p:nvPr/>
            </p:nvSpPr>
            <p:spPr>
              <a:xfrm>
                <a:off x="5357392" y="885815"/>
                <a:ext cx="964989" cy="27937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CaixaDeTexto 72"/>
              <p:cNvSpPr txBox="1"/>
              <p:nvPr/>
            </p:nvSpPr>
            <p:spPr>
              <a:xfrm>
                <a:off x="5456780" y="923130"/>
                <a:ext cx="858974" cy="230832"/>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Resultado</a:t>
                </a:r>
              </a:p>
            </p:txBody>
          </p:sp>
        </p:grpSp>
      </p:grpSp>
      <p:sp>
        <p:nvSpPr>
          <p:cNvPr id="84" name="Retângulo 83"/>
          <p:cNvSpPr/>
          <p:nvPr/>
        </p:nvSpPr>
        <p:spPr>
          <a:xfrm>
            <a:off x="2056796" y="4388227"/>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100%</a:t>
            </a:r>
          </a:p>
        </p:txBody>
      </p:sp>
      <p:sp>
        <p:nvSpPr>
          <p:cNvPr id="85" name="Retângulo 84"/>
          <p:cNvSpPr/>
          <p:nvPr/>
        </p:nvSpPr>
        <p:spPr>
          <a:xfrm>
            <a:off x="2078571" y="4728856"/>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100%</a:t>
            </a:r>
          </a:p>
        </p:txBody>
      </p:sp>
      <p:pic>
        <p:nvPicPr>
          <p:cNvPr id="86" name="Picture 2" descr="Resultado de imagem para resultado bom rui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77" r="51191"/>
          <a:stretch/>
        </p:blipFill>
        <p:spPr bwMode="auto">
          <a:xfrm>
            <a:off x="3117326" y="4411565"/>
            <a:ext cx="620070" cy="60931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Resultado de imagem para resultado bom rui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77" r="51191"/>
          <a:stretch/>
        </p:blipFill>
        <p:spPr bwMode="auto">
          <a:xfrm>
            <a:off x="3117326" y="5870983"/>
            <a:ext cx="620070" cy="609311"/>
          </a:xfrm>
          <a:prstGeom prst="rect">
            <a:avLst/>
          </a:prstGeom>
          <a:noFill/>
          <a:extLst>
            <a:ext uri="{909E8E84-426E-40DD-AFC4-6F175D3DCCD1}">
              <a14:hiddenFill xmlns:a14="http://schemas.microsoft.com/office/drawing/2010/main">
                <a:solidFill>
                  <a:srgbClr val="FFFFFF"/>
                </a:solidFill>
              </a14:hiddenFill>
            </a:ext>
          </a:extLst>
        </p:spPr>
      </p:pic>
      <p:sp>
        <p:nvSpPr>
          <p:cNvPr id="90" name="Retângulo 89"/>
          <p:cNvSpPr/>
          <p:nvPr/>
        </p:nvSpPr>
        <p:spPr>
          <a:xfrm>
            <a:off x="2066696" y="5903812"/>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100%</a:t>
            </a:r>
          </a:p>
        </p:txBody>
      </p:sp>
      <p:sp>
        <p:nvSpPr>
          <p:cNvPr id="91" name="Retângulo 90"/>
          <p:cNvSpPr/>
          <p:nvPr/>
        </p:nvSpPr>
        <p:spPr>
          <a:xfrm>
            <a:off x="2076596" y="6271737"/>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100%</a:t>
            </a:r>
          </a:p>
        </p:txBody>
      </p:sp>
      <p:sp>
        <p:nvSpPr>
          <p:cNvPr id="46" name="objeto 7" descr="Retângulo bege">
            <a:extLst>
              <a:ext uri="{FF2B5EF4-FFF2-40B4-BE49-F238E27FC236}">
                <a16:creationId xmlns:a16="http://schemas.microsoft.com/office/drawing/2014/main" id="{AAA4A6E3-B44A-4CE5-B683-05F3B9595EFF}"/>
              </a:ext>
            </a:extLst>
          </p:cNvPr>
          <p:cNvSpPr/>
          <p:nvPr/>
        </p:nvSpPr>
        <p:spPr bwMode="white">
          <a:xfrm flipV="1">
            <a:off x="393700" y="283192"/>
            <a:ext cx="8619710" cy="404666"/>
          </a:xfrm>
          <a:custGeom>
            <a:avLst/>
            <a:gdLst/>
            <a:ahLst/>
            <a:cxnLst/>
            <a:rect l="l" t="t" r="r" b="b"/>
            <a:pathLst>
              <a:path w="3935729">
                <a:moveTo>
                  <a:pt x="0" y="0"/>
                </a:moveTo>
                <a:lnTo>
                  <a:pt x="3935349" y="0"/>
                </a:lnTo>
              </a:path>
            </a:pathLst>
          </a:custGeom>
          <a:ln w="54863">
            <a:solidFill>
              <a:srgbClr val="006871"/>
            </a:solidFill>
          </a:ln>
        </p:spPr>
        <p:txBody>
          <a:bodyPr wrap="square" lIns="0" tIns="0" rIns="0" bIns="0" rtlCol="0"/>
          <a:lstStyle/>
          <a:p>
            <a:pPr>
              <a:defRPr/>
            </a:pPr>
            <a:endParaRPr lang="pt-BR" dirty="0">
              <a:solidFill>
                <a:srgbClr val="455F51">
                  <a:lumMod val="50000"/>
                </a:srgbClr>
              </a:solidFill>
              <a:latin typeface="Calibri Light"/>
            </a:endParaRPr>
          </a:p>
        </p:txBody>
      </p:sp>
    </p:spTree>
    <p:extLst>
      <p:ext uri="{BB962C8B-B14F-4D97-AF65-F5344CB8AC3E}">
        <p14:creationId xmlns:p14="http://schemas.microsoft.com/office/powerpoint/2010/main" val="4041517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Data 2">
            <a:extLst>
              <a:ext uri="{FF2B5EF4-FFF2-40B4-BE49-F238E27FC236}">
                <a16:creationId xmlns:a16="http://schemas.microsoft.com/office/drawing/2014/main" id="{7F57C9A9-EE72-479D-96F0-7CC62C7719D4}"/>
              </a:ext>
            </a:extLst>
          </p:cNvPr>
          <p:cNvSpPr>
            <a:spLocks noGrp="1"/>
          </p:cNvSpPr>
          <p:nvPr>
            <p:ph type="dt" sz="half" idx="10"/>
          </p:nvPr>
        </p:nvSpPr>
        <p:spPr/>
        <p:txBody>
          <a:bodyPr/>
          <a:lstStyle/>
          <a:p>
            <a:pPr rtl="0"/>
            <a:fld id="{04545A8C-9CCF-4345-970A-00D172E9775D}" type="datetime1">
              <a:rPr lang="pt-BR" noProof="0" smtClean="0"/>
              <a:t>02/07/2021</a:t>
            </a:fld>
            <a:endParaRPr lang="pt-BR" noProof="0" dirty="0"/>
          </a:p>
        </p:txBody>
      </p:sp>
      <p:sp>
        <p:nvSpPr>
          <p:cNvPr id="4" name="Espaço Reservado para Número de Slide 3">
            <a:extLst>
              <a:ext uri="{FF2B5EF4-FFF2-40B4-BE49-F238E27FC236}">
                <a16:creationId xmlns:a16="http://schemas.microsoft.com/office/drawing/2014/main" id="{139CD430-E7B1-41C9-8DDE-4AF8E3CF5149}"/>
              </a:ext>
            </a:extLst>
          </p:cNvPr>
          <p:cNvSpPr>
            <a:spLocks noGrp="1"/>
          </p:cNvSpPr>
          <p:nvPr>
            <p:ph type="sldNum" sz="quarter" idx="12"/>
          </p:nvPr>
        </p:nvSpPr>
        <p:spPr/>
        <p:txBody>
          <a:bodyPr/>
          <a:lstStyle/>
          <a:p>
            <a:pPr rtl="0"/>
            <a:fld id="{5A4A7955-6230-48B4-BD8B-A7C460F75945}" type="slidenum">
              <a:rPr lang="pt-BR" noProof="0" smtClean="0"/>
              <a:t>34</a:t>
            </a:fld>
            <a:endParaRPr lang="pt-BR" noProof="0" dirty="0"/>
          </a:p>
        </p:txBody>
      </p:sp>
      <p:sp>
        <p:nvSpPr>
          <p:cNvPr id="5" name="Título 4">
            <a:extLst>
              <a:ext uri="{FF2B5EF4-FFF2-40B4-BE49-F238E27FC236}">
                <a16:creationId xmlns:a16="http://schemas.microsoft.com/office/drawing/2014/main" id="{0D924C83-8C0E-4BEE-8E82-1287CB876662}"/>
              </a:ext>
            </a:extLst>
          </p:cNvPr>
          <p:cNvSpPr>
            <a:spLocks noGrp="1"/>
          </p:cNvSpPr>
          <p:nvPr>
            <p:ph type="title"/>
          </p:nvPr>
        </p:nvSpPr>
        <p:spPr>
          <a:xfrm>
            <a:off x="431878" y="256893"/>
            <a:ext cx="9613743" cy="502041"/>
          </a:xfrm>
        </p:spPr>
        <p:txBody>
          <a:bodyPr rtlCol="0">
            <a:normAutofit/>
          </a:bodyPr>
          <a:lstStyle/>
          <a:p>
            <a:pPr rtl="0"/>
            <a:r>
              <a:rPr lang="pt-BR" sz="2400" b="1" dirty="0">
                <a:solidFill>
                  <a:schemeClr val="tx2">
                    <a:lumMod val="50000"/>
                  </a:schemeClr>
                </a:solidFill>
                <a:latin typeface="Arial Black" panose="020B0A04020102020204" pitchFamily="34" charset="0"/>
                <a:cs typeface="Arial" panose="020B0604020202020204" pitchFamily="34" charset="0"/>
              </a:rPr>
              <a:t>ATHIS</a:t>
            </a:r>
          </a:p>
        </p:txBody>
      </p:sp>
      <p:sp>
        <p:nvSpPr>
          <p:cNvPr id="6" name="CaixaDeTexto 5">
            <a:extLst>
              <a:ext uri="{FF2B5EF4-FFF2-40B4-BE49-F238E27FC236}">
                <a16:creationId xmlns:a16="http://schemas.microsoft.com/office/drawing/2014/main" id="{F0C3812F-EA4A-4AB1-874D-DBA7EBA57A1A}"/>
              </a:ext>
            </a:extLst>
          </p:cNvPr>
          <p:cNvSpPr txBox="1"/>
          <p:nvPr/>
        </p:nvSpPr>
        <p:spPr>
          <a:xfrm>
            <a:off x="431879" y="1069714"/>
            <a:ext cx="4444922" cy="4401205"/>
          </a:xfrm>
          <a:prstGeom prst="rect">
            <a:avLst/>
          </a:prstGeom>
          <a:noFill/>
        </p:spPr>
        <p:txBody>
          <a:bodyPr wrap="square" rtlCol="0">
            <a:spAutoFit/>
          </a:bodyPr>
          <a:lstStyle/>
          <a:p>
            <a:pPr algn="just"/>
            <a:r>
              <a:rPr lang="pt-BR" sz="1400" dirty="0">
                <a:solidFill>
                  <a:srgbClr val="006871"/>
                </a:solidFill>
                <a:latin typeface="Arial" panose="020B0604020202020204" pitchFamily="34" charset="0"/>
                <a:cs typeface="Arial" panose="020B0604020202020204" pitchFamily="34" charset="0"/>
              </a:rPr>
              <a:t>Com a aprovação do novo regimento interno do CAU/RR, foram repensadas todas as comissões e o plenário definiu criar uma comissão temporária com o intuito de coordenar as ações de ATHIS dentro do conselho, uma vez que, o CAU/RR, nunca havia realizados atividades nessa área. A coordenação dessa comissão ficou na responsabilidade da conselheira: </a:t>
            </a:r>
            <a:r>
              <a:rPr lang="pt-BR" sz="1400" dirty="0" err="1">
                <a:solidFill>
                  <a:srgbClr val="006871"/>
                </a:solidFill>
                <a:latin typeface="Arial" panose="020B0604020202020204" pitchFamily="34" charset="0"/>
                <a:cs typeface="Arial" panose="020B0604020202020204" pitchFamily="34" charset="0"/>
              </a:rPr>
              <a:t>Sharonn</a:t>
            </a:r>
            <a:r>
              <a:rPr lang="pt-BR" sz="1400" dirty="0">
                <a:solidFill>
                  <a:srgbClr val="006871"/>
                </a:solidFill>
                <a:latin typeface="Arial" panose="020B0604020202020204" pitchFamily="34" charset="0"/>
                <a:cs typeface="Arial" panose="020B0604020202020204" pitchFamily="34" charset="0"/>
              </a:rPr>
              <a:t> </a:t>
            </a:r>
            <a:r>
              <a:rPr lang="pt-BR" sz="1400" dirty="0" err="1">
                <a:solidFill>
                  <a:srgbClr val="006871"/>
                </a:solidFill>
                <a:latin typeface="Arial" panose="020B0604020202020204" pitchFamily="34" charset="0"/>
                <a:cs typeface="Arial" panose="020B0604020202020204" pitchFamily="34" charset="0"/>
              </a:rPr>
              <a:t>Lorrayne</a:t>
            </a:r>
            <a:r>
              <a:rPr lang="pt-BR" sz="1400" dirty="0">
                <a:solidFill>
                  <a:srgbClr val="006871"/>
                </a:solidFill>
                <a:latin typeface="Arial" panose="020B0604020202020204" pitchFamily="34" charset="0"/>
                <a:cs typeface="Arial" panose="020B0604020202020204" pitchFamily="34" charset="0"/>
              </a:rPr>
              <a:t> Mendes Torreias, sendo seu Adjunto o conselheiro suplente </a:t>
            </a:r>
            <a:r>
              <a:rPr lang="pt-BR" sz="1400" dirty="0" err="1">
                <a:solidFill>
                  <a:srgbClr val="006871"/>
                </a:solidFill>
                <a:latin typeface="Arial" panose="020B0604020202020204" pitchFamily="34" charset="0"/>
                <a:cs typeface="Arial" panose="020B0604020202020204" pitchFamily="34" charset="0"/>
              </a:rPr>
              <a:t>Rondinelle</a:t>
            </a:r>
            <a:r>
              <a:rPr lang="pt-BR" sz="1400" dirty="0">
                <a:solidFill>
                  <a:srgbClr val="006871"/>
                </a:solidFill>
                <a:latin typeface="Arial" panose="020B0604020202020204" pitchFamily="34" charset="0"/>
                <a:cs typeface="Arial" panose="020B0604020202020204" pitchFamily="34" charset="0"/>
              </a:rPr>
              <a:t> Hudson Pereira de Albuquerque e como membro o conselheiro: Rodrigo Edson Castro </a:t>
            </a:r>
            <a:r>
              <a:rPr lang="pt-BR" sz="1400" dirty="0" err="1">
                <a:solidFill>
                  <a:srgbClr val="006871"/>
                </a:solidFill>
                <a:latin typeface="Arial" panose="020B0604020202020204" pitchFamily="34" charset="0"/>
                <a:cs typeface="Arial" panose="020B0604020202020204" pitchFamily="34" charset="0"/>
              </a:rPr>
              <a:t>Avila</a:t>
            </a:r>
            <a:r>
              <a:rPr lang="pt-BR" sz="1400" dirty="0">
                <a:solidFill>
                  <a:srgbClr val="006871"/>
                </a:solidFill>
                <a:latin typeface="Arial" panose="020B0604020202020204" pitchFamily="34" charset="0"/>
                <a:cs typeface="Arial" panose="020B0604020202020204" pitchFamily="34" charset="0"/>
              </a:rPr>
              <a:t>.</a:t>
            </a:r>
          </a:p>
          <a:p>
            <a:pPr algn="just"/>
            <a:endParaRPr lang="pt-BR" sz="1400" dirty="0">
              <a:solidFill>
                <a:srgbClr val="006871"/>
              </a:solidFill>
              <a:latin typeface="Arial" panose="020B0604020202020204" pitchFamily="34" charset="0"/>
              <a:cs typeface="Arial" panose="020B0604020202020204" pitchFamily="34" charset="0"/>
            </a:endParaRPr>
          </a:p>
          <a:p>
            <a:pPr algn="just"/>
            <a:r>
              <a:rPr lang="pt-BR" sz="1400" dirty="0">
                <a:solidFill>
                  <a:srgbClr val="006871"/>
                </a:solidFill>
                <a:latin typeface="Arial" panose="020B0604020202020204" pitchFamily="34" charset="0"/>
                <a:cs typeface="Arial" panose="020B0604020202020204" pitchFamily="34" charset="0"/>
              </a:rPr>
              <a:t>Em Maio o conselho promoveu o </a:t>
            </a:r>
            <a:r>
              <a:rPr lang="pt-BR" sz="1400" b="1" dirty="0">
                <a:solidFill>
                  <a:srgbClr val="006871"/>
                </a:solidFill>
                <a:latin typeface="Arial" panose="020B0604020202020204" pitchFamily="34" charset="0"/>
                <a:cs typeface="Arial" panose="020B0604020202020204" pitchFamily="34" charset="0"/>
              </a:rPr>
              <a:t>VI SEMINÁRIO NACIONAL E II SEMINÁRIO ESTADUAL DE ATHIS.</a:t>
            </a:r>
          </a:p>
          <a:p>
            <a:pPr algn="just"/>
            <a:r>
              <a:rPr lang="pt-BR" sz="1400" dirty="0">
                <a:solidFill>
                  <a:srgbClr val="006871"/>
                </a:solidFill>
                <a:latin typeface="Arial" panose="020B0604020202020204" pitchFamily="34" charset="0"/>
                <a:cs typeface="Arial" panose="020B0604020202020204" pitchFamily="34" charset="0"/>
              </a:rPr>
              <a:t>Em dezembro de 2020 a comissão temporária aprovou o primeiro edital de ATHIS do CAU/RR, tendo o intuito de capacitar a comunidade em geral para melhoria dos ambientes periféricos, sendo estes, coordenados por profissionais.</a:t>
            </a:r>
          </a:p>
          <a:p>
            <a:pPr algn="just"/>
            <a:endParaRPr lang="pt-BR" sz="1400" dirty="0">
              <a:solidFill>
                <a:srgbClr val="006871"/>
              </a:solidFill>
              <a:latin typeface="Arial" panose="020B0604020202020204" pitchFamily="34" charset="0"/>
              <a:cs typeface="Arial" panose="020B0604020202020204" pitchFamily="34" charset="0"/>
            </a:endParaRPr>
          </a:p>
        </p:txBody>
      </p:sp>
      <p:sp>
        <p:nvSpPr>
          <p:cNvPr id="7" name="objeto 7" descr="Retângulo bege">
            <a:extLst>
              <a:ext uri="{FF2B5EF4-FFF2-40B4-BE49-F238E27FC236}">
                <a16:creationId xmlns:a16="http://schemas.microsoft.com/office/drawing/2014/main" id="{D3FB2C5A-17F7-4455-BD91-C865327BAAD9}"/>
              </a:ext>
            </a:extLst>
          </p:cNvPr>
          <p:cNvSpPr/>
          <p:nvPr/>
        </p:nvSpPr>
        <p:spPr bwMode="white">
          <a:xfrm flipV="1">
            <a:off x="517525" y="416542"/>
            <a:ext cx="8619710" cy="404666"/>
          </a:xfrm>
          <a:custGeom>
            <a:avLst/>
            <a:gdLst/>
            <a:ahLst/>
            <a:cxnLst/>
            <a:rect l="l" t="t" r="r" b="b"/>
            <a:pathLst>
              <a:path w="3935729">
                <a:moveTo>
                  <a:pt x="0" y="0"/>
                </a:moveTo>
                <a:lnTo>
                  <a:pt x="3935349" y="0"/>
                </a:lnTo>
              </a:path>
            </a:pathLst>
          </a:custGeom>
          <a:ln w="54863">
            <a:solidFill>
              <a:srgbClr val="006871"/>
            </a:solidFill>
          </a:ln>
        </p:spPr>
        <p:txBody>
          <a:bodyPr wrap="square" lIns="0" tIns="0" rIns="0" bIns="0" rtlCol="0"/>
          <a:lstStyle/>
          <a:p>
            <a:pPr>
              <a:defRPr/>
            </a:pPr>
            <a:endParaRPr lang="pt-BR" dirty="0">
              <a:solidFill>
                <a:srgbClr val="455F51">
                  <a:lumMod val="50000"/>
                </a:srgbClr>
              </a:solidFill>
              <a:latin typeface="Calibri Light"/>
            </a:endParaRPr>
          </a:p>
        </p:txBody>
      </p:sp>
      <p:grpSp>
        <p:nvGrpSpPr>
          <p:cNvPr id="8" name="Agrupar 7">
            <a:extLst>
              <a:ext uri="{FF2B5EF4-FFF2-40B4-BE49-F238E27FC236}">
                <a16:creationId xmlns:a16="http://schemas.microsoft.com/office/drawing/2014/main" id="{4AF638E6-7762-4D21-BF31-46BA99FCC99D}"/>
              </a:ext>
            </a:extLst>
          </p:cNvPr>
          <p:cNvGrpSpPr/>
          <p:nvPr/>
        </p:nvGrpSpPr>
        <p:grpSpPr>
          <a:xfrm>
            <a:off x="5238749" y="980857"/>
            <a:ext cx="3881239" cy="4937976"/>
            <a:chOff x="681038" y="1196124"/>
            <a:chExt cx="3881239" cy="4937976"/>
          </a:xfrm>
        </p:grpSpPr>
        <p:pic>
          <p:nvPicPr>
            <p:cNvPr id="9218" name="Picture 2">
              <a:extLst>
                <a:ext uri="{FF2B5EF4-FFF2-40B4-BE49-F238E27FC236}">
                  <a16:creationId xmlns:a16="http://schemas.microsoft.com/office/drawing/2014/main" id="{6884C0D9-9E28-4F37-9251-F96C1B78DDB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54" t="3226" r="14039" b="11390"/>
            <a:stretch/>
          </p:blipFill>
          <p:spPr bwMode="auto">
            <a:xfrm>
              <a:off x="681038" y="1196124"/>
              <a:ext cx="3881239" cy="257949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9CF53204-AE58-4DE5-BDE5-F7A044E964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038" y="3223170"/>
              <a:ext cx="3881239" cy="29109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8199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o 80">
            <a:extLst>
              <a:ext uri="{FF2B5EF4-FFF2-40B4-BE49-F238E27FC236}">
                <a16:creationId xmlns:a16="http://schemas.microsoft.com/office/drawing/2014/main" id="{AB755EE4-AAED-40FD-A16A-259334EEE052}"/>
              </a:ext>
              <a:ext uri="{C183D7F6-B498-43B3-948B-1728B52AA6E4}">
                <adec:decorative xmlns:adec="http://schemas.microsoft.com/office/drawing/2017/decorative" val="1"/>
              </a:ext>
            </a:extLst>
          </p:cNvPr>
          <p:cNvGrpSpPr/>
          <p:nvPr/>
        </p:nvGrpSpPr>
        <p:grpSpPr>
          <a:xfrm>
            <a:off x="232884" y="1855125"/>
            <a:ext cx="4659888" cy="1165447"/>
            <a:chOff x="262105" y="3851562"/>
            <a:chExt cx="3419021" cy="1625940"/>
          </a:xfrm>
          <a:effectLst>
            <a:outerShdw blurRad="50800" dist="38100" dir="2700000" algn="tl" rotWithShape="0">
              <a:prstClr val="black">
                <a:alpha val="20000"/>
              </a:prstClr>
            </a:outerShdw>
          </a:effectLst>
        </p:grpSpPr>
        <p:sp>
          <p:nvSpPr>
            <p:cNvPr id="119" name="Retângulo 118">
              <a:extLst>
                <a:ext uri="{FF2B5EF4-FFF2-40B4-BE49-F238E27FC236}">
                  <a16:creationId xmlns:a16="http://schemas.microsoft.com/office/drawing/2014/main" id="{ECC89592-EA05-4F09-AE50-51BC0C185628}"/>
                </a:ext>
              </a:extLst>
            </p:cNvPr>
            <p:cNvSpPr/>
            <p:nvPr/>
          </p:nvSpPr>
          <p:spPr>
            <a:xfrm>
              <a:off x="270644" y="3851562"/>
              <a:ext cx="3410482" cy="162594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2100" b="1" dirty="0">
                <a:solidFill>
                  <a:schemeClr val="tx2">
                    <a:lumMod val="50000"/>
                  </a:schemeClr>
                </a:solidFill>
                <a:latin typeface="Arial" panose="020B0604020202020204" pitchFamily="34" charset="0"/>
                <a:cs typeface="Arial" panose="020B0604020202020204" pitchFamily="34" charset="0"/>
              </a:endParaRPr>
            </a:p>
            <a:p>
              <a:pPr algn="just">
                <a:spcBef>
                  <a:spcPts val="600"/>
                </a:spcBef>
              </a:pPr>
              <a:r>
                <a:rPr lang="pt-BR" sz="1300" b="1" dirty="0">
                  <a:solidFill>
                    <a:schemeClr val="tx2">
                      <a:lumMod val="50000"/>
                    </a:schemeClr>
                  </a:solidFill>
                  <a:latin typeface="Arial" panose="020B0604020202020204" pitchFamily="34" charset="0"/>
                  <a:cs typeface="Arial" panose="020B0604020202020204" pitchFamily="34" charset="0"/>
                </a:rPr>
                <a:t>Fomentar o acesso da sociedade à Arquitetura e Urbanismo</a:t>
              </a:r>
            </a:p>
          </p:txBody>
        </p:sp>
        <p:sp>
          <p:nvSpPr>
            <p:cNvPr id="179" name="Retângulo 178">
              <a:extLst>
                <a:ext uri="{FF2B5EF4-FFF2-40B4-BE49-F238E27FC236}">
                  <a16:creationId xmlns:a16="http://schemas.microsoft.com/office/drawing/2014/main" id="{9CFFF09D-96F9-453A-AC93-BC01E504D3BB}"/>
                </a:ext>
              </a:extLst>
            </p:cNvPr>
            <p:cNvSpPr/>
            <p:nvPr/>
          </p:nvSpPr>
          <p:spPr>
            <a:xfrm>
              <a:off x="262105" y="4060865"/>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400" b="1" dirty="0">
                  <a:solidFill>
                    <a:schemeClr val="tx2">
                      <a:lumMod val="50000"/>
                    </a:schemeClr>
                  </a:solidFill>
                  <a:latin typeface="Arial" panose="020B0604020202020204" pitchFamily="34" charset="0"/>
                  <a:cs typeface="Arial" panose="020B0604020202020204" pitchFamily="34" charset="0"/>
                </a:rPr>
                <a:t>OBJETIVO ESTRATÉGICO</a:t>
              </a:r>
            </a:p>
          </p:txBody>
        </p:sp>
      </p:grpSp>
      <p:sp>
        <p:nvSpPr>
          <p:cNvPr id="100" name="Retângulo 99">
            <a:extLst>
              <a:ext uri="{FF2B5EF4-FFF2-40B4-BE49-F238E27FC236}">
                <a16:creationId xmlns:a16="http://schemas.microsoft.com/office/drawing/2014/main" id="{C4B4557E-2EE3-41E0-8A59-E60F50BDB6EC}"/>
              </a:ext>
            </a:extLst>
          </p:cNvPr>
          <p:cNvSpPr/>
          <p:nvPr/>
        </p:nvSpPr>
        <p:spPr>
          <a:xfrm>
            <a:off x="9236688" y="3225264"/>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rPr>
              <a:t>RNON</a:t>
            </a:r>
          </a:p>
        </p:txBody>
      </p:sp>
      <p:sp>
        <p:nvSpPr>
          <p:cNvPr id="42" name="Retângulo 41">
            <a:extLst>
              <a:ext uri="{FF2B5EF4-FFF2-40B4-BE49-F238E27FC236}">
                <a16:creationId xmlns:a16="http://schemas.microsoft.com/office/drawing/2014/main" id="{2F3239D0-A2E6-4F3B-8286-3773023411BB}"/>
              </a:ext>
              <a:ext uri="{C183D7F6-B498-43B3-948B-1728B52AA6E4}">
                <adec:decorative xmlns:adec="http://schemas.microsoft.com/office/drawing/2017/decorative" val="1"/>
              </a:ext>
            </a:extLst>
          </p:cNvPr>
          <p:cNvSpPr/>
          <p:nvPr/>
        </p:nvSpPr>
        <p:spPr>
          <a:xfrm>
            <a:off x="10443557" y="6273799"/>
            <a:ext cx="605443" cy="5971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20</a:t>
            </a:r>
          </a:p>
        </p:txBody>
      </p:sp>
      <p:sp>
        <p:nvSpPr>
          <p:cNvPr id="49" name="Título 4">
            <a:extLst>
              <a:ext uri="{FF2B5EF4-FFF2-40B4-BE49-F238E27FC236}">
                <a16:creationId xmlns:a16="http://schemas.microsoft.com/office/drawing/2014/main" id="{16372197-24F4-4A72-8A24-3C3986A14DAE}"/>
              </a:ext>
            </a:extLst>
          </p:cNvPr>
          <p:cNvSpPr>
            <a:spLocks noGrp="1"/>
          </p:cNvSpPr>
          <p:nvPr>
            <p:ph type="title"/>
          </p:nvPr>
        </p:nvSpPr>
        <p:spPr>
          <a:xfrm>
            <a:off x="292257" y="104493"/>
            <a:ext cx="9613743" cy="502041"/>
          </a:xfrm>
        </p:spPr>
        <p:txBody>
          <a:bodyPr rtlCol="0">
            <a:normAutofit/>
          </a:bodyPr>
          <a:lstStyle/>
          <a:p>
            <a:pPr rtl="0"/>
            <a:r>
              <a:rPr lang="pt-BR" sz="2400" b="1" dirty="0">
                <a:solidFill>
                  <a:schemeClr val="tx2">
                    <a:lumMod val="50000"/>
                  </a:schemeClr>
                </a:solidFill>
                <a:latin typeface="Arial Black" panose="020B0A04020102020204" pitchFamily="34" charset="0"/>
                <a:cs typeface="Arial" panose="020B0604020202020204" pitchFamily="34" charset="0"/>
              </a:rPr>
              <a:t>ATHIS</a:t>
            </a:r>
          </a:p>
        </p:txBody>
      </p:sp>
      <p:sp>
        <p:nvSpPr>
          <p:cNvPr id="2" name="Espaço Reservado para Número de Slide 1"/>
          <p:cNvSpPr>
            <a:spLocks noGrp="1"/>
          </p:cNvSpPr>
          <p:nvPr>
            <p:ph type="sldNum" sz="quarter" idx="12"/>
          </p:nvPr>
        </p:nvSpPr>
        <p:spPr/>
        <p:txBody>
          <a:bodyPr/>
          <a:lstStyle/>
          <a:p>
            <a:pPr rtl="0"/>
            <a:fld id="{5A4A7955-6230-48B4-BD8B-A7C460F75945}" type="slidenum">
              <a:rPr lang="pt-BR" noProof="0" smtClean="0"/>
              <a:t>35</a:t>
            </a:fld>
            <a:endParaRPr lang="pt-BR" noProof="0" dirty="0"/>
          </a:p>
        </p:txBody>
      </p:sp>
      <p:grpSp>
        <p:nvGrpSpPr>
          <p:cNvPr id="39" name="Grupo 38"/>
          <p:cNvGrpSpPr/>
          <p:nvPr/>
        </p:nvGrpSpPr>
        <p:grpSpPr>
          <a:xfrm>
            <a:off x="232884" y="606534"/>
            <a:ext cx="4567639" cy="1083607"/>
            <a:chOff x="491039" y="1018313"/>
            <a:chExt cx="4600515" cy="1188279"/>
          </a:xfrm>
        </p:grpSpPr>
        <p:grpSp>
          <p:nvGrpSpPr>
            <p:cNvPr id="40" name="Grupo 39">
              <a:extLst>
                <a:ext uri="{FF2B5EF4-FFF2-40B4-BE49-F238E27FC236}">
                  <a16:creationId xmlns:a16="http://schemas.microsoft.com/office/drawing/2014/main" id="{91550221-8258-42F2-8C5D-7698C3085D53}"/>
                </a:ext>
                <a:ext uri="{C183D7F6-B498-43B3-948B-1728B52AA6E4}">
                  <adec:decorative xmlns:adec="http://schemas.microsoft.com/office/drawing/2017/decorative" val="1"/>
                </a:ext>
              </a:extLst>
            </p:cNvPr>
            <p:cNvGrpSpPr/>
            <p:nvPr/>
          </p:nvGrpSpPr>
          <p:grpSpPr>
            <a:xfrm>
              <a:off x="491039" y="1143472"/>
              <a:ext cx="2181673" cy="1063120"/>
              <a:chOff x="304800" y="1024239"/>
              <a:chExt cx="3128967" cy="2519723"/>
            </a:xfrm>
            <a:effectLst>
              <a:outerShdw blurRad="50800" dist="38100" dir="5400000" algn="t" rotWithShape="0">
                <a:prstClr val="black">
                  <a:alpha val="20000"/>
                </a:prstClr>
              </a:outerShdw>
            </a:effectLst>
          </p:grpSpPr>
          <p:sp>
            <p:nvSpPr>
              <p:cNvPr id="56" name="Retângulo 55">
                <a:extLst>
                  <a:ext uri="{FF2B5EF4-FFF2-40B4-BE49-F238E27FC236}">
                    <a16:creationId xmlns:a16="http://schemas.microsoft.com/office/drawing/2014/main" id="{CDADA208-E23E-4B7A-8B30-503644571020}"/>
                  </a:ext>
                </a:extLst>
              </p:cNvPr>
              <p:cNvSpPr/>
              <p:nvPr/>
            </p:nvSpPr>
            <p:spPr>
              <a:xfrm>
                <a:off x="304800" y="1024239"/>
                <a:ext cx="3128967" cy="178562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800" b="1" dirty="0">
                  <a:solidFill>
                    <a:schemeClr val="bg1"/>
                  </a:solidFill>
                  <a:latin typeface="Arial" panose="020B0604020202020204" pitchFamily="34" charset="0"/>
                  <a:cs typeface="Arial" panose="020B0604020202020204" pitchFamily="34" charset="0"/>
                </a:endParaRPr>
              </a:p>
              <a:p>
                <a:pPr algn="ctr">
                  <a:spcBef>
                    <a:spcPts val="600"/>
                  </a:spcBef>
                </a:pPr>
                <a:r>
                  <a:rPr lang="pt-BR" sz="1600" b="1" dirty="0">
                    <a:solidFill>
                      <a:schemeClr val="bg1"/>
                    </a:solidFill>
                    <a:latin typeface="Arial" panose="020B0604020202020204" pitchFamily="34" charset="0"/>
                    <a:cs typeface="Arial" panose="020B0604020202020204" pitchFamily="34" charset="0"/>
                  </a:rPr>
                  <a:t>R$ 0,00</a:t>
                </a:r>
              </a:p>
              <a:p>
                <a:pPr algn="ctr">
                  <a:spcBef>
                    <a:spcPts val="600"/>
                  </a:spcBef>
                </a:pPr>
                <a:r>
                  <a:rPr lang="pt-BR" sz="900" b="1" dirty="0">
                    <a:solidFill>
                      <a:schemeClr val="bg1"/>
                    </a:solidFill>
                    <a:latin typeface="Arial" panose="020B0604020202020204" pitchFamily="34" charset="0"/>
                    <a:cs typeface="Arial" panose="020B0604020202020204" pitchFamily="34" charset="0"/>
                  </a:rPr>
                  <a:t>0% do previsto</a:t>
                </a:r>
              </a:p>
            </p:txBody>
          </p:sp>
          <p:sp>
            <p:nvSpPr>
              <p:cNvPr id="57" name="Retângulo 56">
                <a:extLst>
                  <a:ext uri="{FF2B5EF4-FFF2-40B4-BE49-F238E27FC236}">
                    <a16:creationId xmlns:a16="http://schemas.microsoft.com/office/drawing/2014/main" id="{35AF9DE5-C8D3-43F1-8647-AA7713F1FCEF}"/>
                  </a:ext>
                </a:extLst>
              </p:cNvPr>
              <p:cNvSpPr/>
              <p:nvPr/>
            </p:nvSpPr>
            <p:spPr>
              <a:xfrm>
                <a:off x="304800" y="2809862"/>
                <a:ext cx="3098117" cy="73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100" b="1" dirty="0">
                    <a:solidFill>
                      <a:schemeClr val="accent1">
                        <a:lumMod val="75000"/>
                      </a:schemeClr>
                    </a:solidFill>
                    <a:latin typeface="Arial" panose="020B0604020202020204" pitchFamily="34" charset="0"/>
                    <a:cs typeface="Arial" panose="020B0604020202020204" pitchFamily="34" charset="0"/>
                  </a:rPr>
                  <a:t>INVESTIMENTO REALIZADO</a:t>
                </a:r>
              </a:p>
            </p:txBody>
          </p:sp>
        </p:grpSp>
        <p:sp>
          <p:nvSpPr>
            <p:cNvPr id="41" name="Oval 5">
              <a:extLst>
                <a:ext uri="{FF2B5EF4-FFF2-40B4-BE49-F238E27FC236}">
                  <a16:creationId xmlns:a16="http://schemas.microsoft.com/office/drawing/2014/main" id="{97C50A8E-3918-4827-975A-99A3EAB66BFA}"/>
                </a:ext>
                <a:ext uri="{C183D7F6-B498-43B3-948B-1728B52AA6E4}">
                  <adec:decorative xmlns:adec="http://schemas.microsoft.com/office/drawing/2017/decorative" val="1"/>
                </a:ext>
              </a:extLst>
            </p:cNvPr>
            <p:cNvSpPr/>
            <p:nvPr/>
          </p:nvSpPr>
          <p:spPr>
            <a:xfrm>
              <a:off x="1194687" y="1018313"/>
              <a:ext cx="682581" cy="29781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600" dirty="0"/>
            </a:p>
          </p:txBody>
        </p:sp>
        <p:grpSp>
          <p:nvGrpSpPr>
            <p:cNvPr id="53" name="Grupo 52"/>
            <p:cNvGrpSpPr/>
            <p:nvPr/>
          </p:nvGrpSpPr>
          <p:grpSpPr>
            <a:xfrm>
              <a:off x="2777328" y="1157456"/>
              <a:ext cx="2314226" cy="1049136"/>
              <a:chOff x="2777328" y="1157456"/>
              <a:chExt cx="2314226" cy="1049136"/>
            </a:xfrm>
          </p:grpSpPr>
          <p:sp>
            <p:nvSpPr>
              <p:cNvPr id="54" name="Retângulo 53">
                <a:extLst>
                  <a:ext uri="{FF2B5EF4-FFF2-40B4-BE49-F238E27FC236}">
                    <a16:creationId xmlns:a16="http://schemas.microsoft.com/office/drawing/2014/main" id="{0A0A31DB-DD27-4F64-AB8C-EC7887B70CFD}"/>
                  </a:ext>
                </a:extLst>
              </p:cNvPr>
              <p:cNvSpPr/>
              <p:nvPr/>
            </p:nvSpPr>
            <p:spPr>
              <a:xfrm>
                <a:off x="2777328" y="1157456"/>
                <a:ext cx="2314226" cy="73436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800" b="1" dirty="0">
                  <a:latin typeface="+mj-lt"/>
                </a:endParaRPr>
              </a:p>
              <a:p>
                <a:pPr algn="ctr">
                  <a:spcBef>
                    <a:spcPts val="600"/>
                  </a:spcBef>
                </a:pPr>
                <a:r>
                  <a:rPr lang="pt-BR" sz="1600" b="1" dirty="0">
                    <a:latin typeface="+mj-lt"/>
                  </a:rPr>
                  <a:t>0 %</a:t>
                </a:r>
              </a:p>
              <a:p>
                <a:pPr algn="ctr">
                  <a:spcBef>
                    <a:spcPts val="600"/>
                  </a:spcBef>
                </a:pPr>
                <a:r>
                  <a:rPr lang="pt-BR" sz="800" b="1" dirty="0">
                    <a:latin typeface="+mj-lt"/>
                  </a:rPr>
                  <a:t>Mínimo 2% da Receita de Arrecadação</a:t>
                </a:r>
              </a:p>
            </p:txBody>
          </p:sp>
          <p:sp>
            <p:nvSpPr>
              <p:cNvPr id="55" name="Retângulo 54">
                <a:extLst>
                  <a:ext uri="{FF2B5EF4-FFF2-40B4-BE49-F238E27FC236}">
                    <a16:creationId xmlns:a16="http://schemas.microsoft.com/office/drawing/2014/main" id="{AC6A4160-8BE0-4F42-8528-A692DB7BDCCE}"/>
                  </a:ext>
                </a:extLst>
              </p:cNvPr>
              <p:cNvSpPr/>
              <p:nvPr/>
            </p:nvSpPr>
            <p:spPr>
              <a:xfrm>
                <a:off x="2827997" y="1891822"/>
                <a:ext cx="2263556" cy="314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100" b="1" dirty="0">
                    <a:solidFill>
                      <a:srgbClr val="1C3942"/>
                    </a:solidFill>
                    <a:latin typeface="Arial" panose="020B0604020202020204" pitchFamily="34" charset="0"/>
                    <a:cs typeface="Arial" panose="020B0604020202020204" pitchFamily="34" charset="0"/>
                  </a:rPr>
                  <a:t>LIMITE</a:t>
                </a:r>
                <a:r>
                  <a:rPr lang="pt-BR" sz="1200" b="1" dirty="0">
                    <a:solidFill>
                      <a:srgbClr val="1C3942"/>
                    </a:solidFill>
                    <a:latin typeface="Arial" panose="020B0604020202020204" pitchFamily="34" charset="0"/>
                    <a:cs typeface="Arial" panose="020B0604020202020204" pitchFamily="34" charset="0"/>
                  </a:rPr>
                  <a:t> </a:t>
                </a:r>
                <a:r>
                  <a:rPr lang="pt-BR" sz="1100" b="1" dirty="0">
                    <a:solidFill>
                      <a:srgbClr val="1C3942"/>
                    </a:solidFill>
                    <a:latin typeface="Arial" panose="020B0604020202020204" pitchFamily="34" charset="0"/>
                    <a:cs typeface="Arial" panose="020B0604020202020204" pitchFamily="34" charset="0"/>
                  </a:rPr>
                  <a:t>ALCANÇADO</a:t>
                </a:r>
              </a:p>
            </p:txBody>
          </p:sp>
        </p:grpSp>
      </p:grpSp>
      <p:pic>
        <p:nvPicPr>
          <p:cNvPr id="58" name="Gráfico 49" descr="Dólar">
            <a:extLst>
              <a:ext uri="{FF2B5EF4-FFF2-40B4-BE49-F238E27FC236}">
                <a16:creationId xmlns:a16="http://schemas.microsoft.com/office/drawing/2014/main" id="{B45FA135-8167-4C82-B006-9F8C02C3E1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0119" y="542562"/>
            <a:ext cx="399155" cy="399155"/>
          </a:xfrm>
          <a:prstGeom prst="rect">
            <a:avLst/>
          </a:prstGeom>
        </p:spPr>
      </p:pic>
      <p:sp>
        <p:nvSpPr>
          <p:cNvPr id="59" name="Oval 47">
            <a:extLst>
              <a:ext uri="{FF2B5EF4-FFF2-40B4-BE49-F238E27FC236}">
                <a16:creationId xmlns:a16="http://schemas.microsoft.com/office/drawing/2014/main" id="{151F8D54-5195-4686-B421-E1F7E4D42652}"/>
              </a:ext>
              <a:ext uri="{C183D7F6-B498-43B3-948B-1728B52AA6E4}">
                <adec:decorative xmlns:adec="http://schemas.microsoft.com/office/drawing/2017/decorative" val="1"/>
              </a:ext>
            </a:extLst>
          </p:cNvPr>
          <p:cNvSpPr/>
          <p:nvPr/>
        </p:nvSpPr>
        <p:spPr>
          <a:xfrm>
            <a:off x="3279428" y="563572"/>
            <a:ext cx="770016" cy="357867"/>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600" dirty="0"/>
          </a:p>
        </p:txBody>
      </p:sp>
      <p:pic>
        <p:nvPicPr>
          <p:cNvPr id="60" name="Gráfico 51" descr="Alvo">
            <a:extLst>
              <a:ext uri="{FF2B5EF4-FFF2-40B4-BE49-F238E27FC236}">
                <a16:creationId xmlns:a16="http://schemas.microsoft.com/office/drawing/2014/main" id="{9F4D7BC5-9EF7-49B5-99A1-7582FA81A6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07553" y="526242"/>
            <a:ext cx="502178" cy="453278"/>
          </a:xfrm>
          <a:prstGeom prst="rect">
            <a:avLst/>
          </a:prstGeom>
        </p:spPr>
      </p:pic>
      <p:sp>
        <p:nvSpPr>
          <p:cNvPr id="3" name="CaixaDeTexto 2"/>
          <p:cNvSpPr txBox="1"/>
          <p:nvPr/>
        </p:nvSpPr>
        <p:spPr>
          <a:xfrm>
            <a:off x="4943079" y="423081"/>
            <a:ext cx="4867671" cy="6340197"/>
          </a:xfrm>
          <a:prstGeom prst="rect">
            <a:avLst/>
          </a:prstGeom>
          <a:noFill/>
        </p:spPr>
        <p:txBody>
          <a:bodyPr wrap="square" rtlCol="0">
            <a:spAutoFit/>
          </a:bodyPr>
          <a:lstStyle/>
          <a:p>
            <a:pPr algn="just"/>
            <a:r>
              <a:rPr lang="pt-BR" sz="1400" dirty="0">
                <a:solidFill>
                  <a:srgbClr val="006871"/>
                </a:solidFill>
                <a:latin typeface="Arial" panose="020B0604020202020204" pitchFamily="34" charset="0"/>
                <a:cs typeface="Arial" panose="020B0604020202020204" pitchFamily="34" charset="0"/>
              </a:rPr>
              <a:t>O conselho não executou o orçamento destinado aos projetos de Assistência técnica para habitação de interesse social, porém, fomentamos em parceria com o CAU/BR, SEBRAE, IAB/RR e ENGENHEIROS SEM FRONTEIRAS o </a:t>
            </a:r>
            <a:r>
              <a:rPr lang="pt-BR" sz="1400" b="1" dirty="0">
                <a:solidFill>
                  <a:srgbClr val="006871"/>
                </a:solidFill>
                <a:latin typeface="Arial" panose="020B0604020202020204" pitchFamily="34" charset="0"/>
                <a:cs typeface="Arial" panose="020B0604020202020204" pitchFamily="34" charset="0"/>
              </a:rPr>
              <a:t>VI SEMINÁRIO NACIONAL E II SEMINÁRIO ESTADUAL DE ATHIS.</a:t>
            </a:r>
          </a:p>
          <a:p>
            <a:pPr algn="just"/>
            <a:r>
              <a:rPr lang="pt-BR" sz="1400" dirty="0">
                <a:solidFill>
                  <a:srgbClr val="006871"/>
                </a:solidFill>
                <a:latin typeface="Arial" panose="020B0604020202020204" pitchFamily="34" charset="0"/>
                <a:cs typeface="Arial" panose="020B0604020202020204" pitchFamily="34" charset="0"/>
              </a:rPr>
              <a:t>O intuito do evento era conscientizar os arquitetos e urbanistas da importância em atuar em projetos de habitação social e também explicar como tantos entes públicos (como prefeituras) e privados podem realizar projetos populares seguros tendo o suporte, se necessário do conselho. Outro foco do evento foi garantir a participação dos movimentos sociais dentro do processo dando devida atenção e importância aos mesmos. O evento contou com a presença do representante da Associação Comunitária das Família de Baixa Renda e Ribeirinhos do Estado de Roraima, Associação Comunitária dos Jovens do Estado de Roraima, Associação Mulheres Empreendedoras do Pedra Pintada, Associação dos Produtores Rurais do Projeto Arco-Íris, Associação Conjunto Cruviana, Associação Santa Luzia, AVARR, Conselho Municipal da Cidade de Boa Vista, Conselheiro das Cidades Município do </a:t>
            </a:r>
            <a:r>
              <a:rPr lang="pt-BR" sz="1400" dirty="0" err="1">
                <a:solidFill>
                  <a:srgbClr val="006871"/>
                </a:solidFill>
                <a:latin typeface="Arial" panose="020B0604020202020204" pitchFamily="34" charset="0"/>
                <a:cs typeface="Arial" panose="020B0604020202020204" pitchFamily="34" charset="0"/>
              </a:rPr>
              <a:t>Cantá</a:t>
            </a:r>
            <a:r>
              <a:rPr lang="pt-BR" sz="1400" dirty="0">
                <a:solidFill>
                  <a:srgbClr val="006871"/>
                </a:solidFill>
                <a:latin typeface="Arial" panose="020B0604020202020204" pitchFamily="34" charset="0"/>
                <a:cs typeface="Arial" panose="020B0604020202020204" pitchFamily="34" charset="0"/>
              </a:rPr>
              <a:t>, CONSEP, Departamento de Estudos e Projetos SEAMPU, EAB, Inova Roraima, Ministério Público Estadual, Movimento ID, Secretária do Trabalho e Bem Estar Social, Instituto Eco Vida, Sindicato dos Bombeiros Civis, Secretária de Relações Institucionais do município do </a:t>
            </a:r>
            <a:r>
              <a:rPr lang="pt-BR" sz="1400" dirty="0" err="1">
                <a:solidFill>
                  <a:srgbClr val="006871"/>
                </a:solidFill>
                <a:latin typeface="Arial" panose="020B0604020202020204" pitchFamily="34" charset="0"/>
                <a:cs typeface="Arial" panose="020B0604020202020204" pitchFamily="34" charset="0"/>
              </a:rPr>
              <a:t>Cantá</a:t>
            </a:r>
            <a:r>
              <a:rPr lang="pt-BR" sz="1400" dirty="0">
                <a:solidFill>
                  <a:srgbClr val="006871"/>
                </a:solidFill>
                <a:latin typeface="Arial" panose="020B0604020202020204" pitchFamily="34" charset="0"/>
                <a:cs typeface="Arial" panose="020B0604020202020204" pitchFamily="34" charset="0"/>
              </a:rPr>
              <a:t> e 6⁰ BEC.</a:t>
            </a:r>
          </a:p>
          <a:p>
            <a:pPr algn="just"/>
            <a:endParaRPr lang="pt-BR" sz="1400" dirty="0">
              <a:solidFill>
                <a:srgbClr val="006871"/>
              </a:solidFill>
              <a:latin typeface="Arial" panose="020B0604020202020204" pitchFamily="34" charset="0"/>
              <a:cs typeface="Arial" panose="020B0604020202020204" pitchFamily="34" charset="0"/>
            </a:endParaRPr>
          </a:p>
        </p:txBody>
      </p:sp>
      <p:grpSp>
        <p:nvGrpSpPr>
          <p:cNvPr id="4" name="Agrupar 3">
            <a:extLst>
              <a:ext uri="{FF2B5EF4-FFF2-40B4-BE49-F238E27FC236}">
                <a16:creationId xmlns:a16="http://schemas.microsoft.com/office/drawing/2014/main" id="{D1E6A012-9C96-4562-87E4-7F40237E06F3}"/>
              </a:ext>
            </a:extLst>
          </p:cNvPr>
          <p:cNvGrpSpPr/>
          <p:nvPr/>
        </p:nvGrpSpPr>
        <p:grpSpPr>
          <a:xfrm>
            <a:off x="232884" y="3170597"/>
            <a:ext cx="4685041" cy="2916022"/>
            <a:chOff x="232884" y="3170597"/>
            <a:chExt cx="4685041" cy="2916022"/>
          </a:xfrm>
        </p:grpSpPr>
        <p:pic>
          <p:nvPicPr>
            <p:cNvPr id="4098" name="Picture 2">
              <a:extLst>
                <a:ext uri="{FF2B5EF4-FFF2-40B4-BE49-F238E27FC236}">
                  <a16:creationId xmlns:a16="http://schemas.microsoft.com/office/drawing/2014/main" id="{D3BD90B4-4070-4494-9F86-A2410F898D5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4645"/>
            <a:stretch/>
          </p:blipFill>
          <p:spPr bwMode="auto">
            <a:xfrm>
              <a:off x="232884" y="3170597"/>
              <a:ext cx="2367119" cy="1337810"/>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22">
              <a:extLst>
                <a:ext uri="{FF2B5EF4-FFF2-40B4-BE49-F238E27FC236}">
                  <a16:creationId xmlns:a16="http://schemas.microsoft.com/office/drawing/2014/main" id="{EEC46412-FB3E-496F-BCB4-4728322F7735}"/>
                </a:ext>
              </a:extLst>
            </p:cNvPr>
            <p:cNvPicPr>
              <a:picLocks noChangeAspect="1"/>
            </p:cNvPicPr>
            <p:nvPr/>
          </p:nvPicPr>
          <p:blipFill rotWithShape="1">
            <a:blip r:embed="rId8"/>
            <a:srcRect b="2591"/>
            <a:stretch/>
          </p:blipFill>
          <p:spPr>
            <a:xfrm>
              <a:off x="2626516" y="3509186"/>
              <a:ext cx="2291409" cy="2282824"/>
            </a:xfrm>
            <a:prstGeom prst="rect">
              <a:avLst/>
            </a:prstGeom>
          </p:spPr>
        </p:pic>
        <p:pic>
          <p:nvPicPr>
            <p:cNvPr id="4100" name="Picture 4">
              <a:extLst>
                <a:ext uri="{FF2B5EF4-FFF2-40B4-BE49-F238E27FC236}">
                  <a16:creationId xmlns:a16="http://schemas.microsoft.com/office/drawing/2014/main" id="{9518507C-79CD-4128-A20E-B43A4484B4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5046" y="4508406"/>
              <a:ext cx="2368800" cy="15782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tângulo 5">
            <a:extLst>
              <a:ext uri="{FF2B5EF4-FFF2-40B4-BE49-F238E27FC236}">
                <a16:creationId xmlns:a16="http://schemas.microsoft.com/office/drawing/2014/main" id="{E40CAAC7-D022-4158-B3B2-13289EC78771}"/>
              </a:ext>
            </a:extLst>
          </p:cNvPr>
          <p:cNvSpPr/>
          <p:nvPr/>
        </p:nvSpPr>
        <p:spPr>
          <a:xfrm>
            <a:off x="232884" y="6200953"/>
            <a:ext cx="4953000" cy="261610"/>
          </a:xfrm>
          <a:prstGeom prst="rect">
            <a:avLst/>
          </a:prstGeom>
        </p:spPr>
        <p:txBody>
          <a:bodyPr>
            <a:spAutoFit/>
          </a:bodyPr>
          <a:lstStyle/>
          <a:p>
            <a:r>
              <a:rPr lang="pt-BR" sz="1100" dirty="0">
                <a:hlinkClick r:id="rId10"/>
              </a:rPr>
              <a:t>https://www.caurr.gov.br/vi-seminario-nacional-e-ii-seminario-estadual-de-athis/</a:t>
            </a:r>
            <a:endParaRPr lang="pt-BR" sz="1100" dirty="0"/>
          </a:p>
        </p:txBody>
      </p:sp>
    </p:spTree>
    <p:extLst>
      <p:ext uri="{BB962C8B-B14F-4D97-AF65-F5344CB8AC3E}">
        <p14:creationId xmlns:p14="http://schemas.microsoft.com/office/powerpoint/2010/main" val="235226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o 80">
            <a:extLst>
              <a:ext uri="{FF2B5EF4-FFF2-40B4-BE49-F238E27FC236}">
                <a16:creationId xmlns:a16="http://schemas.microsoft.com/office/drawing/2014/main" id="{AB755EE4-AAED-40FD-A16A-259334EEE052}"/>
              </a:ext>
              <a:ext uri="{C183D7F6-B498-43B3-948B-1728B52AA6E4}">
                <adec:decorative xmlns:adec="http://schemas.microsoft.com/office/drawing/2017/decorative" val="1"/>
              </a:ext>
            </a:extLst>
          </p:cNvPr>
          <p:cNvGrpSpPr/>
          <p:nvPr/>
        </p:nvGrpSpPr>
        <p:grpSpPr>
          <a:xfrm>
            <a:off x="232884" y="1855125"/>
            <a:ext cx="4766627" cy="1299324"/>
            <a:chOff x="262105" y="3851562"/>
            <a:chExt cx="3427560" cy="1625940"/>
          </a:xfrm>
          <a:effectLst>
            <a:outerShdw blurRad="50800" dist="38100" dir="2700000" algn="tl" rotWithShape="0">
              <a:prstClr val="black">
                <a:alpha val="20000"/>
              </a:prstClr>
            </a:outerShdw>
          </a:effectLst>
        </p:grpSpPr>
        <p:sp>
          <p:nvSpPr>
            <p:cNvPr id="119" name="Retângulo 118">
              <a:extLst>
                <a:ext uri="{FF2B5EF4-FFF2-40B4-BE49-F238E27FC236}">
                  <a16:creationId xmlns:a16="http://schemas.microsoft.com/office/drawing/2014/main" id="{ECC89592-EA05-4F09-AE50-51BC0C185628}"/>
                </a:ext>
              </a:extLst>
            </p:cNvPr>
            <p:cNvSpPr/>
            <p:nvPr/>
          </p:nvSpPr>
          <p:spPr>
            <a:xfrm>
              <a:off x="270644" y="3851562"/>
              <a:ext cx="3419021" cy="162594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2100" b="1" dirty="0">
                <a:solidFill>
                  <a:schemeClr val="tx2">
                    <a:lumMod val="50000"/>
                  </a:schemeClr>
                </a:solidFill>
                <a:latin typeface="Arial" panose="020B0604020202020204" pitchFamily="34" charset="0"/>
                <a:cs typeface="Arial" panose="020B0604020202020204" pitchFamily="34" charset="0"/>
              </a:endParaRPr>
            </a:p>
            <a:p>
              <a:pPr algn="just">
                <a:spcBef>
                  <a:spcPts val="600"/>
                </a:spcBef>
              </a:pPr>
              <a:r>
                <a:rPr lang="pt-BR" sz="1300" b="1" dirty="0">
                  <a:solidFill>
                    <a:schemeClr val="tx2">
                      <a:lumMod val="50000"/>
                    </a:schemeClr>
                  </a:solidFill>
                  <a:latin typeface="Arial" panose="020B0604020202020204" pitchFamily="34" charset="0"/>
                  <a:cs typeface="Arial" panose="020B0604020202020204" pitchFamily="34" charset="0"/>
                </a:rPr>
                <a:t>Desenvolver competências de dirigentes e colaboradores</a:t>
              </a:r>
            </a:p>
          </p:txBody>
        </p:sp>
        <p:sp>
          <p:nvSpPr>
            <p:cNvPr id="179" name="Retângulo 178">
              <a:extLst>
                <a:ext uri="{FF2B5EF4-FFF2-40B4-BE49-F238E27FC236}">
                  <a16:creationId xmlns:a16="http://schemas.microsoft.com/office/drawing/2014/main" id="{9CFFF09D-96F9-453A-AC93-BC01E504D3BB}"/>
                </a:ext>
              </a:extLst>
            </p:cNvPr>
            <p:cNvSpPr/>
            <p:nvPr/>
          </p:nvSpPr>
          <p:spPr>
            <a:xfrm>
              <a:off x="262105" y="4060865"/>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400" b="1" dirty="0">
                  <a:solidFill>
                    <a:schemeClr val="tx2">
                      <a:lumMod val="50000"/>
                    </a:schemeClr>
                  </a:solidFill>
                  <a:latin typeface="Arial" panose="020B0604020202020204" pitchFamily="34" charset="0"/>
                  <a:cs typeface="Arial" panose="020B0604020202020204" pitchFamily="34" charset="0"/>
                </a:rPr>
                <a:t>OBJETIVO ESTRATÉGICO</a:t>
              </a:r>
            </a:p>
          </p:txBody>
        </p:sp>
      </p:grpSp>
      <p:sp>
        <p:nvSpPr>
          <p:cNvPr id="100" name="Retângulo 99">
            <a:extLst>
              <a:ext uri="{FF2B5EF4-FFF2-40B4-BE49-F238E27FC236}">
                <a16:creationId xmlns:a16="http://schemas.microsoft.com/office/drawing/2014/main" id="{C4B4557E-2EE3-41E0-8A59-E60F50BDB6EC}"/>
              </a:ext>
            </a:extLst>
          </p:cNvPr>
          <p:cNvSpPr/>
          <p:nvPr/>
        </p:nvSpPr>
        <p:spPr>
          <a:xfrm>
            <a:off x="9236688" y="3225264"/>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rPr>
              <a:t>RNON</a:t>
            </a:r>
          </a:p>
        </p:txBody>
      </p:sp>
      <p:sp>
        <p:nvSpPr>
          <p:cNvPr id="42" name="Retângulo 41">
            <a:extLst>
              <a:ext uri="{FF2B5EF4-FFF2-40B4-BE49-F238E27FC236}">
                <a16:creationId xmlns:a16="http://schemas.microsoft.com/office/drawing/2014/main" id="{2F3239D0-A2E6-4F3B-8286-3773023411BB}"/>
              </a:ext>
              <a:ext uri="{C183D7F6-B498-43B3-948B-1728B52AA6E4}">
                <adec:decorative xmlns:adec="http://schemas.microsoft.com/office/drawing/2017/decorative" val="1"/>
              </a:ext>
            </a:extLst>
          </p:cNvPr>
          <p:cNvSpPr/>
          <p:nvPr/>
        </p:nvSpPr>
        <p:spPr>
          <a:xfrm>
            <a:off x="10443557" y="6273799"/>
            <a:ext cx="605443" cy="5971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20</a:t>
            </a:r>
          </a:p>
        </p:txBody>
      </p:sp>
      <p:sp>
        <p:nvSpPr>
          <p:cNvPr id="49" name="Título 4">
            <a:extLst>
              <a:ext uri="{FF2B5EF4-FFF2-40B4-BE49-F238E27FC236}">
                <a16:creationId xmlns:a16="http://schemas.microsoft.com/office/drawing/2014/main" id="{16372197-24F4-4A72-8A24-3C3986A14DAE}"/>
              </a:ext>
            </a:extLst>
          </p:cNvPr>
          <p:cNvSpPr>
            <a:spLocks noGrp="1"/>
          </p:cNvSpPr>
          <p:nvPr>
            <p:ph type="title"/>
          </p:nvPr>
        </p:nvSpPr>
        <p:spPr>
          <a:xfrm>
            <a:off x="5792476" y="190442"/>
            <a:ext cx="3053846" cy="502041"/>
          </a:xfrm>
        </p:spPr>
        <p:txBody>
          <a:bodyPr rtlCol="0">
            <a:normAutofit/>
          </a:bodyPr>
          <a:lstStyle/>
          <a:p>
            <a:pPr algn="ctr" rtl="0"/>
            <a:r>
              <a:rPr lang="pt-BR" sz="2400" b="1" dirty="0">
                <a:solidFill>
                  <a:schemeClr val="tx2">
                    <a:lumMod val="50000"/>
                  </a:schemeClr>
                </a:solidFill>
                <a:latin typeface="Arial Black" panose="020B0A04020102020204" pitchFamily="34" charset="0"/>
                <a:cs typeface="Arial" panose="020B0604020202020204" pitchFamily="34" charset="0"/>
              </a:rPr>
              <a:t>CAPACITAÇÃO</a:t>
            </a:r>
          </a:p>
        </p:txBody>
      </p:sp>
      <p:sp>
        <p:nvSpPr>
          <p:cNvPr id="2" name="Espaço Reservado para Número de Slide 1"/>
          <p:cNvSpPr>
            <a:spLocks noGrp="1"/>
          </p:cNvSpPr>
          <p:nvPr>
            <p:ph type="sldNum" sz="quarter" idx="12"/>
          </p:nvPr>
        </p:nvSpPr>
        <p:spPr/>
        <p:txBody>
          <a:bodyPr/>
          <a:lstStyle/>
          <a:p>
            <a:pPr rtl="0"/>
            <a:fld id="{5A4A7955-6230-48B4-BD8B-A7C460F75945}" type="slidenum">
              <a:rPr lang="pt-BR" noProof="0" smtClean="0"/>
              <a:t>36</a:t>
            </a:fld>
            <a:endParaRPr lang="pt-BR" noProof="0" dirty="0"/>
          </a:p>
        </p:txBody>
      </p:sp>
      <p:grpSp>
        <p:nvGrpSpPr>
          <p:cNvPr id="39" name="Grupo 38"/>
          <p:cNvGrpSpPr/>
          <p:nvPr/>
        </p:nvGrpSpPr>
        <p:grpSpPr>
          <a:xfrm>
            <a:off x="232884" y="606534"/>
            <a:ext cx="4659889" cy="1083607"/>
            <a:chOff x="491039" y="1018313"/>
            <a:chExt cx="4600515" cy="1188279"/>
          </a:xfrm>
        </p:grpSpPr>
        <p:grpSp>
          <p:nvGrpSpPr>
            <p:cNvPr id="40" name="Grupo 39">
              <a:extLst>
                <a:ext uri="{FF2B5EF4-FFF2-40B4-BE49-F238E27FC236}">
                  <a16:creationId xmlns:a16="http://schemas.microsoft.com/office/drawing/2014/main" id="{91550221-8258-42F2-8C5D-7698C3085D53}"/>
                </a:ext>
                <a:ext uri="{C183D7F6-B498-43B3-948B-1728B52AA6E4}">
                  <adec:decorative xmlns:adec="http://schemas.microsoft.com/office/drawing/2017/decorative" val="1"/>
                </a:ext>
              </a:extLst>
            </p:cNvPr>
            <p:cNvGrpSpPr/>
            <p:nvPr/>
          </p:nvGrpSpPr>
          <p:grpSpPr>
            <a:xfrm>
              <a:off x="491039" y="1143472"/>
              <a:ext cx="2181673" cy="1063120"/>
              <a:chOff x="304800" y="1024239"/>
              <a:chExt cx="3128967" cy="2519723"/>
            </a:xfrm>
            <a:effectLst>
              <a:outerShdw blurRad="50800" dist="38100" dir="5400000" algn="t" rotWithShape="0">
                <a:prstClr val="black">
                  <a:alpha val="20000"/>
                </a:prstClr>
              </a:outerShdw>
            </a:effectLst>
          </p:grpSpPr>
          <p:sp>
            <p:nvSpPr>
              <p:cNvPr id="56" name="Retângulo 55">
                <a:extLst>
                  <a:ext uri="{FF2B5EF4-FFF2-40B4-BE49-F238E27FC236}">
                    <a16:creationId xmlns:a16="http://schemas.microsoft.com/office/drawing/2014/main" id="{CDADA208-E23E-4B7A-8B30-503644571020}"/>
                  </a:ext>
                </a:extLst>
              </p:cNvPr>
              <p:cNvSpPr/>
              <p:nvPr/>
            </p:nvSpPr>
            <p:spPr>
              <a:xfrm>
                <a:off x="304800" y="1024239"/>
                <a:ext cx="3128967" cy="178562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800" b="1" dirty="0">
                  <a:solidFill>
                    <a:schemeClr val="bg1"/>
                  </a:solidFill>
                  <a:latin typeface="Arial" panose="020B0604020202020204" pitchFamily="34" charset="0"/>
                  <a:cs typeface="Arial" panose="020B0604020202020204" pitchFamily="34" charset="0"/>
                </a:endParaRPr>
              </a:p>
              <a:p>
                <a:pPr algn="ctr">
                  <a:spcBef>
                    <a:spcPts val="600"/>
                  </a:spcBef>
                </a:pPr>
                <a:r>
                  <a:rPr lang="pt-BR" sz="1600" b="1" dirty="0">
                    <a:solidFill>
                      <a:schemeClr val="bg1"/>
                    </a:solidFill>
                    <a:latin typeface="Arial" panose="020B0604020202020204" pitchFamily="34" charset="0"/>
                    <a:cs typeface="Arial" panose="020B0604020202020204" pitchFamily="34" charset="0"/>
                  </a:rPr>
                  <a:t>R$ 6.285</a:t>
                </a:r>
              </a:p>
              <a:p>
                <a:pPr algn="ctr">
                  <a:spcBef>
                    <a:spcPts val="600"/>
                  </a:spcBef>
                </a:pPr>
                <a:r>
                  <a:rPr lang="pt-BR" sz="900" b="1" dirty="0">
                    <a:solidFill>
                      <a:schemeClr val="bg1"/>
                    </a:solidFill>
                    <a:latin typeface="Arial" panose="020B0604020202020204" pitchFamily="34" charset="0"/>
                    <a:cs typeface="Arial" panose="020B0604020202020204" pitchFamily="34" charset="0"/>
                  </a:rPr>
                  <a:t>28% do previsto</a:t>
                </a:r>
              </a:p>
            </p:txBody>
          </p:sp>
          <p:sp>
            <p:nvSpPr>
              <p:cNvPr id="57" name="Retângulo 56">
                <a:extLst>
                  <a:ext uri="{FF2B5EF4-FFF2-40B4-BE49-F238E27FC236}">
                    <a16:creationId xmlns:a16="http://schemas.microsoft.com/office/drawing/2014/main" id="{35AF9DE5-C8D3-43F1-8647-AA7713F1FCEF}"/>
                  </a:ext>
                </a:extLst>
              </p:cNvPr>
              <p:cNvSpPr/>
              <p:nvPr/>
            </p:nvSpPr>
            <p:spPr>
              <a:xfrm>
                <a:off x="304800" y="2809862"/>
                <a:ext cx="3098117" cy="73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100" b="1" dirty="0">
                    <a:solidFill>
                      <a:schemeClr val="accent1">
                        <a:lumMod val="75000"/>
                      </a:schemeClr>
                    </a:solidFill>
                    <a:latin typeface="Arial" panose="020B0604020202020204" pitchFamily="34" charset="0"/>
                    <a:cs typeface="Arial" panose="020B0604020202020204" pitchFamily="34" charset="0"/>
                  </a:rPr>
                  <a:t>INVESTIMENTO REALIZADO</a:t>
                </a:r>
              </a:p>
            </p:txBody>
          </p:sp>
        </p:grpSp>
        <p:sp>
          <p:nvSpPr>
            <p:cNvPr id="41" name="Oval 5">
              <a:extLst>
                <a:ext uri="{FF2B5EF4-FFF2-40B4-BE49-F238E27FC236}">
                  <a16:creationId xmlns:a16="http://schemas.microsoft.com/office/drawing/2014/main" id="{97C50A8E-3918-4827-975A-99A3EAB66BFA}"/>
                </a:ext>
                <a:ext uri="{C183D7F6-B498-43B3-948B-1728B52AA6E4}">
                  <adec:decorative xmlns:adec="http://schemas.microsoft.com/office/drawing/2017/decorative" val="1"/>
                </a:ext>
              </a:extLst>
            </p:cNvPr>
            <p:cNvSpPr/>
            <p:nvPr/>
          </p:nvSpPr>
          <p:spPr>
            <a:xfrm>
              <a:off x="1194687" y="1018313"/>
              <a:ext cx="682581" cy="29781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600" dirty="0"/>
            </a:p>
          </p:txBody>
        </p:sp>
        <p:grpSp>
          <p:nvGrpSpPr>
            <p:cNvPr id="53" name="Grupo 52"/>
            <p:cNvGrpSpPr/>
            <p:nvPr/>
          </p:nvGrpSpPr>
          <p:grpSpPr>
            <a:xfrm>
              <a:off x="2777328" y="1157456"/>
              <a:ext cx="2314226" cy="1049136"/>
              <a:chOff x="2777328" y="1157456"/>
              <a:chExt cx="2314226" cy="1049136"/>
            </a:xfrm>
          </p:grpSpPr>
          <p:sp>
            <p:nvSpPr>
              <p:cNvPr id="54" name="Retângulo 53">
                <a:extLst>
                  <a:ext uri="{FF2B5EF4-FFF2-40B4-BE49-F238E27FC236}">
                    <a16:creationId xmlns:a16="http://schemas.microsoft.com/office/drawing/2014/main" id="{0A0A31DB-DD27-4F64-AB8C-EC7887B70CFD}"/>
                  </a:ext>
                </a:extLst>
              </p:cNvPr>
              <p:cNvSpPr/>
              <p:nvPr/>
            </p:nvSpPr>
            <p:spPr>
              <a:xfrm>
                <a:off x="2777328" y="1157456"/>
                <a:ext cx="2314226" cy="73436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800" b="1" dirty="0">
                  <a:latin typeface="+mj-lt"/>
                </a:endParaRPr>
              </a:p>
              <a:p>
                <a:pPr algn="ctr">
                  <a:spcBef>
                    <a:spcPts val="600"/>
                  </a:spcBef>
                </a:pPr>
                <a:r>
                  <a:rPr lang="pt-BR" sz="1600" b="1" dirty="0">
                    <a:latin typeface="+mj-lt"/>
                  </a:rPr>
                  <a:t>1 %</a:t>
                </a:r>
              </a:p>
              <a:p>
                <a:pPr algn="ctr">
                  <a:spcBef>
                    <a:spcPts val="600"/>
                  </a:spcBef>
                </a:pPr>
                <a:r>
                  <a:rPr lang="pt-BR" sz="800" b="1" dirty="0">
                    <a:latin typeface="+mj-lt"/>
                  </a:rPr>
                  <a:t>Máximo 4% da Receita de Arrecadação</a:t>
                </a:r>
              </a:p>
            </p:txBody>
          </p:sp>
          <p:sp>
            <p:nvSpPr>
              <p:cNvPr id="55" name="Retângulo 54">
                <a:extLst>
                  <a:ext uri="{FF2B5EF4-FFF2-40B4-BE49-F238E27FC236}">
                    <a16:creationId xmlns:a16="http://schemas.microsoft.com/office/drawing/2014/main" id="{AC6A4160-8BE0-4F42-8528-A692DB7BDCCE}"/>
                  </a:ext>
                </a:extLst>
              </p:cNvPr>
              <p:cNvSpPr/>
              <p:nvPr/>
            </p:nvSpPr>
            <p:spPr>
              <a:xfrm>
                <a:off x="2827997" y="1891822"/>
                <a:ext cx="2263556" cy="314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100" b="1" dirty="0">
                    <a:solidFill>
                      <a:srgbClr val="1C3942"/>
                    </a:solidFill>
                    <a:latin typeface="Arial" panose="020B0604020202020204" pitchFamily="34" charset="0"/>
                    <a:cs typeface="Arial" panose="020B0604020202020204" pitchFamily="34" charset="0"/>
                  </a:rPr>
                  <a:t>LIMITE</a:t>
                </a:r>
                <a:r>
                  <a:rPr lang="pt-BR" sz="1200" b="1" dirty="0">
                    <a:solidFill>
                      <a:srgbClr val="1C3942"/>
                    </a:solidFill>
                    <a:latin typeface="Arial" panose="020B0604020202020204" pitchFamily="34" charset="0"/>
                    <a:cs typeface="Arial" panose="020B0604020202020204" pitchFamily="34" charset="0"/>
                  </a:rPr>
                  <a:t> </a:t>
                </a:r>
                <a:r>
                  <a:rPr lang="pt-BR" sz="1100" b="1" dirty="0">
                    <a:solidFill>
                      <a:srgbClr val="1C3942"/>
                    </a:solidFill>
                    <a:latin typeface="Arial" panose="020B0604020202020204" pitchFamily="34" charset="0"/>
                    <a:cs typeface="Arial" panose="020B0604020202020204" pitchFamily="34" charset="0"/>
                  </a:rPr>
                  <a:t>ALCANÇADO</a:t>
                </a:r>
              </a:p>
            </p:txBody>
          </p:sp>
        </p:grpSp>
      </p:grpSp>
      <p:pic>
        <p:nvPicPr>
          <p:cNvPr id="58" name="Gráfico 49" descr="Dólar">
            <a:extLst>
              <a:ext uri="{FF2B5EF4-FFF2-40B4-BE49-F238E27FC236}">
                <a16:creationId xmlns:a16="http://schemas.microsoft.com/office/drawing/2014/main" id="{B45FA135-8167-4C82-B006-9F8C02C3E1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0119" y="542562"/>
            <a:ext cx="399155" cy="399155"/>
          </a:xfrm>
          <a:prstGeom prst="rect">
            <a:avLst/>
          </a:prstGeom>
        </p:spPr>
      </p:pic>
      <p:sp>
        <p:nvSpPr>
          <p:cNvPr id="59" name="Oval 47">
            <a:extLst>
              <a:ext uri="{FF2B5EF4-FFF2-40B4-BE49-F238E27FC236}">
                <a16:creationId xmlns:a16="http://schemas.microsoft.com/office/drawing/2014/main" id="{151F8D54-5195-4686-B421-E1F7E4D42652}"/>
              </a:ext>
              <a:ext uri="{C183D7F6-B498-43B3-948B-1728B52AA6E4}">
                <adec:decorative xmlns:adec="http://schemas.microsoft.com/office/drawing/2017/decorative" val="1"/>
              </a:ext>
            </a:extLst>
          </p:cNvPr>
          <p:cNvSpPr/>
          <p:nvPr/>
        </p:nvSpPr>
        <p:spPr>
          <a:xfrm>
            <a:off x="3346103" y="563572"/>
            <a:ext cx="770016" cy="357867"/>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600" dirty="0"/>
          </a:p>
        </p:txBody>
      </p:sp>
      <p:pic>
        <p:nvPicPr>
          <p:cNvPr id="60" name="Gráfico 51" descr="Alvo">
            <a:extLst>
              <a:ext uri="{FF2B5EF4-FFF2-40B4-BE49-F238E27FC236}">
                <a16:creationId xmlns:a16="http://schemas.microsoft.com/office/drawing/2014/main" id="{9F4D7BC5-9EF7-49B5-99A1-7582FA81A6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93278" y="526242"/>
            <a:ext cx="502178" cy="453278"/>
          </a:xfrm>
          <a:prstGeom prst="rect">
            <a:avLst/>
          </a:prstGeom>
        </p:spPr>
      </p:pic>
      <p:sp>
        <p:nvSpPr>
          <p:cNvPr id="61" name="CaixaDeTexto 60"/>
          <p:cNvSpPr txBox="1"/>
          <p:nvPr/>
        </p:nvSpPr>
        <p:spPr>
          <a:xfrm>
            <a:off x="292257" y="3293121"/>
            <a:ext cx="4707255" cy="2708434"/>
          </a:xfrm>
          <a:prstGeom prst="rect">
            <a:avLst/>
          </a:prstGeom>
          <a:noFill/>
        </p:spPr>
        <p:txBody>
          <a:bodyPr wrap="square" rtlCol="0">
            <a:spAutoFit/>
          </a:bodyPr>
          <a:lstStyle/>
          <a:p>
            <a:r>
              <a:rPr lang="pt-BR" sz="1400" b="1" dirty="0">
                <a:latin typeface="Arial" panose="020B0604020202020204" pitchFamily="34" charset="0"/>
                <a:cs typeface="Arial" panose="020B0604020202020204" pitchFamily="34" charset="0"/>
              </a:rPr>
              <a:t>INDICADORES</a:t>
            </a:r>
          </a:p>
          <a:p>
            <a:pPr lvl="0"/>
            <a:r>
              <a:rPr lang="pt-BR" sz="1300" b="1" dirty="0">
                <a:solidFill>
                  <a:srgbClr val="006666"/>
                </a:solidFill>
                <a:latin typeface="Arial" panose="020B0604020202020204" pitchFamily="34" charset="0"/>
                <a:cs typeface="Arial" panose="020B0604020202020204" pitchFamily="34" charset="0"/>
              </a:rPr>
              <a:t>Média de horas de treinamento por colaboradores e dirigentes</a:t>
            </a:r>
          </a:p>
          <a:p>
            <a:pPr algn="just"/>
            <a:r>
              <a:rPr lang="pt-BR" sz="1300" dirty="0">
                <a:latin typeface="Arial" panose="020B0604020202020204" pitchFamily="34" charset="0"/>
                <a:cs typeface="Arial" panose="020B0604020202020204" pitchFamily="34" charset="0"/>
              </a:rPr>
              <a:t>Objetivo: Avaliar a média de horas de treinamento por colabores e dirigentes.</a:t>
            </a: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p:txBody>
      </p:sp>
      <p:grpSp>
        <p:nvGrpSpPr>
          <p:cNvPr id="62" name="Grupo 61"/>
          <p:cNvGrpSpPr/>
          <p:nvPr/>
        </p:nvGrpSpPr>
        <p:grpSpPr>
          <a:xfrm>
            <a:off x="506099" y="4696276"/>
            <a:ext cx="950400" cy="590799"/>
            <a:chOff x="5337516" y="885815"/>
            <a:chExt cx="984865" cy="590799"/>
          </a:xfrm>
        </p:grpSpPr>
        <p:grpSp>
          <p:nvGrpSpPr>
            <p:cNvPr id="63" name="Grupo 62"/>
            <p:cNvGrpSpPr/>
            <p:nvPr/>
          </p:nvGrpSpPr>
          <p:grpSpPr>
            <a:xfrm>
              <a:off x="5357392" y="885815"/>
              <a:ext cx="964989" cy="279375"/>
              <a:chOff x="5357392" y="885815"/>
              <a:chExt cx="964989" cy="279375"/>
            </a:xfrm>
          </p:grpSpPr>
          <p:sp>
            <p:nvSpPr>
              <p:cNvPr id="67" name="Seta para a direita 66"/>
              <p:cNvSpPr/>
              <p:nvPr/>
            </p:nvSpPr>
            <p:spPr>
              <a:xfrm>
                <a:off x="5357392" y="885815"/>
                <a:ext cx="964989" cy="279375"/>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CaixaDeTexto 67"/>
              <p:cNvSpPr txBox="1"/>
              <p:nvPr/>
            </p:nvSpPr>
            <p:spPr>
              <a:xfrm>
                <a:off x="5536560" y="923131"/>
                <a:ext cx="664421" cy="204645"/>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Meta</a:t>
                </a:r>
              </a:p>
            </p:txBody>
          </p:sp>
        </p:grpSp>
        <p:grpSp>
          <p:nvGrpSpPr>
            <p:cNvPr id="64" name="Grupo 63"/>
            <p:cNvGrpSpPr/>
            <p:nvPr/>
          </p:nvGrpSpPr>
          <p:grpSpPr>
            <a:xfrm>
              <a:off x="5337516" y="1197239"/>
              <a:ext cx="964989" cy="279375"/>
              <a:chOff x="5357392" y="885815"/>
              <a:chExt cx="964989" cy="279375"/>
            </a:xfrm>
          </p:grpSpPr>
          <p:sp>
            <p:nvSpPr>
              <p:cNvPr id="65" name="Seta para a direita 64"/>
              <p:cNvSpPr/>
              <p:nvPr/>
            </p:nvSpPr>
            <p:spPr>
              <a:xfrm>
                <a:off x="5357392" y="885815"/>
                <a:ext cx="964989" cy="27937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CaixaDeTexto 65"/>
              <p:cNvSpPr txBox="1"/>
              <p:nvPr/>
            </p:nvSpPr>
            <p:spPr>
              <a:xfrm>
                <a:off x="5456780" y="923130"/>
                <a:ext cx="858974" cy="230832"/>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Resultado</a:t>
                </a:r>
              </a:p>
            </p:txBody>
          </p:sp>
        </p:grpSp>
      </p:grpSp>
      <p:sp>
        <p:nvSpPr>
          <p:cNvPr id="84" name="Retângulo 83"/>
          <p:cNvSpPr/>
          <p:nvPr/>
        </p:nvSpPr>
        <p:spPr>
          <a:xfrm>
            <a:off x="1771078" y="4696276"/>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60</a:t>
            </a:r>
          </a:p>
        </p:txBody>
      </p:sp>
      <p:sp>
        <p:nvSpPr>
          <p:cNvPr id="85" name="Retângulo 84"/>
          <p:cNvSpPr/>
          <p:nvPr/>
        </p:nvSpPr>
        <p:spPr>
          <a:xfrm>
            <a:off x="1783203" y="5034177"/>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40</a:t>
            </a:r>
          </a:p>
        </p:txBody>
      </p:sp>
      <p:pic>
        <p:nvPicPr>
          <p:cNvPr id="86" name="Picture 2" descr="Resultado de imagem para resultado bom rui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77" r="51191"/>
          <a:stretch/>
        </p:blipFill>
        <p:spPr bwMode="auto">
          <a:xfrm>
            <a:off x="2645884" y="4699397"/>
            <a:ext cx="620070" cy="609311"/>
          </a:xfrm>
          <a:prstGeom prst="rect">
            <a:avLst/>
          </a:prstGeom>
          <a:noFill/>
          <a:extLst>
            <a:ext uri="{909E8E84-426E-40DD-AFC4-6F175D3DCCD1}">
              <a14:hiddenFill xmlns:a14="http://schemas.microsoft.com/office/drawing/2010/main">
                <a:solidFill>
                  <a:srgbClr val="FFFFFF"/>
                </a:solidFill>
              </a14:hiddenFill>
            </a:ext>
          </a:extLst>
        </p:spPr>
      </p:pic>
      <p:sp>
        <p:nvSpPr>
          <p:cNvPr id="43" name="CaixaDeTexto 42">
            <a:extLst>
              <a:ext uri="{FF2B5EF4-FFF2-40B4-BE49-F238E27FC236}">
                <a16:creationId xmlns:a16="http://schemas.microsoft.com/office/drawing/2014/main" id="{146AF7E9-F58B-474B-A283-C7233CC9B948}"/>
              </a:ext>
            </a:extLst>
          </p:cNvPr>
          <p:cNvSpPr txBox="1"/>
          <p:nvPr/>
        </p:nvSpPr>
        <p:spPr>
          <a:xfrm>
            <a:off x="5095421" y="1690141"/>
            <a:ext cx="4447956" cy="3754874"/>
          </a:xfrm>
          <a:prstGeom prst="rect">
            <a:avLst/>
          </a:prstGeom>
          <a:noFill/>
        </p:spPr>
        <p:txBody>
          <a:bodyPr wrap="square" rtlCol="0">
            <a:spAutoFit/>
          </a:bodyPr>
          <a:lstStyle/>
          <a:p>
            <a:pPr algn="just"/>
            <a:r>
              <a:rPr lang="pt-BR" sz="1400" dirty="0">
                <a:solidFill>
                  <a:srgbClr val="006871"/>
                </a:solidFill>
                <a:latin typeface="Arial" panose="020B0604020202020204" pitchFamily="34" charset="0"/>
                <a:cs typeface="Arial" panose="020B0604020202020204" pitchFamily="34" charset="0"/>
              </a:rPr>
              <a:t>Desde que essa gestão assumiu ela criou parâmetros para desenvolver a capacitação dos colaboradores, por vários anos verificou-se que as capacitações eram desenvolvida em uma média de 90% aos setores administrativos do conselho, em 2020, as ações de capacitação foram voltadas para fiscalização e para a CPL, onde assumiu uma nova responsável pela presidência, em conjunto com ela, foi fornecido também capacitação ao nosso setor contábil, da qual realizou uma capacitação especifica de contabilidade para conselhos de classe.</a:t>
            </a:r>
          </a:p>
          <a:p>
            <a:pPr algn="just"/>
            <a:endParaRPr lang="pt-BR" sz="1400" dirty="0">
              <a:solidFill>
                <a:srgbClr val="006871"/>
              </a:solidFill>
              <a:latin typeface="Arial" panose="020B0604020202020204" pitchFamily="34" charset="0"/>
              <a:cs typeface="Arial" panose="020B0604020202020204" pitchFamily="34" charset="0"/>
            </a:endParaRPr>
          </a:p>
          <a:p>
            <a:pPr algn="just"/>
            <a:r>
              <a:rPr lang="pt-BR" sz="1400" dirty="0">
                <a:solidFill>
                  <a:srgbClr val="006871"/>
                </a:solidFill>
                <a:latin typeface="Arial" panose="020B0604020202020204" pitchFamily="34" charset="0"/>
                <a:cs typeface="Arial" panose="020B0604020202020204" pitchFamily="34" charset="0"/>
              </a:rPr>
              <a:t>Garantimos a participação dos colaboradores nos eventos do CAU/BR para melhoria das resoluções de exercício profissional, sem interferir nos valores ministrados para profissionalizar os colaboradores, que era a pratica exercida anteriormente.</a:t>
            </a:r>
          </a:p>
        </p:txBody>
      </p:sp>
      <p:sp>
        <p:nvSpPr>
          <p:cNvPr id="44" name="objeto 7" descr="Retângulo bege">
            <a:extLst>
              <a:ext uri="{FF2B5EF4-FFF2-40B4-BE49-F238E27FC236}">
                <a16:creationId xmlns:a16="http://schemas.microsoft.com/office/drawing/2014/main" id="{30E05993-1977-4707-9FA7-6D7E3517B4C4}"/>
              </a:ext>
            </a:extLst>
          </p:cNvPr>
          <p:cNvSpPr/>
          <p:nvPr/>
        </p:nvSpPr>
        <p:spPr bwMode="white">
          <a:xfrm flipV="1">
            <a:off x="5095421" y="416542"/>
            <a:ext cx="4447956" cy="404666"/>
          </a:xfrm>
          <a:custGeom>
            <a:avLst/>
            <a:gdLst/>
            <a:ahLst/>
            <a:cxnLst/>
            <a:rect l="l" t="t" r="r" b="b"/>
            <a:pathLst>
              <a:path w="3935729">
                <a:moveTo>
                  <a:pt x="0" y="0"/>
                </a:moveTo>
                <a:lnTo>
                  <a:pt x="3935349" y="0"/>
                </a:lnTo>
              </a:path>
            </a:pathLst>
          </a:custGeom>
          <a:ln w="54863">
            <a:solidFill>
              <a:srgbClr val="006871"/>
            </a:solidFill>
          </a:ln>
        </p:spPr>
        <p:txBody>
          <a:bodyPr wrap="square" lIns="0" tIns="0" rIns="0" bIns="0" rtlCol="0"/>
          <a:lstStyle/>
          <a:p>
            <a:pPr>
              <a:defRPr/>
            </a:pPr>
            <a:endParaRPr lang="pt-BR" dirty="0">
              <a:solidFill>
                <a:srgbClr val="455F51">
                  <a:lumMod val="50000"/>
                </a:srgbClr>
              </a:solidFill>
              <a:latin typeface="Calibri Light"/>
            </a:endParaRPr>
          </a:p>
        </p:txBody>
      </p:sp>
    </p:spTree>
    <p:extLst>
      <p:ext uri="{BB962C8B-B14F-4D97-AF65-F5344CB8AC3E}">
        <p14:creationId xmlns:p14="http://schemas.microsoft.com/office/powerpoint/2010/main" val="1905715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o 80">
            <a:extLst>
              <a:ext uri="{FF2B5EF4-FFF2-40B4-BE49-F238E27FC236}">
                <a16:creationId xmlns:a16="http://schemas.microsoft.com/office/drawing/2014/main" id="{AB755EE4-AAED-40FD-A16A-259334EEE052}"/>
              </a:ext>
              <a:ext uri="{C183D7F6-B498-43B3-948B-1728B52AA6E4}">
                <adec:decorative xmlns:adec="http://schemas.microsoft.com/office/drawing/2017/decorative" val="1"/>
              </a:ext>
            </a:extLst>
          </p:cNvPr>
          <p:cNvGrpSpPr/>
          <p:nvPr/>
        </p:nvGrpSpPr>
        <p:grpSpPr>
          <a:xfrm>
            <a:off x="232884" y="1855125"/>
            <a:ext cx="4766627" cy="1299324"/>
            <a:chOff x="262105" y="3851562"/>
            <a:chExt cx="3427560" cy="1625940"/>
          </a:xfrm>
          <a:effectLst>
            <a:outerShdw blurRad="50800" dist="38100" dir="2700000" algn="tl" rotWithShape="0">
              <a:prstClr val="black">
                <a:alpha val="20000"/>
              </a:prstClr>
            </a:outerShdw>
          </a:effectLst>
        </p:grpSpPr>
        <p:sp>
          <p:nvSpPr>
            <p:cNvPr id="119" name="Retângulo 118">
              <a:extLst>
                <a:ext uri="{FF2B5EF4-FFF2-40B4-BE49-F238E27FC236}">
                  <a16:creationId xmlns:a16="http://schemas.microsoft.com/office/drawing/2014/main" id="{ECC89592-EA05-4F09-AE50-51BC0C185628}"/>
                </a:ext>
              </a:extLst>
            </p:cNvPr>
            <p:cNvSpPr/>
            <p:nvPr/>
          </p:nvSpPr>
          <p:spPr>
            <a:xfrm>
              <a:off x="270644" y="3851562"/>
              <a:ext cx="3419021" cy="162594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2100" b="1" dirty="0">
                <a:solidFill>
                  <a:schemeClr val="tx2">
                    <a:lumMod val="50000"/>
                  </a:schemeClr>
                </a:solidFill>
                <a:latin typeface="Arial" panose="020B0604020202020204" pitchFamily="34" charset="0"/>
                <a:cs typeface="Arial" panose="020B0604020202020204" pitchFamily="34" charset="0"/>
              </a:endParaRPr>
            </a:p>
            <a:p>
              <a:pPr algn="just">
                <a:spcBef>
                  <a:spcPts val="600"/>
                </a:spcBef>
              </a:pPr>
              <a:r>
                <a:rPr lang="pt-BR" sz="1300" b="1" dirty="0">
                  <a:solidFill>
                    <a:schemeClr val="tx2">
                      <a:lumMod val="50000"/>
                    </a:schemeClr>
                  </a:solidFill>
                  <a:latin typeface="Arial" panose="020B0604020202020204" pitchFamily="34" charset="0"/>
                  <a:cs typeface="Arial" panose="020B0604020202020204" pitchFamily="34" charset="0"/>
                </a:rPr>
                <a:t>Desenvolver competências de dirigentes e colaboradores</a:t>
              </a:r>
            </a:p>
          </p:txBody>
        </p:sp>
        <p:sp>
          <p:nvSpPr>
            <p:cNvPr id="179" name="Retângulo 178">
              <a:extLst>
                <a:ext uri="{FF2B5EF4-FFF2-40B4-BE49-F238E27FC236}">
                  <a16:creationId xmlns:a16="http://schemas.microsoft.com/office/drawing/2014/main" id="{9CFFF09D-96F9-453A-AC93-BC01E504D3BB}"/>
                </a:ext>
              </a:extLst>
            </p:cNvPr>
            <p:cNvSpPr/>
            <p:nvPr/>
          </p:nvSpPr>
          <p:spPr>
            <a:xfrm>
              <a:off x="262105" y="4060865"/>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400" b="1" dirty="0">
                  <a:solidFill>
                    <a:schemeClr val="tx2">
                      <a:lumMod val="50000"/>
                    </a:schemeClr>
                  </a:solidFill>
                  <a:latin typeface="Arial" panose="020B0604020202020204" pitchFamily="34" charset="0"/>
                  <a:cs typeface="Arial" panose="020B0604020202020204" pitchFamily="34" charset="0"/>
                </a:rPr>
                <a:t>OBJETIVO ESTRATÉGICO</a:t>
              </a:r>
            </a:p>
          </p:txBody>
        </p:sp>
      </p:grpSp>
      <p:sp>
        <p:nvSpPr>
          <p:cNvPr id="100" name="Retângulo 99">
            <a:extLst>
              <a:ext uri="{FF2B5EF4-FFF2-40B4-BE49-F238E27FC236}">
                <a16:creationId xmlns:a16="http://schemas.microsoft.com/office/drawing/2014/main" id="{C4B4557E-2EE3-41E0-8A59-E60F50BDB6EC}"/>
              </a:ext>
            </a:extLst>
          </p:cNvPr>
          <p:cNvSpPr/>
          <p:nvPr/>
        </p:nvSpPr>
        <p:spPr>
          <a:xfrm>
            <a:off x="9236688" y="3225264"/>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rPr>
              <a:t>RNON</a:t>
            </a:r>
          </a:p>
        </p:txBody>
      </p:sp>
      <p:sp>
        <p:nvSpPr>
          <p:cNvPr id="42" name="Retângulo 41">
            <a:extLst>
              <a:ext uri="{FF2B5EF4-FFF2-40B4-BE49-F238E27FC236}">
                <a16:creationId xmlns:a16="http://schemas.microsoft.com/office/drawing/2014/main" id="{2F3239D0-A2E6-4F3B-8286-3773023411BB}"/>
              </a:ext>
              <a:ext uri="{C183D7F6-B498-43B3-948B-1728B52AA6E4}">
                <adec:decorative xmlns:adec="http://schemas.microsoft.com/office/drawing/2017/decorative" val="1"/>
              </a:ext>
            </a:extLst>
          </p:cNvPr>
          <p:cNvSpPr/>
          <p:nvPr/>
        </p:nvSpPr>
        <p:spPr>
          <a:xfrm>
            <a:off x="10443557" y="6273799"/>
            <a:ext cx="605443" cy="5971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20</a:t>
            </a:r>
          </a:p>
        </p:txBody>
      </p:sp>
      <p:sp>
        <p:nvSpPr>
          <p:cNvPr id="49" name="Título 4">
            <a:extLst>
              <a:ext uri="{FF2B5EF4-FFF2-40B4-BE49-F238E27FC236}">
                <a16:creationId xmlns:a16="http://schemas.microsoft.com/office/drawing/2014/main" id="{16372197-24F4-4A72-8A24-3C3986A14DAE}"/>
              </a:ext>
            </a:extLst>
          </p:cNvPr>
          <p:cNvSpPr>
            <a:spLocks noGrp="1"/>
          </p:cNvSpPr>
          <p:nvPr>
            <p:ph type="title"/>
          </p:nvPr>
        </p:nvSpPr>
        <p:spPr>
          <a:xfrm>
            <a:off x="5792476" y="190442"/>
            <a:ext cx="3053846" cy="502041"/>
          </a:xfrm>
        </p:spPr>
        <p:txBody>
          <a:bodyPr rtlCol="0">
            <a:normAutofit fontScale="90000"/>
          </a:bodyPr>
          <a:lstStyle/>
          <a:p>
            <a:pPr algn="ctr" rtl="0"/>
            <a:r>
              <a:rPr lang="pt-BR" sz="2400" b="1" dirty="0">
                <a:solidFill>
                  <a:schemeClr val="tx2">
                    <a:lumMod val="50000"/>
                  </a:schemeClr>
                </a:solidFill>
                <a:latin typeface="Arial Black" panose="020B0A04020102020204" pitchFamily="34" charset="0"/>
                <a:cs typeface="Arial" panose="020B0604020202020204" pitchFamily="34" charset="0"/>
              </a:rPr>
              <a:t>ÉTICA PROFISSIONAL</a:t>
            </a:r>
          </a:p>
        </p:txBody>
      </p:sp>
      <p:sp>
        <p:nvSpPr>
          <p:cNvPr id="2" name="Espaço Reservado para Número de Slide 1"/>
          <p:cNvSpPr>
            <a:spLocks noGrp="1"/>
          </p:cNvSpPr>
          <p:nvPr>
            <p:ph type="sldNum" sz="quarter" idx="12"/>
          </p:nvPr>
        </p:nvSpPr>
        <p:spPr/>
        <p:txBody>
          <a:bodyPr/>
          <a:lstStyle/>
          <a:p>
            <a:pPr rtl="0"/>
            <a:fld id="{5A4A7955-6230-48B4-BD8B-A7C460F75945}" type="slidenum">
              <a:rPr lang="pt-BR" noProof="0" smtClean="0"/>
              <a:t>37</a:t>
            </a:fld>
            <a:endParaRPr lang="pt-BR" noProof="0" dirty="0"/>
          </a:p>
        </p:txBody>
      </p:sp>
      <p:grpSp>
        <p:nvGrpSpPr>
          <p:cNvPr id="39" name="Grupo 38"/>
          <p:cNvGrpSpPr/>
          <p:nvPr/>
        </p:nvGrpSpPr>
        <p:grpSpPr>
          <a:xfrm>
            <a:off x="1659986" y="554667"/>
            <a:ext cx="2209830" cy="1083607"/>
            <a:chOff x="491039" y="1018313"/>
            <a:chExt cx="2181673" cy="1188279"/>
          </a:xfrm>
        </p:grpSpPr>
        <p:grpSp>
          <p:nvGrpSpPr>
            <p:cNvPr id="40" name="Grupo 39">
              <a:extLst>
                <a:ext uri="{FF2B5EF4-FFF2-40B4-BE49-F238E27FC236}">
                  <a16:creationId xmlns:a16="http://schemas.microsoft.com/office/drawing/2014/main" id="{91550221-8258-42F2-8C5D-7698C3085D53}"/>
                </a:ext>
                <a:ext uri="{C183D7F6-B498-43B3-948B-1728B52AA6E4}">
                  <adec:decorative xmlns:adec="http://schemas.microsoft.com/office/drawing/2017/decorative" val="1"/>
                </a:ext>
              </a:extLst>
            </p:cNvPr>
            <p:cNvGrpSpPr/>
            <p:nvPr/>
          </p:nvGrpSpPr>
          <p:grpSpPr>
            <a:xfrm>
              <a:off x="491039" y="1143472"/>
              <a:ext cx="2181673" cy="1063120"/>
              <a:chOff x="304800" y="1024239"/>
              <a:chExt cx="3128967" cy="2519723"/>
            </a:xfrm>
            <a:effectLst>
              <a:outerShdw blurRad="50800" dist="38100" dir="5400000" algn="t" rotWithShape="0">
                <a:prstClr val="black">
                  <a:alpha val="20000"/>
                </a:prstClr>
              </a:outerShdw>
            </a:effectLst>
          </p:grpSpPr>
          <p:sp>
            <p:nvSpPr>
              <p:cNvPr id="56" name="Retângulo 55">
                <a:extLst>
                  <a:ext uri="{FF2B5EF4-FFF2-40B4-BE49-F238E27FC236}">
                    <a16:creationId xmlns:a16="http://schemas.microsoft.com/office/drawing/2014/main" id="{CDADA208-E23E-4B7A-8B30-503644571020}"/>
                  </a:ext>
                </a:extLst>
              </p:cNvPr>
              <p:cNvSpPr/>
              <p:nvPr/>
            </p:nvSpPr>
            <p:spPr>
              <a:xfrm>
                <a:off x="304800" y="1024239"/>
                <a:ext cx="3128967" cy="178562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800" b="1" dirty="0">
                  <a:solidFill>
                    <a:schemeClr val="bg1"/>
                  </a:solidFill>
                  <a:latin typeface="Arial" panose="020B0604020202020204" pitchFamily="34" charset="0"/>
                  <a:cs typeface="Arial" panose="020B0604020202020204" pitchFamily="34" charset="0"/>
                </a:endParaRPr>
              </a:p>
              <a:p>
                <a:pPr algn="ctr">
                  <a:spcBef>
                    <a:spcPts val="600"/>
                  </a:spcBef>
                </a:pPr>
                <a:r>
                  <a:rPr lang="pt-BR" sz="1600" b="1" dirty="0">
                    <a:solidFill>
                      <a:schemeClr val="bg1"/>
                    </a:solidFill>
                    <a:latin typeface="Arial" panose="020B0604020202020204" pitchFamily="34" charset="0"/>
                    <a:cs typeface="Arial" panose="020B0604020202020204" pitchFamily="34" charset="0"/>
                  </a:rPr>
                  <a:t>R$ 5.014</a:t>
                </a:r>
              </a:p>
              <a:p>
                <a:pPr algn="ctr">
                  <a:spcBef>
                    <a:spcPts val="600"/>
                  </a:spcBef>
                </a:pPr>
                <a:r>
                  <a:rPr lang="pt-BR" sz="900" b="1" dirty="0">
                    <a:solidFill>
                      <a:schemeClr val="bg1"/>
                    </a:solidFill>
                    <a:latin typeface="Arial" panose="020B0604020202020204" pitchFamily="34" charset="0"/>
                    <a:cs typeface="Arial" panose="020B0604020202020204" pitchFamily="34" charset="0"/>
                  </a:rPr>
                  <a:t>30% do previsto</a:t>
                </a:r>
              </a:p>
            </p:txBody>
          </p:sp>
          <p:sp>
            <p:nvSpPr>
              <p:cNvPr id="57" name="Retângulo 56">
                <a:extLst>
                  <a:ext uri="{FF2B5EF4-FFF2-40B4-BE49-F238E27FC236}">
                    <a16:creationId xmlns:a16="http://schemas.microsoft.com/office/drawing/2014/main" id="{35AF9DE5-C8D3-43F1-8647-AA7713F1FCEF}"/>
                  </a:ext>
                </a:extLst>
              </p:cNvPr>
              <p:cNvSpPr/>
              <p:nvPr/>
            </p:nvSpPr>
            <p:spPr>
              <a:xfrm>
                <a:off x="304800" y="2809862"/>
                <a:ext cx="3098117" cy="73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100" b="1" dirty="0">
                    <a:solidFill>
                      <a:schemeClr val="accent1">
                        <a:lumMod val="75000"/>
                      </a:schemeClr>
                    </a:solidFill>
                    <a:latin typeface="Arial" panose="020B0604020202020204" pitchFamily="34" charset="0"/>
                    <a:cs typeface="Arial" panose="020B0604020202020204" pitchFamily="34" charset="0"/>
                  </a:rPr>
                  <a:t>INVESTIMENTO REALIZADO</a:t>
                </a:r>
              </a:p>
            </p:txBody>
          </p:sp>
        </p:grpSp>
        <p:sp>
          <p:nvSpPr>
            <p:cNvPr id="41" name="Oval 5">
              <a:extLst>
                <a:ext uri="{FF2B5EF4-FFF2-40B4-BE49-F238E27FC236}">
                  <a16:creationId xmlns:a16="http://schemas.microsoft.com/office/drawing/2014/main" id="{97C50A8E-3918-4827-975A-99A3EAB66BFA}"/>
                </a:ext>
                <a:ext uri="{C183D7F6-B498-43B3-948B-1728B52AA6E4}">
                  <adec:decorative xmlns:adec="http://schemas.microsoft.com/office/drawing/2017/decorative" val="1"/>
                </a:ext>
              </a:extLst>
            </p:cNvPr>
            <p:cNvSpPr/>
            <p:nvPr/>
          </p:nvSpPr>
          <p:spPr>
            <a:xfrm>
              <a:off x="1194687" y="1018313"/>
              <a:ext cx="682581" cy="29781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600" dirty="0"/>
            </a:p>
          </p:txBody>
        </p:sp>
      </p:grpSp>
      <p:pic>
        <p:nvPicPr>
          <p:cNvPr id="58" name="Gráfico 49" descr="Dólar">
            <a:extLst>
              <a:ext uri="{FF2B5EF4-FFF2-40B4-BE49-F238E27FC236}">
                <a16:creationId xmlns:a16="http://schemas.microsoft.com/office/drawing/2014/main" id="{B45FA135-8167-4C82-B006-9F8C02C3E1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0119" y="542562"/>
            <a:ext cx="399155" cy="399155"/>
          </a:xfrm>
          <a:prstGeom prst="rect">
            <a:avLst/>
          </a:prstGeom>
        </p:spPr>
      </p:pic>
      <p:sp>
        <p:nvSpPr>
          <p:cNvPr id="61" name="CaixaDeTexto 60"/>
          <p:cNvSpPr txBox="1"/>
          <p:nvPr/>
        </p:nvSpPr>
        <p:spPr>
          <a:xfrm>
            <a:off x="292256" y="3319433"/>
            <a:ext cx="4707255" cy="3308598"/>
          </a:xfrm>
          <a:prstGeom prst="rect">
            <a:avLst/>
          </a:prstGeom>
          <a:noFill/>
        </p:spPr>
        <p:txBody>
          <a:bodyPr wrap="square" rtlCol="0">
            <a:spAutoFit/>
          </a:bodyPr>
          <a:lstStyle/>
          <a:p>
            <a:r>
              <a:rPr lang="pt-BR" sz="1400" b="1" dirty="0">
                <a:latin typeface="Arial" panose="020B0604020202020204" pitchFamily="34" charset="0"/>
                <a:cs typeface="Arial" panose="020B0604020202020204" pitchFamily="34" charset="0"/>
              </a:rPr>
              <a:t>INDICADORES</a:t>
            </a:r>
          </a:p>
          <a:p>
            <a:endParaRPr lang="pt-BR" sz="1300" b="1" dirty="0">
              <a:solidFill>
                <a:srgbClr val="006666"/>
              </a:solidFill>
              <a:latin typeface="Arial" panose="020B0604020202020204" pitchFamily="34" charset="0"/>
              <a:cs typeface="Arial" panose="020B0604020202020204" pitchFamily="34" charset="0"/>
            </a:endParaRPr>
          </a:p>
          <a:p>
            <a:pPr lvl="0"/>
            <a:r>
              <a:rPr lang="pt-BR" sz="1300" b="1" dirty="0">
                <a:solidFill>
                  <a:srgbClr val="006666"/>
                </a:solidFill>
                <a:latin typeface="Arial" panose="020B0604020202020204" pitchFamily="34" charset="0"/>
                <a:cs typeface="Arial" panose="020B0604020202020204" pitchFamily="34" charset="0"/>
              </a:rPr>
              <a:t>Promover o exercício ético e qualificado da profissão</a:t>
            </a:r>
          </a:p>
          <a:p>
            <a:pPr lvl="0"/>
            <a:r>
              <a:rPr lang="pt-BR" sz="1300" dirty="0">
                <a:latin typeface="Arial" panose="020B0604020202020204" pitchFamily="34" charset="0"/>
                <a:cs typeface="Arial" panose="020B0604020202020204" pitchFamily="34" charset="0"/>
              </a:rPr>
              <a:t>Índice de escolas que possuem disciplinas com conteúdo sobre a ética profissional (%)</a:t>
            </a: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lvl="0"/>
            <a:endParaRPr lang="pt-BR" sz="1300" b="1" dirty="0">
              <a:solidFill>
                <a:srgbClr val="006666"/>
              </a:solidFill>
              <a:latin typeface="Arial" panose="020B0604020202020204" pitchFamily="34" charset="0"/>
              <a:cs typeface="Arial" panose="020B0604020202020204" pitchFamily="34" charset="0"/>
            </a:endParaRPr>
          </a:p>
          <a:p>
            <a:pPr lvl="0"/>
            <a:r>
              <a:rPr lang="pt-BR" sz="1300" b="1" dirty="0">
                <a:solidFill>
                  <a:srgbClr val="006666"/>
                </a:solidFill>
                <a:latin typeface="Arial" panose="020B0604020202020204" pitchFamily="34" charset="0"/>
                <a:cs typeface="Arial" panose="020B0604020202020204" pitchFamily="34" charset="0"/>
              </a:rPr>
              <a:t>Satisfação com a solução da demanda</a:t>
            </a:r>
          </a:p>
          <a:p>
            <a:pPr algn="just"/>
            <a:r>
              <a:rPr lang="pt-BR" sz="1300" dirty="0">
                <a:latin typeface="Arial" panose="020B0604020202020204" pitchFamily="34" charset="0"/>
                <a:cs typeface="Arial" panose="020B0604020202020204" pitchFamily="34" charset="0"/>
              </a:rPr>
              <a:t>Índice de eficiência na conclusão de processos éticos (%).</a:t>
            </a: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a:p>
            <a:pPr algn="just"/>
            <a:endParaRPr lang="pt-BR" sz="1300" dirty="0">
              <a:latin typeface="Arial" panose="020B0604020202020204" pitchFamily="34" charset="0"/>
              <a:cs typeface="Arial" panose="020B0604020202020204" pitchFamily="34" charset="0"/>
            </a:endParaRPr>
          </a:p>
        </p:txBody>
      </p:sp>
      <p:grpSp>
        <p:nvGrpSpPr>
          <p:cNvPr id="62" name="Grupo 61"/>
          <p:cNvGrpSpPr/>
          <p:nvPr/>
        </p:nvGrpSpPr>
        <p:grpSpPr>
          <a:xfrm>
            <a:off x="507090" y="4360034"/>
            <a:ext cx="950400" cy="590799"/>
            <a:chOff x="5337516" y="885815"/>
            <a:chExt cx="984865" cy="590799"/>
          </a:xfrm>
        </p:grpSpPr>
        <p:grpSp>
          <p:nvGrpSpPr>
            <p:cNvPr id="63" name="Grupo 62"/>
            <p:cNvGrpSpPr/>
            <p:nvPr/>
          </p:nvGrpSpPr>
          <p:grpSpPr>
            <a:xfrm>
              <a:off x="5357392" y="885815"/>
              <a:ext cx="964989" cy="279375"/>
              <a:chOff x="5357392" y="885815"/>
              <a:chExt cx="964989" cy="279375"/>
            </a:xfrm>
          </p:grpSpPr>
          <p:sp>
            <p:nvSpPr>
              <p:cNvPr id="67" name="Seta para a direita 66"/>
              <p:cNvSpPr/>
              <p:nvPr/>
            </p:nvSpPr>
            <p:spPr>
              <a:xfrm>
                <a:off x="5357392" y="885815"/>
                <a:ext cx="964989" cy="279375"/>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CaixaDeTexto 67"/>
              <p:cNvSpPr txBox="1"/>
              <p:nvPr/>
            </p:nvSpPr>
            <p:spPr>
              <a:xfrm>
                <a:off x="5536560" y="923131"/>
                <a:ext cx="664421" cy="204645"/>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Meta</a:t>
                </a:r>
              </a:p>
            </p:txBody>
          </p:sp>
        </p:grpSp>
        <p:grpSp>
          <p:nvGrpSpPr>
            <p:cNvPr id="64" name="Grupo 63"/>
            <p:cNvGrpSpPr/>
            <p:nvPr/>
          </p:nvGrpSpPr>
          <p:grpSpPr>
            <a:xfrm>
              <a:off x="5337516" y="1197239"/>
              <a:ext cx="964989" cy="279375"/>
              <a:chOff x="5357392" y="885815"/>
              <a:chExt cx="964989" cy="279375"/>
            </a:xfrm>
          </p:grpSpPr>
          <p:sp>
            <p:nvSpPr>
              <p:cNvPr id="65" name="Seta para a direita 64"/>
              <p:cNvSpPr/>
              <p:nvPr/>
            </p:nvSpPr>
            <p:spPr>
              <a:xfrm>
                <a:off x="5357392" y="885815"/>
                <a:ext cx="964989" cy="27937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CaixaDeTexto 65"/>
              <p:cNvSpPr txBox="1"/>
              <p:nvPr/>
            </p:nvSpPr>
            <p:spPr>
              <a:xfrm>
                <a:off x="5456780" y="923130"/>
                <a:ext cx="858974" cy="230832"/>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Resultado</a:t>
                </a:r>
              </a:p>
            </p:txBody>
          </p:sp>
        </p:grpSp>
      </p:grpSp>
      <p:grpSp>
        <p:nvGrpSpPr>
          <p:cNvPr id="69" name="Grupo 68"/>
          <p:cNvGrpSpPr/>
          <p:nvPr/>
        </p:nvGrpSpPr>
        <p:grpSpPr>
          <a:xfrm>
            <a:off x="528865" y="5759334"/>
            <a:ext cx="950400" cy="590799"/>
            <a:chOff x="5337516" y="885815"/>
            <a:chExt cx="984865" cy="590799"/>
          </a:xfrm>
        </p:grpSpPr>
        <p:grpSp>
          <p:nvGrpSpPr>
            <p:cNvPr id="70" name="Grupo 69"/>
            <p:cNvGrpSpPr/>
            <p:nvPr/>
          </p:nvGrpSpPr>
          <p:grpSpPr>
            <a:xfrm>
              <a:off x="5357392" y="885815"/>
              <a:ext cx="964989" cy="279375"/>
              <a:chOff x="5357392" y="885815"/>
              <a:chExt cx="964989" cy="279375"/>
            </a:xfrm>
          </p:grpSpPr>
          <p:sp>
            <p:nvSpPr>
              <p:cNvPr id="74" name="Seta para a direita 73"/>
              <p:cNvSpPr/>
              <p:nvPr/>
            </p:nvSpPr>
            <p:spPr>
              <a:xfrm>
                <a:off x="5357392" y="885815"/>
                <a:ext cx="964989" cy="279375"/>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CaixaDeTexto 74"/>
              <p:cNvSpPr txBox="1"/>
              <p:nvPr/>
            </p:nvSpPr>
            <p:spPr>
              <a:xfrm>
                <a:off x="5536560" y="923131"/>
                <a:ext cx="664421" cy="204645"/>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Meta</a:t>
                </a:r>
              </a:p>
            </p:txBody>
          </p:sp>
        </p:grpSp>
        <p:grpSp>
          <p:nvGrpSpPr>
            <p:cNvPr id="71" name="Grupo 70"/>
            <p:cNvGrpSpPr/>
            <p:nvPr/>
          </p:nvGrpSpPr>
          <p:grpSpPr>
            <a:xfrm>
              <a:off x="5337516" y="1197239"/>
              <a:ext cx="964989" cy="279375"/>
              <a:chOff x="5357392" y="885815"/>
              <a:chExt cx="964989" cy="279375"/>
            </a:xfrm>
          </p:grpSpPr>
          <p:sp>
            <p:nvSpPr>
              <p:cNvPr id="72" name="Seta para a direita 71"/>
              <p:cNvSpPr/>
              <p:nvPr/>
            </p:nvSpPr>
            <p:spPr>
              <a:xfrm>
                <a:off x="5357392" y="885815"/>
                <a:ext cx="964989" cy="27937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CaixaDeTexto 72"/>
              <p:cNvSpPr txBox="1"/>
              <p:nvPr/>
            </p:nvSpPr>
            <p:spPr>
              <a:xfrm>
                <a:off x="5456780" y="923130"/>
                <a:ext cx="858974" cy="230832"/>
              </a:xfrm>
              <a:prstGeom prst="rect">
                <a:avLst/>
              </a:prstGeom>
              <a:noFill/>
            </p:spPr>
            <p:txBody>
              <a:bodyPr wrap="square" rtlCol="0">
                <a:spAutoFit/>
              </a:bodyPr>
              <a:lstStyle/>
              <a:p>
                <a:r>
                  <a:rPr lang="pt-BR" sz="900" b="1" dirty="0">
                    <a:solidFill>
                      <a:schemeClr val="bg1"/>
                    </a:solidFill>
                    <a:latin typeface="Arial" panose="020B0604020202020204" pitchFamily="34" charset="0"/>
                    <a:cs typeface="Arial" panose="020B0604020202020204" pitchFamily="34" charset="0"/>
                  </a:rPr>
                  <a:t>Resultado</a:t>
                </a:r>
              </a:p>
            </p:txBody>
          </p:sp>
        </p:grpSp>
      </p:grpSp>
      <p:sp>
        <p:nvSpPr>
          <p:cNvPr id="84" name="Retângulo 83"/>
          <p:cNvSpPr/>
          <p:nvPr/>
        </p:nvSpPr>
        <p:spPr>
          <a:xfrm>
            <a:off x="1704371" y="4374577"/>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100%</a:t>
            </a:r>
          </a:p>
        </p:txBody>
      </p:sp>
      <p:sp>
        <p:nvSpPr>
          <p:cNvPr id="85" name="Retângulo 84"/>
          <p:cNvSpPr/>
          <p:nvPr/>
        </p:nvSpPr>
        <p:spPr>
          <a:xfrm>
            <a:off x="1726146" y="4728856"/>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100%</a:t>
            </a:r>
          </a:p>
        </p:txBody>
      </p:sp>
      <p:pic>
        <p:nvPicPr>
          <p:cNvPr id="86" name="Picture 2" descr="Resultado de imagem para resultado bom rui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77" r="51191"/>
          <a:stretch/>
        </p:blipFill>
        <p:spPr bwMode="auto">
          <a:xfrm>
            <a:off x="2764901" y="4356973"/>
            <a:ext cx="620070" cy="60931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Resultado de imagem para resultado bom rui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77" r="51191"/>
          <a:stretch/>
        </p:blipFill>
        <p:spPr bwMode="auto">
          <a:xfrm>
            <a:off x="2764901" y="5734503"/>
            <a:ext cx="620070" cy="609311"/>
          </a:xfrm>
          <a:prstGeom prst="rect">
            <a:avLst/>
          </a:prstGeom>
          <a:noFill/>
          <a:extLst>
            <a:ext uri="{909E8E84-426E-40DD-AFC4-6F175D3DCCD1}">
              <a14:hiddenFill xmlns:a14="http://schemas.microsoft.com/office/drawing/2010/main">
                <a:solidFill>
                  <a:srgbClr val="FFFFFF"/>
                </a:solidFill>
              </a14:hiddenFill>
            </a:ext>
          </a:extLst>
        </p:spPr>
      </p:pic>
      <p:sp>
        <p:nvSpPr>
          <p:cNvPr id="90" name="Retângulo 89"/>
          <p:cNvSpPr/>
          <p:nvPr/>
        </p:nvSpPr>
        <p:spPr>
          <a:xfrm>
            <a:off x="1714271" y="5726388"/>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100%</a:t>
            </a:r>
          </a:p>
        </p:txBody>
      </p:sp>
      <p:sp>
        <p:nvSpPr>
          <p:cNvPr id="91" name="Retângulo 90"/>
          <p:cNvSpPr/>
          <p:nvPr/>
        </p:nvSpPr>
        <p:spPr>
          <a:xfrm>
            <a:off x="1724171" y="6080665"/>
            <a:ext cx="751078" cy="307777"/>
          </a:xfrm>
          <a:prstGeom prst="rect">
            <a:avLst/>
          </a:prstGeom>
          <a:noFill/>
        </p:spPr>
        <p:txBody>
          <a:bodyPr wrap="square" lIns="91440" tIns="45720" rIns="91440" bIns="45720">
            <a:spAutoFit/>
          </a:bodyPr>
          <a:lstStyle/>
          <a:p>
            <a:pPr algn="ctr"/>
            <a:r>
              <a:rPr lang="pt-BR" sz="1400"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100%</a:t>
            </a:r>
          </a:p>
        </p:txBody>
      </p:sp>
      <p:sp>
        <p:nvSpPr>
          <p:cNvPr id="43" name="CaixaDeTexto 42">
            <a:extLst>
              <a:ext uri="{FF2B5EF4-FFF2-40B4-BE49-F238E27FC236}">
                <a16:creationId xmlns:a16="http://schemas.microsoft.com/office/drawing/2014/main" id="{146AF7E9-F58B-474B-A283-C7233CC9B948}"/>
              </a:ext>
            </a:extLst>
          </p:cNvPr>
          <p:cNvSpPr txBox="1"/>
          <p:nvPr/>
        </p:nvSpPr>
        <p:spPr>
          <a:xfrm>
            <a:off x="5095421" y="1690141"/>
            <a:ext cx="4447956" cy="3847207"/>
          </a:xfrm>
          <a:prstGeom prst="rect">
            <a:avLst/>
          </a:prstGeom>
          <a:noFill/>
        </p:spPr>
        <p:txBody>
          <a:bodyPr wrap="square" rtlCol="0">
            <a:spAutoFit/>
          </a:bodyPr>
          <a:lstStyle/>
          <a:p>
            <a:pPr algn="just">
              <a:spcBef>
                <a:spcPts val="600"/>
              </a:spcBef>
              <a:spcAft>
                <a:spcPts val="600"/>
              </a:spcAft>
            </a:pPr>
            <a:r>
              <a:rPr lang="pt-BR" sz="1400" dirty="0">
                <a:latin typeface="Arial" panose="020B0604020202020204" pitchFamily="34" charset="0"/>
                <a:cs typeface="Arial" panose="020B0604020202020204" pitchFamily="34" charset="0"/>
              </a:rPr>
              <a:t>A Comissão de Ética e Exercício Profissional do CAU/RR recebeu 03 processos encaminhados pela fiscalização do Conselho, destes 01 foi julgado improcedentes e analisados e julgados pelos integrantes da comissão. 01 passou por um processo de conciliação e foi finalizado. E o último encontra-se em andamento com previsão de conclusão em abril de 2021. </a:t>
            </a:r>
          </a:p>
          <a:p>
            <a:pPr algn="just">
              <a:spcBef>
                <a:spcPts val="600"/>
              </a:spcBef>
              <a:spcAft>
                <a:spcPts val="600"/>
              </a:spcAft>
            </a:pPr>
            <a:r>
              <a:rPr lang="pt-BR" sz="1400" dirty="0">
                <a:latin typeface="Arial" panose="020B0604020202020204" pitchFamily="34" charset="0"/>
                <a:cs typeface="Arial" panose="020B0604020202020204" pitchFamily="34" charset="0"/>
              </a:rPr>
              <a:t>Normalmente os casos formalizados de processos são por conta de falta de formalização de contratos.</a:t>
            </a:r>
          </a:p>
          <a:p>
            <a:pPr algn="just">
              <a:spcBef>
                <a:spcPts val="600"/>
              </a:spcBef>
              <a:spcAft>
                <a:spcPts val="600"/>
              </a:spcAft>
            </a:pPr>
            <a:r>
              <a:rPr lang="pt-BR" sz="1400" dirty="0">
                <a:latin typeface="Arial" panose="020B0604020202020204" pitchFamily="34" charset="0"/>
                <a:cs typeface="Arial" panose="020B0604020202020204" pitchFamily="34" charset="0"/>
              </a:rPr>
              <a:t>Para o exercício de 2021, a comissão prevê realizar três eventos, sendo dois de exercício profissional e de ética e disciplina, sendo realizados em conjunto com a UFRR, os assuntos serão desenvolvidos com a participação dos profissionais e o tema de contrato estará inserido</a:t>
            </a:r>
          </a:p>
        </p:txBody>
      </p:sp>
      <p:sp>
        <p:nvSpPr>
          <p:cNvPr id="44" name="objeto 7" descr="Retângulo bege">
            <a:extLst>
              <a:ext uri="{FF2B5EF4-FFF2-40B4-BE49-F238E27FC236}">
                <a16:creationId xmlns:a16="http://schemas.microsoft.com/office/drawing/2014/main" id="{30E05993-1977-4707-9FA7-6D7E3517B4C4}"/>
              </a:ext>
            </a:extLst>
          </p:cNvPr>
          <p:cNvSpPr/>
          <p:nvPr/>
        </p:nvSpPr>
        <p:spPr bwMode="white">
          <a:xfrm flipV="1">
            <a:off x="5095421" y="416542"/>
            <a:ext cx="4447956" cy="404666"/>
          </a:xfrm>
          <a:custGeom>
            <a:avLst/>
            <a:gdLst/>
            <a:ahLst/>
            <a:cxnLst/>
            <a:rect l="l" t="t" r="r" b="b"/>
            <a:pathLst>
              <a:path w="3935729">
                <a:moveTo>
                  <a:pt x="0" y="0"/>
                </a:moveTo>
                <a:lnTo>
                  <a:pt x="3935349" y="0"/>
                </a:lnTo>
              </a:path>
            </a:pathLst>
          </a:custGeom>
          <a:ln w="54863">
            <a:solidFill>
              <a:srgbClr val="006871"/>
            </a:solidFill>
          </a:ln>
        </p:spPr>
        <p:txBody>
          <a:bodyPr wrap="square" lIns="0" tIns="0" rIns="0" bIns="0" rtlCol="0"/>
          <a:lstStyle/>
          <a:p>
            <a:pPr>
              <a:defRPr/>
            </a:pPr>
            <a:endParaRPr lang="pt-BR" dirty="0">
              <a:solidFill>
                <a:srgbClr val="455F51">
                  <a:lumMod val="50000"/>
                </a:srgbClr>
              </a:solidFill>
              <a:latin typeface="Calibri Light"/>
            </a:endParaRPr>
          </a:p>
        </p:txBody>
      </p:sp>
    </p:spTree>
    <p:extLst>
      <p:ext uri="{BB962C8B-B14F-4D97-AF65-F5344CB8AC3E}">
        <p14:creationId xmlns:p14="http://schemas.microsoft.com/office/powerpoint/2010/main" val="3120502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8490" y="365127"/>
            <a:ext cx="8856473" cy="426444"/>
          </a:xfrm>
        </p:spPr>
        <p:txBody>
          <a:bodyPr>
            <a:normAutofit/>
          </a:bodyPr>
          <a:lstStyle/>
          <a:p>
            <a:r>
              <a:rPr lang="pt-BR" sz="2400" dirty="0">
                <a:solidFill>
                  <a:schemeClr val="tx2">
                    <a:lumMod val="50000"/>
                  </a:schemeClr>
                </a:solidFill>
                <a:latin typeface="Arial Black" panose="020B0A04020102020204" pitchFamily="34" charset="0"/>
              </a:rPr>
              <a:t>ENSINO E FORMAÇÃO</a:t>
            </a:r>
          </a:p>
        </p:txBody>
      </p:sp>
      <p:sp>
        <p:nvSpPr>
          <p:cNvPr id="3" name="Espaço Reservado para Número de Slide 2"/>
          <p:cNvSpPr>
            <a:spLocks noGrp="1"/>
          </p:cNvSpPr>
          <p:nvPr>
            <p:ph type="sldNum" sz="quarter" idx="12"/>
          </p:nvPr>
        </p:nvSpPr>
        <p:spPr/>
        <p:txBody>
          <a:bodyPr/>
          <a:lstStyle/>
          <a:p>
            <a:pPr rtl="0"/>
            <a:fld id="{5A4A7955-6230-48B4-BD8B-A7C460F75945}" type="slidenum">
              <a:rPr lang="pt-BR" noProof="0" smtClean="0"/>
              <a:t>38</a:t>
            </a:fld>
            <a:endParaRPr lang="pt-BR" noProof="0" dirty="0"/>
          </a:p>
        </p:txBody>
      </p:sp>
      <p:sp>
        <p:nvSpPr>
          <p:cNvPr id="6" name="CaixaDeTexto 5"/>
          <p:cNvSpPr txBox="1"/>
          <p:nvPr/>
        </p:nvSpPr>
        <p:spPr>
          <a:xfrm>
            <a:off x="386366" y="1223493"/>
            <a:ext cx="4691183" cy="5386090"/>
          </a:xfrm>
          <a:prstGeom prst="rect">
            <a:avLst/>
          </a:prstGeom>
          <a:noFill/>
        </p:spPr>
        <p:txBody>
          <a:bodyPr wrap="square" rtlCol="0">
            <a:spAutoFit/>
          </a:bodyPr>
          <a:lstStyle/>
          <a:p>
            <a:pPr algn="just"/>
            <a:endParaRPr lang="pt-BR" sz="1400" b="1" dirty="0">
              <a:latin typeface="Arial" panose="020B0604020202020204" pitchFamily="34" charset="0"/>
              <a:cs typeface="Arial" panose="020B0604020202020204" pitchFamily="34" charset="0"/>
            </a:endParaRPr>
          </a:p>
          <a:p>
            <a:pPr algn="just"/>
            <a:r>
              <a:rPr lang="pt-BR" b="1" dirty="0">
                <a:latin typeface="Arial Black" panose="020B0A04020102020204" pitchFamily="34" charset="0"/>
                <a:cs typeface="Arial" panose="020B0604020202020204" pitchFamily="34" charset="0"/>
              </a:rPr>
              <a:t>Orientação a Egressos</a:t>
            </a:r>
            <a:r>
              <a:rPr lang="pt-BR" sz="1400" b="1" dirty="0">
                <a:latin typeface="Arial" panose="020B0604020202020204" pitchFamily="34" charset="0"/>
                <a:cs typeface="Arial" panose="020B0604020202020204" pitchFamily="34" charset="0"/>
              </a:rPr>
              <a:t>	</a:t>
            </a:r>
          </a:p>
          <a:p>
            <a:pPr algn="just"/>
            <a:endParaRPr lang="pt-BR" sz="1300" dirty="0">
              <a:latin typeface="Arial" panose="020B0604020202020204" pitchFamily="34" charset="0"/>
              <a:cs typeface="Arial" panose="020B0604020202020204" pitchFamily="34" charset="0"/>
            </a:endParaRPr>
          </a:p>
          <a:p>
            <a:pPr algn="just"/>
            <a:r>
              <a:rPr lang="pt-BR" sz="1300" dirty="0">
                <a:latin typeface="Arial" panose="020B0604020202020204" pitchFamily="34" charset="0"/>
                <a:cs typeface="Arial" panose="020B0604020202020204" pitchFamily="34" charset="0"/>
              </a:rPr>
              <a:t>O CAU/RR desenvolve a cada semestre as palestras E agora? Me formei, que consiste em uma Oficina Técnica para  Egressos tendo como objetivo orientar os novos arquitetos e urbanistas do Estado sobre os assuntos relacionados ao exercício da profissão, direitos e obrigações. </a:t>
            </a:r>
          </a:p>
          <a:p>
            <a:pPr algn="just"/>
            <a:r>
              <a:rPr lang="pt-BR" sz="1300" dirty="0">
                <a:latin typeface="Arial" panose="020B0604020202020204" pitchFamily="34" charset="0"/>
                <a:cs typeface="Arial" panose="020B0604020202020204" pitchFamily="34" charset="0"/>
              </a:rPr>
              <a:t>É ministrado também mensalmente a oficina do sistema SICCAU e forma de acesso; como realizar o registro profissional, e esclarecido sobre a importância de estar regular junto ao seu órgão de fiscalização da profissão; como fazer a emissão do Registro de Responsabilidade Técnica – RRT e demais serviços; e também a legislação vigente, como a Lei nº 12.378/2010, as resoluções do CAU/BR, Manual de Ética, entre outros assuntos afins à vida profissional.</a:t>
            </a:r>
          </a:p>
          <a:p>
            <a:pPr algn="just"/>
            <a:endParaRPr lang="pt-BR" sz="1300" dirty="0">
              <a:latin typeface="Arial" panose="020B0604020202020204" pitchFamily="34" charset="0"/>
              <a:cs typeface="Arial" panose="020B0604020202020204" pitchFamily="34" charset="0"/>
            </a:endParaRPr>
          </a:p>
          <a:p>
            <a:pPr algn="just"/>
            <a:r>
              <a:rPr lang="pt-BR" sz="1300" dirty="0">
                <a:latin typeface="Arial" panose="020B0604020202020204" pitchFamily="34" charset="0"/>
                <a:cs typeface="Arial" panose="020B0604020202020204" pitchFamily="34" charset="0"/>
              </a:rPr>
              <a:t>	O Sistema de Informação e Comunicação do Conselho de Arquitetura e Urbanismo - SICCAU é um ambiente virtual disponível no site do CAU/RR, pelo link https://servicos.caubr.org.br/ que promove a aproximação dos arquitetos junto ao Conselho. Neste espaço é possível acessar todos os serviços relacionados às atividades dos profissionais e empresas do ramo de arquitetura e urbanismo no Brasil.</a:t>
            </a:r>
          </a:p>
        </p:txBody>
      </p:sp>
      <p:grpSp>
        <p:nvGrpSpPr>
          <p:cNvPr id="11" name="Agrupar 10">
            <a:extLst>
              <a:ext uri="{FF2B5EF4-FFF2-40B4-BE49-F238E27FC236}">
                <a16:creationId xmlns:a16="http://schemas.microsoft.com/office/drawing/2014/main" id="{0328B80C-7791-45CD-9DA8-1C1C5868E5B7}"/>
              </a:ext>
            </a:extLst>
          </p:cNvPr>
          <p:cNvGrpSpPr/>
          <p:nvPr/>
        </p:nvGrpSpPr>
        <p:grpSpPr>
          <a:xfrm>
            <a:off x="5285068" y="273050"/>
            <a:ext cx="4234566" cy="6038850"/>
            <a:chOff x="5285068" y="273050"/>
            <a:chExt cx="4234566" cy="6038850"/>
          </a:xfrm>
        </p:grpSpPr>
        <p:pic>
          <p:nvPicPr>
            <p:cNvPr id="9" name="Imagem 8">
              <a:extLst>
                <a:ext uri="{FF2B5EF4-FFF2-40B4-BE49-F238E27FC236}">
                  <a16:creationId xmlns:a16="http://schemas.microsoft.com/office/drawing/2014/main" id="{3B014904-EC89-4B5C-9AC3-097E9B23F45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5649751" y="273050"/>
              <a:ext cx="3505200" cy="358140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0" name="Imagem 9">
              <a:extLst>
                <a:ext uri="{FF2B5EF4-FFF2-40B4-BE49-F238E27FC236}">
                  <a16:creationId xmlns:a16="http://schemas.microsoft.com/office/drawing/2014/main" id="{A793F91C-2D2C-4B37-9719-0D1C0D0122A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5285068" y="3854450"/>
              <a:ext cx="4234566" cy="2457450"/>
            </a:xfrm>
            <a:prstGeom prst="rect">
              <a:avLst/>
            </a:prstGeom>
          </p:spPr>
        </p:pic>
      </p:grpSp>
    </p:spTree>
    <p:extLst>
      <p:ext uri="{BB962C8B-B14F-4D97-AF65-F5344CB8AC3E}">
        <p14:creationId xmlns:p14="http://schemas.microsoft.com/office/powerpoint/2010/main" val="3259735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sp>
        <p:nvSpPr>
          <p:cNvPr id="39" name="objeto 7" descr="Retângulo bege">
            <a:extLst>
              <a:ext uri="{FF2B5EF4-FFF2-40B4-BE49-F238E27FC236}">
                <a16:creationId xmlns:a16="http://schemas.microsoft.com/office/drawing/2014/main" id="{1185C7A9-8E52-408E-B19E-E5A1EB33971B}"/>
              </a:ext>
            </a:extLst>
          </p:cNvPr>
          <p:cNvSpPr/>
          <p:nvPr/>
        </p:nvSpPr>
        <p:spPr bwMode="white">
          <a:xfrm flipV="1">
            <a:off x="643145" y="890336"/>
            <a:ext cx="6214855" cy="15200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7" name="Retângulo 6">
            <a:extLst>
              <a:ext uri="{FF2B5EF4-FFF2-40B4-BE49-F238E27FC236}">
                <a16:creationId xmlns:a16="http://schemas.microsoft.com/office/drawing/2014/main" id="{37EF0CF1-2CE3-4516-AD6D-6609ECFC85CD}"/>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21</a:t>
            </a:r>
          </a:p>
        </p:txBody>
      </p:sp>
      <p:sp>
        <p:nvSpPr>
          <p:cNvPr id="11" name="CaixaDeTexto 10">
            <a:extLst>
              <a:ext uri="{FF2B5EF4-FFF2-40B4-BE49-F238E27FC236}">
                <a16:creationId xmlns:a16="http://schemas.microsoft.com/office/drawing/2014/main" id="{9BBD0D94-EA3A-4B1F-9A1F-F99A08AF7FC7}"/>
              </a:ext>
            </a:extLst>
          </p:cNvPr>
          <p:cNvSpPr txBox="1"/>
          <p:nvPr/>
        </p:nvSpPr>
        <p:spPr>
          <a:xfrm>
            <a:off x="342900" y="1260475"/>
            <a:ext cx="5915467" cy="5293757"/>
          </a:xfrm>
          <a:prstGeom prst="rect">
            <a:avLst/>
          </a:prstGeom>
          <a:noFill/>
        </p:spPr>
        <p:txBody>
          <a:bodyPr wrap="square" rtlCol="0">
            <a:spAutoFit/>
          </a:bodyPr>
          <a:lstStyle/>
          <a:p>
            <a:pPr algn="just"/>
            <a:r>
              <a:rPr lang="pt-BR" sz="1300" dirty="0">
                <a:solidFill>
                  <a:prstClr val="black"/>
                </a:solidFill>
                <a:latin typeface="Arial" panose="020B0604020202020204" pitchFamily="34" charset="0"/>
                <a:cs typeface="Arial" panose="020B0604020202020204" pitchFamily="34" charset="0"/>
              </a:rPr>
              <a:t>Foram Realizadas em parceria com a UFRR:</a:t>
            </a:r>
          </a:p>
          <a:p>
            <a:pPr algn="just"/>
            <a:r>
              <a:rPr lang="pt-BR" sz="1300" dirty="0">
                <a:solidFill>
                  <a:prstClr val="black"/>
                </a:solidFill>
                <a:latin typeface="Arial" panose="020B0604020202020204" pitchFamily="34" charset="0"/>
                <a:cs typeface="Arial" panose="020B0604020202020204" pitchFamily="34" charset="0"/>
              </a:rPr>
              <a:t>1- SAMA - IV Seminário de Arquitetura Moderna na Amazônia em Boa Vista.</a:t>
            </a:r>
          </a:p>
          <a:p>
            <a:pPr algn="just"/>
            <a:r>
              <a:rPr lang="pt-BR" sz="1300" dirty="0">
                <a:solidFill>
                  <a:prstClr val="black"/>
                </a:solidFill>
                <a:latin typeface="Arial" panose="020B0604020202020204" pitchFamily="34" charset="0"/>
                <a:cs typeface="Arial" panose="020B0604020202020204" pitchFamily="34" charset="0"/>
              </a:rPr>
              <a:t>Realizados nos dias 20 a 22 de agosto de 2020, pela primeira vez em Roraima, o evento é conduzido pela Universidade Federal de Roraima - UFRR e o Conselho de Arquitetura e Urbanismo - CAU/RR, do Instituto de Arquitetos do Brasil - IAB, do Conselho Regional de Engenharia e Agronomia - CREA/RR, da Caixa de Assistência dos Profissionais do CREA - Mútua/RR, do Instituto de Patrimônio Histórico, Artístico e Nacional - IPHAN-RR e do DOCOMOMO Brasil. O programa do seminário incluiu exposições, conferências, mesas redondas, lançamento de publicações com a participação de pesquisadores convidados e o SAMA-Tour com visitas as obras icônicas da arquitetura moderna em Roraima e com a presença de 200 participantes..</a:t>
            </a:r>
          </a:p>
          <a:p>
            <a:pPr algn="just"/>
            <a:endParaRPr lang="pt-BR" sz="1300" dirty="0">
              <a:solidFill>
                <a:prstClr val="black"/>
              </a:solidFill>
              <a:latin typeface="Arial" panose="020B0604020202020204" pitchFamily="34" charset="0"/>
              <a:cs typeface="Arial" panose="020B0604020202020204" pitchFamily="34" charset="0"/>
            </a:endParaRPr>
          </a:p>
          <a:p>
            <a:pPr algn="just"/>
            <a:r>
              <a:rPr lang="pt-BR" sz="1300" dirty="0">
                <a:solidFill>
                  <a:prstClr val="black"/>
                </a:solidFill>
                <a:latin typeface="Arial" panose="020B0604020202020204" pitchFamily="34" charset="0"/>
                <a:cs typeface="Arial" panose="020B0604020202020204" pitchFamily="34" charset="0"/>
              </a:rPr>
              <a:t>2-  XAMA (150 participantes)</a:t>
            </a:r>
          </a:p>
          <a:p>
            <a:pPr marL="47625" indent="-47625" algn="just"/>
            <a:endParaRPr lang="pt-BR" sz="1300" dirty="0">
              <a:solidFill>
                <a:prstClr val="black"/>
              </a:solidFill>
              <a:latin typeface="Arial" panose="020B0604020202020204" pitchFamily="34" charset="0"/>
              <a:cs typeface="Arial" panose="020B0604020202020204" pitchFamily="34" charset="0"/>
            </a:endParaRPr>
          </a:p>
          <a:p>
            <a:pPr marL="47625" indent="-47625" algn="just"/>
            <a:r>
              <a:rPr lang="pt-BR" sz="1300" dirty="0">
                <a:solidFill>
                  <a:prstClr val="black"/>
                </a:solidFill>
                <a:latin typeface="Arial" panose="020B0604020202020204" pitchFamily="34" charset="0"/>
                <a:cs typeface="Arial" panose="020B0604020202020204" pitchFamily="34" charset="0"/>
              </a:rPr>
              <a:t>3- SEMINÁRIO DE PRECIFICAÇÃO (60 participantes)</a:t>
            </a:r>
          </a:p>
          <a:p>
            <a:pPr marL="47625" indent="-47625" algn="just"/>
            <a:r>
              <a:rPr lang="pt-BR" sz="1300" dirty="0">
                <a:solidFill>
                  <a:prstClr val="black"/>
                </a:solidFill>
                <a:latin typeface="Arial" panose="020B0604020202020204" pitchFamily="34" charset="0"/>
                <a:cs typeface="Arial" panose="020B0604020202020204" pitchFamily="34" charset="0"/>
              </a:rPr>
              <a:t>Ministrado: Rodrigo </a:t>
            </a:r>
            <a:r>
              <a:rPr lang="pt-BR" sz="1300" dirty="0" err="1">
                <a:solidFill>
                  <a:prstClr val="black"/>
                </a:solidFill>
                <a:latin typeface="Arial" panose="020B0604020202020204" pitchFamily="34" charset="0"/>
                <a:cs typeface="Arial" panose="020B0604020202020204" pitchFamily="34" charset="0"/>
              </a:rPr>
              <a:t>Ávlia</a:t>
            </a:r>
            <a:endParaRPr lang="pt-BR" sz="1300" dirty="0">
              <a:solidFill>
                <a:prstClr val="black"/>
              </a:solidFill>
              <a:latin typeface="Arial" panose="020B0604020202020204" pitchFamily="34" charset="0"/>
              <a:cs typeface="Arial" panose="020B0604020202020204" pitchFamily="34" charset="0"/>
            </a:endParaRPr>
          </a:p>
          <a:p>
            <a:pPr marL="47625" indent="-47625" algn="just"/>
            <a:endParaRPr lang="pt-BR" sz="1300" dirty="0">
              <a:solidFill>
                <a:prstClr val="black"/>
              </a:solidFill>
              <a:latin typeface="Arial" panose="020B0604020202020204" pitchFamily="34" charset="0"/>
              <a:cs typeface="Arial" panose="020B0604020202020204" pitchFamily="34" charset="0"/>
            </a:endParaRPr>
          </a:p>
          <a:p>
            <a:pPr marL="47625" indent="-47625" algn="just"/>
            <a:r>
              <a:rPr lang="pt-BR" sz="1300" dirty="0">
                <a:solidFill>
                  <a:prstClr val="black"/>
                </a:solidFill>
                <a:latin typeface="Arial" panose="020B0604020202020204" pitchFamily="34" charset="0"/>
                <a:cs typeface="Arial" panose="020B0604020202020204" pitchFamily="34" charset="0"/>
              </a:rPr>
              <a:t>4- CICLO DE PALESTRAS: </a:t>
            </a:r>
          </a:p>
          <a:p>
            <a:pPr marL="47625" indent="-47625" algn="just"/>
            <a:r>
              <a:rPr lang="pt-BR" sz="1300" dirty="0">
                <a:solidFill>
                  <a:prstClr val="black"/>
                </a:solidFill>
                <a:latin typeface="Arial" panose="020B0604020202020204" pitchFamily="34" charset="0"/>
                <a:cs typeface="Arial" panose="020B0604020202020204" pitchFamily="34" charset="0"/>
              </a:rPr>
              <a:t>“Critérios para aprovação de projetos e linha de credito imobiliário.”</a:t>
            </a:r>
          </a:p>
          <a:p>
            <a:pPr marL="47625" indent="-47625" algn="just"/>
            <a:r>
              <a:rPr lang="pt-BR" sz="1300" dirty="0">
                <a:solidFill>
                  <a:prstClr val="black"/>
                </a:solidFill>
                <a:latin typeface="Arial" panose="020B0604020202020204" pitchFamily="34" charset="0"/>
                <a:cs typeface="Arial" panose="020B0604020202020204" pitchFamily="34" charset="0"/>
              </a:rPr>
              <a:t>Ministrado: SMTRAN, SMO, CORPO DE BOMBEIROS, CAIXA ECONOMICA FEDERAL, (120 participantes)</a:t>
            </a:r>
          </a:p>
          <a:p>
            <a:pPr marL="47625" indent="-47625" algn="just"/>
            <a:endParaRPr lang="pt-BR" sz="1300" dirty="0">
              <a:solidFill>
                <a:prstClr val="black"/>
              </a:solidFill>
              <a:latin typeface="Arial" panose="020B0604020202020204" pitchFamily="34" charset="0"/>
              <a:cs typeface="Arial" panose="020B0604020202020204" pitchFamily="34" charset="0"/>
            </a:endParaRPr>
          </a:p>
          <a:p>
            <a:pPr marL="47625" indent="-47625" algn="just"/>
            <a:r>
              <a:rPr lang="pt-BR" sz="1300" dirty="0">
                <a:solidFill>
                  <a:prstClr val="black"/>
                </a:solidFill>
                <a:latin typeface="Arial" panose="020B0604020202020204" pitchFamily="34" charset="0"/>
                <a:cs typeface="Arial" panose="020B0604020202020204" pitchFamily="34" charset="0"/>
              </a:rPr>
              <a:t>5-Oficina de praticas conceituais de Projeto</a:t>
            </a:r>
          </a:p>
          <a:p>
            <a:pPr marL="47625" indent="-47625" algn="just"/>
            <a:r>
              <a:rPr lang="pt-BR" sz="1300" dirty="0">
                <a:solidFill>
                  <a:prstClr val="black"/>
                </a:solidFill>
                <a:latin typeface="Arial" panose="020B0604020202020204" pitchFamily="34" charset="0"/>
                <a:cs typeface="Arial" panose="020B0604020202020204" pitchFamily="34" charset="0"/>
              </a:rPr>
              <a:t>Ministrado: Gerardo Fonseca (70 participantes).</a:t>
            </a:r>
          </a:p>
        </p:txBody>
      </p:sp>
      <p:grpSp>
        <p:nvGrpSpPr>
          <p:cNvPr id="6" name="Agrupar 5">
            <a:extLst>
              <a:ext uri="{FF2B5EF4-FFF2-40B4-BE49-F238E27FC236}">
                <a16:creationId xmlns:a16="http://schemas.microsoft.com/office/drawing/2014/main" id="{E276C21A-AECA-4D19-9FBA-6D4EE0F8AD46}"/>
              </a:ext>
            </a:extLst>
          </p:cNvPr>
          <p:cNvGrpSpPr/>
          <p:nvPr/>
        </p:nvGrpSpPr>
        <p:grpSpPr>
          <a:xfrm>
            <a:off x="6315516" y="579737"/>
            <a:ext cx="3401164" cy="6079526"/>
            <a:chOff x="6258366" y="389237"/>
            <a:chExt cx="3401164" cy="6079526"/>
          </a:xfrm>
        </p:grpSpPr>
        <p:pic>
          <p:nvPicPr>
            <p:cNvPr id="5" name="Imagem 4">
              <a:extLst>
                <a:ext uri="{FF2B5EF4-FFF2-40B4-BE49-F238E27FC236}">
                  <a16:creationId xmlns:a16="http://schemas.microsoft.com/office/drawing/2014/main" id="{A7403265-784C-4EAA-A05A-830CA4C7444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6258367" y="389237"/>
              <a:ext cx="3401161" cy="2119564"/>
            </a:xfrm>
            <a:prstGeom prst="rect">
              <a:avLst/>
            </a:prstGeom>
          </p:spPr>
        </p:pic>
        <p:pic>
          <p:nvPicPr>
            <p:cNvPr id="15368" name="Picture 8" descr="A imagem pode conter: 1 pessoa">
              <a:extLst>
                <a:ext uri="{FF2B5EF4-FFF2-40B4-BE49-F238E27FC236}">
                  <a16:creationId xmlns:a16="http://schemas.microsoft.com/office/drawing/2014/main" id="{BBFE2413-D669-4DC4-9A07-E6356826100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58367" y="2257189"/>
              <a:ext cx="3401163" cy="2267442"/>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A imagem pode conter: uma ou mais pessoas, pessoas sentadas e área interna">
              <a:extLst>
                <a:ext uri="{FF2B5EF4-FFF2-40B4-BE49-F238E27FC236}">
                  <a16:creationId xmlns:a16="http://schemas.microsoft.com/office/drawing/2014/main" id="{CD3B2D2D-2488-4726-9B66-AC26706AEB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8366" y="4201321"/>
              <a:ext cx="3401163" cy="22674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5735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83000" b="-83000"/>
          </a:stretch>
        </a:blipFill>
        <a:effectLst/>
      </p:bgPr>
    </p:bg>
    <p:spTree>
      <p:nvGrpSpPr>
        <p:cNvPr id="1" name=""/>
        <p:cNvGrpSpPr/>
        <p:nvPr/>
      </p:nvGrpSpPr>
      <p:grpSpPr>
        <a:xfrm>
          <a:off x="0" y="0"/>
          <a:ext cx="0" cy="0"/>
          <a:chOff x="0" y="0"/>
          <a:chExt cx="0" cy="0"/>
        </a:xfrm>
      </p:grpSpPr>
      <p:sp>
        <p:nvSpPr>
          <p:cNvPr id="8" name="Caixa de texto 7">
            <a:extLst>
              <a:ext uri="{FF2B5EF4-FFF2-40B4-BE49-F238E27FC236}">
                <a16:creationId xmlns:a16="http://schemas.microsoft.com/office/drawing/2014/main" id="{3DC4CCBA-12AD-4433-A381-A03661E3D927}"/>
              </a:ext>
            </a:extLst>
          </p:cNvPr>
          <p:cNvSpPr txBox="1"/>
          <p:nvPr/>
        </p:nvSpPr>
        <p:spPr>
          <a:xfrm>
            <a:off x="608841" y="1908868"/>
            <a:ext cx="7968340" cy="1846659"/>
          </a:xfrm>
          <a:prstGeom prst="rect">
            <a:avLst/>
          </a:prstGeom>
          <a:noFill/>
        </p:spPr>
        <p:txBody>
          <a:bodyPr wrap="square" lIns="0" tIns="0" rIns="0" bIns="0" rtlCol="0" anchor="ctr">
            <a:spAutoFit/>
          </a:bodyPr>
          <a:lstStyle/>
          <a:p>
            <a:pPr>
              <a:defRPr/>
            </a:pPr>
            <a:r>
              <a:rPr lang="pt-BR" sz="4000" b="1" dirty="0">
                <a:solidFill>
                  <a:schemeClr val="tx2">
                    <a:lumMod val="50000"/>
                  </a:schemeClr>
                </a:solidFill>
                <a:latin typeface="Arial" panose="020B0604020202020204" pitchFamily="34" charset="0"/>
                <a:cs typeface="Arial" panose="020B0604020202020204" pitchFamily="34" charset="0"/>
              </a:rPr>
              <a:t>1. VISÃO GERAL ORGANIZACIONAL E AMBIENTE EXTERNO</a:t>
            </a:r>
            <a:endParaRPr lang="pt-BR" sz="4000" dirty="0">
              <a:solidFill>
                <a:schemeClr val="tx2">
                  <a:lumMod val="50000"/>
                </a:schemeClr>
              </a:solidFill>
              <a:latin typeface="Arial" panose="020B0604020202020204" pitchFamily="34" charset="0"/>
              <a:cs typeface="Arial" panose="020B0604020202020204" pitchFamily="34" charset="0"/>
            </a:endParaRPr>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1143000" y="365126"/>
            <a:ext cx="10515600" cy="1325563"/>
          </a:xfrm>
        </p:spPr>
        <p:txBody>
          <a:bodyPr rtlCol="0"/>
          <a:lstStyle/>
          <a:p>
            <a:pPr rtl="0"/>
            <a:r>
              <a:rPr lang="pt-BR" dirty="0"/>
              <a:t>Slide de balanced scorecard 1</a:t>
            </a:r>
          </a:p>
        </p:txBody>
      </p:sp>
    </p:spTree>
    <p:extLst>
      <p:ext uri="{BB962C8B-B14F-4D97-AF65-F5344CB8AC3E}">
        <p14:creationId xmlns:p14="http://schemas.microsoft.com/office/powerpoint/2010/main" val="1620616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id="{16372197-24F4-4A72-8A24-3C3986A14DAE}"/>
              </a:ext>
            </a:extLst>
          </p:cNvPr>
          <p:cNvSpPr>
            <a:spLocks noGrp="1"/>
          </p:cNvSpPr>
          <p:nvPr>
            <p:ph type="title"/>
          </p:nvPr>
        </p:nvSpPr>
        <p:spPr>
          <a:xfrm>
            <a:off x="298133" y="133992"/>
            <a:ext cx="9328432" cy="782638"/>
          </a:xfrm>
        </p:spPr>
        <p:txBody>
          <a:bodyPr rtlCol="0">
            <a:normAutofit fontScale="90000"/>
          </a:bodyPr>
          <a:lstStyle/>
          <a:p>
            <a:pPr rtl="0">
              <a:lnSpc>
                <a:spcPct val="100000"/>
              </a:lnSpc>
            </a:pPr>
            <a:r>
              <a:rPr lang="pt-BR" sz="3200" b="1" dirty="0">
                <a:solidFill>
                  <a:schemeClr val="tx2">
                    <a:lumMod val="50000"/>
                  </a:schemeClr>
                </a:solidFill>
                <a:latin typeface="Arial" panose="020B0604020202020204" pitchFamily="34" charset="0"/>
                <a:cs typeface="Arial" panose="020B0604020202020204" pitchFamily="34" charset="0"/>
              </a:rPr>
              <a:t>COMISSÃO ESPECIAL- CAUERI- CPUA NACIONAL</a:t>
            </a:r>
          </a:p>
        </p:txBody>
      </p:sp>
      <p:sp>
        <p:nvSpPr>
          <p:cNvPr id="39" name="objeto 7" descr="Retângulo bege">
            <a:extLst>
              <a:ext uri="{FF2B5EF4-FFF2-40B4-BE49-F238E27FC236}">
                <a16:creationId xmlns:a16="http://schemas.microsoft.com/office/drawing/2014/main" id="{1185C7A9-8E52-408E-B19E-E5A1EB33971B}"/>
              </a:ext>
            </a:extLst>
          </p:cNvPr>
          <p:cNvSpPr/>
          <p:nvPr/>
        </p:nvSpPr>
        <p:spPr bwMode="white">
          <a:xfrm flipV="1">
            <a:off x="510541" y="686879"/>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7" name="Retângulo 6">
            <a:extLst>
              <a:ext uri="{FF2B5EF4-FFF2-40B4-BE49-F238E27FC236}">
                <a16:creationId xmlns:a16="http://schemas.microsoft.com/office/drawing/2014/main" id="{C98E5392-3BC4-4463-8542-C2308022ABA6}"/>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22</a:t>
            </a:r>
          </a:p>
        </p:txBody>
      </p:sp>
      <p:sp>
        <p:nvSpPr>
          <p:cNvPr id="8" name="Espaço Reservado para Texto 3">
            <a:extLst>
              <a:ext uri="{FF2B5EF4-FFF2-40B4-BE49-F238E27FC236}">
                <a16:creationId xmlns:a16="http://schemas.microsoft.com/office/drawing/2014/main" id="{76F2F1BE-B7EB-47A0-BFCA-7D1DB1429BE1}"/>
              </a:ext>
            </a:extLst>
          </p:cNvPr>
          <p:cNvSpPr txBox="1">
            <a:spLocks/>
          </p:cNvSpPr>
          <p:nvPr/>
        </p:nvSpPr>
        <p:spPr>
          <a:xfrm>
            <a:off x="298133" y="939305"/>
            <a:ext cx="9061731" cy="4979390"/>
          </a:xfrm>
          <a:prstGeom prst="rect">
            <a:avLst/>
          </a:prstGeom>
        </p:spPr>
        <p:txBody>
          <a:bodyPr numCol="2"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1300" dirty="0">
                <a:latin typeface="Arial" panose="020B0604020202020204" pitchFamily="34" charset="0"/>
                <a:cs typeface="Arial" panose="020B0604020202020204" pitchFamily="34" charset="0"/>
              </a:rPr>
              <a:t>A comissão foi criada no começo do ano após aprovação do orçamento do exercício 2019, no qual ampliamos as comissões para melhor engajamento e desenvolvimento das atividades planejadas. Lembrando que esta comissão somente passou a ter um recurso após aprovação da reprogramação orçamentária no mês de julho, sendo assim, a comissão foi um pouco prejudicada em suas ações. Neste ano alinhamos e trouxemos o pensamento nacional para o estadual na tentativa de o conselho ser referência nas instituições estaduais voltadas as áreas de políticas públicas e urbanas.</a:t>
            </a:r>
          </a:p>
          <a:p>
            <a:pPr marL="0" indent="0" algn="just">
              <a:buNone/>
            </a:pPr>
            <a:r>
              <a:rPr lang="pt-BR" sz="1300" b="1" dirty="0">
                <a:latin typeface="Arial" panose="020B0604020202020204" pitchFamily="34" charset="0"/>
                <a:cs typeface="Arial" panose="020B0604020202020204" pitchFamily="34" charset="0"/>
              </a:rPr>
              <a:t>Ações Realizadas</a:t>
            </a:r>
            <a:endParaRPr lang="pt-BR" sz="1300" dirty="0">
              <a:latin typeface="Arial" panose="020B0604020202020204" pitchFamily="34" charset="0"/>
              <a:cs typeface="Arial" panose="020B0604020202020204" pitchFamily="34" charset="0"/>
            </a:endParaRPr>
          </a:p>
          <a:p>
            <a:pPr lvl="0" algn="just"/>
            <a:r>
              <a:rPr lang="pt-BR" sz="1300" dirty="0">
                <a:latin typeface="Arial" panose="020B0604020202020204" pitchFamily="34" charset="0"/>
                <a:cs typeface="Arial" panose="020B0604020202020204" pitchFamily="34" charset="0"/>
              </a:rPr>
              <a:t>Composição de comissão das calçadas, por solicitação da Prefeitura Municipal de Boa Vista- EMHUR, no qual foram designados o conselheiro Ygor e </a:t>
            </a:r>
            <a:r>
              <a:rPr lang="pt-BR" sz="1300" dirty="0" err="1">
                <a:latin typeface="Arial" panose="020B0604020202020204" pitchFamily="34" charset="0"/>
                <a:cs typeface="Arial" panose="020B0604020202020204" pitchFamily="34" charset="0"/>
              </a:rPr>
              <a:t>Rondinelle</a:t>
            </a:r>
            <a:r>
              <a:rPr lang="pt-BR" sz="1300" dirty="0">
                <a:latin typeface="Arial" panose="020B0604020202020204" pitchFamily="34" charset="0"/>
                <a:cs typeface="Arial" panose="020B0604020202020204" pitchFamily="34" charset="0"/>
              </a:rPr>
              <a:t>. Ambos participaram da criação do texto básico para estabelecimento da normativa a entrar em vigor no próximo exercício.</a:t>
            </a:r>
          </a:p>
          <a:p>
            <a:pPr lvl="0" algn="just"/>
            <a:r>
              <a:rPr lang="pt-BR" sz="1300" dirty="0">
                <a:latin typeface="Arial" panose="020B0604020202020204" pitchFamily="34" charset="0"/>
                <a:cs typeface="Arial" panose="020B0604020202020204" pitchFamily="34" charset="0"/>
              </a:rPr>
              <a:t>Participação do conselho estadual e municipal, do qual a conselheira Perpetua e foi designada para acompanhar as ações e repassar ao conselho para apuração e definição. No final deste ano o coordenador da comissão passou a acompanhar também as reuniões dos conselhos facilitando o engajamento.</a:t>
            </a:r>
          </a:p>
          <a:p>
            <a:pPr lvl="0" algn="just"/>
            <a:r>
              <a:rPr lang="pt-BR" sz="1300" dirty="0">
                <a:latin typeface="Arial" panose="020B0604020202020204" pitchFamily="34" charset="0"/>
                <a:cs typeface="Arial" panose="020B0604020202020204" pitchFamily="34" charset="0"/>
              </a:rPr>
              <a:t>O coordenador participou de Três encontros nacionais, do qual, um esteve presente o ministro designado em conjunto com o conselheiro federal </a:t>
            </a:r>
            <a:r>
              <a:rPr lang="pt-BR" sz="1300" dirty="0" err="1">
                <a:latin typeface="Arial" panose="020B0604020202020204" pitchFamily="34" charset="0"/>
                <a:cs typeface="Arial" panose="020B0604020202020204" pitchFamily="34" charset="0"/>
              </a:rPr>
              <a:t>Nikson</a:t>
            </a:r>
            <a:r>
              <a:rPr lang="pt-BR" sz="1300" dirty="0">
                <a:latin typeface="Arial" panose="020B0604020202020204" pitchFamily="34" charset="0"/>
                <a:cs typeface="Arial" panose="020B0604020202020204" pitchFamily="34" charset="0"/>
              </a:rPr>
              <a:t>.</a:t>
            </a:r>
          </a:p>
          <a:p>
            <a:pPr lvl="0" algn="just"/>
            <a:r>
              <a:rPr lang="pt-BR" sz="1300" dirty="0">
                <a:latin typeface="Arial" panose="020B0604020202020204" pitchFamily="34" charset="0"/>
                <a:cs typeface="Arial" panose="020B0604020202020204" pitchFamily="34" charset="0"/>
              </a:rPr>
              <a:t>Na tentativa de diálogo direto com os representantes estaduais deputados e vereadores do município de Boa Vista, foram realizados diversos diálogos, até a reunião oficial com os vereadores </a:t>
            </a:r>
            <a:r>
              <a:rPr lang="pt-BR" sz="1300" dirty="0" err="1">
                <a:latin typeface="Arial" panose="020B0604020202020204" pitchFamily="34" charset="0"/>
                <a:cs typeface="Arial" panose="020B0604020202020204" pitchFamily="34" charset="0"/>
              </a:rPr>
              <a:t>Lindebergue</a:t>
            </a:r>
            <a:r>
              <a:rPr lang="pt-BR" sz="1300" dirty="0">
                <a:latin typeface="Arial" panose="020B0604020202020204" pitchFamily="34" charset="0"/>
                <a:cs typeface="Arial" panose="020B0604020202020204" pitchFamily="34" charset="0"/>
              </a:rPr>
              <a:t> e Renato Queiroz, que se comprometeram em engajar o conselho na comissão de construção da câmera dos vereadores, ação esta que ainda está em negociação.</a:t>
            </a:r>
          </a:p>
          <a:p>
            <a:pPr lvl="0" algn="just"/>
            <a:r>
              <a:rPr lang="pt-BR" sz="1300" dirty="0">
                <a:latin typeface="Arial" panose="020B0604020202020204" pitchFamily="34" charset="0"/>
                <a:cs typeface="Arial" panose="020B0604020202020204" pitchFamily="34" charset="0"/>
              </a:rPr>
              <a:t>Em parceria com o IAB, o alvará online, proposta da instituição no ano anterior foi aderida com o pedido de uma capacitação para os profissionais.</a:t>
            </a:r>
          </a:p>
          <a:p>
            <a:pPr algn="just"/>
            <a:r>
              <a:rPr lang="pt-BR" sz="1300" b="1" dirty="0">
                <a:latin typeface="Arial" panose="020B0604020202020204" pitchFamily="34" charset="0"/>
                <a:cs typeface="Arial" panose="020B0604020202020204" pitchFamily="34" charset="0"/>
              </a:rPr>
              <a:t>Ações Não Realizadas</a:t>
            </a:r>
            <a:endParaRPr lang="pt-BR" sz="1300" dirty="0">
              <a:latin typeface="Arial" panose="020B0604020202020204" pitchFamily="34" charset="0"/>
              <a:cs typeface="Arial" panose="020B0604020202020204" pitchFamily="34" charset="0"/>
            </a:endParaRPr>
          </a:p>
          <a:p>
            <a:pPr lvl="0" algn="just"/>
            <a:r>
              <a:rPr lang="pt-BR" sz="1300" dirty="0">
                <a:latin typeface="Arial" panose="020B0604020202020204" pitchFamily="34" charset="0"/>
                <a:cs typeface="Arial" panose="020B0604020202020204" pitchFamily="34" charset="0"/>
              </a:rPr>
              <a:t>Capacitação dos profissionais no sistema de Alvará online, pela inconsistência do sistema do qual a prefeitura está em processo de correção;</a:t>
            </a:r>
          </a:p>
          <a:p>
            <a:pPr lvl="0" algn="just"/>
            <a:r>
              <a:rPr lang="pt-BR" sz="1300" dirty="0">
                <a:latin typeface="Arial" panose="020B0604020202020204" pitchFamily="34" charset="0"/>
                <a:cs typeface="Arial" panose="020B0604020202020204" pitchFamily="34" charset="0"/>
              </a:rPr>
              <a:t>Diálogo com a assembleia legislativa.</a:t>
            </a:r>
          </a:p>
          <a:p>
            <a:pPr algn="just"/>
            <a:r>
              <a:rPr lang="pt-BR" sz="1300" dirty="0">
                <a:latin typeface="Arial" panose="020B0604020202020204" pitchFamily="34" charset="0"/>
                <a:cs typeface="Arial" panose="020B0604020202020204" pitchFamily="34" charset="0"/>
              </a:rPr>
              <a:t>Para o exercício de 2020, esperamos continuar com o diálogo com as instituições e firmar presenta nas audiências de interesse da classe.</a:t>
            </a: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653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15EA138-E03B-4B36-89A9-43BACA8D94E5}"/>
              </a:ext>
            </a:extLst>
          </p:cNvPr>
          <p:cNvSpPr>
            <a:spLocks noGrp="1"/>
          </p:cNvSpPr>
          <p:nvPr>
            <p:ph type="dt" sz="half" idx="10"/>
          </p:nvPr>
        </p:nvSpPr>
        <p:spPr/>
        <p:txBody>
          <a:bodyPr/>
          <a:lstStyle/>
          <a:p>
            <a:pPr rtl="0"/>
            <a:fld id="{BD049FBF-03BB-45F3-ACE0-06080F965232}" type="datetime1">
              <a:rPr lang="pt-BR" noProof="0" smtClean="0"/>
              <a:t>02/07/2021</a:t>
            </a:fld>
            <a:endParaRPr lang="pt-BR" noProof="0" dirty="0"/>
          </a:p>
        </p:txBody>
      </p:sp>
      <p:sp>
        <p:nvSpPr>
          <p:cNvPr id="3" name="Espaço Reservado para Número de Slide 2">
            <a:extLst>
              <a:ext uri="{FF2B5EF4-FFF2-40B4-BE49-F238E27FC236}">
                <a16:creationId xmlns:a16="http://schemas.microsoft.com/office/drawing/2014/main" id="{85645A41-F359-4DE3-9C41-E7B16B0BC5B5}"/>
              </a:ext>
            </a:extLst>
          </p:cNvPr>
          <p:cNvSpPr>
            <a:spLocks noGrp="1"/>
          </p:cNvSpPr>
          <p:nvPr>
            <p:ph type="sldNum" sz="quarter" idx="12"/>
          </p:nvPr>
        </p:nvSpPr>
        <p:spPr/>
        <p:txBody>
          <a:bodyPr/>
          <a:lstStyle/>
          <a:p>
            <a:pPr rtl="0"/>
            <a:fld id="{5A4A7955-6230-48B4-BD8B-A7C460F75945}" type="slidenum">
              <a:rPr lang="pt-BR" noProof="0" smtClean="0"/>
              <a:t>41</a:t>
            </a:fld>
            <a:endParaRPr lang="pt-BR" noProof="0" dirty="0"/>
          </a:p>
        </p:txBody>
      </p:sp>
      <p:sp>
        <p:nvSpPr>
          <p:cNvPr id="4" name="Título 4">
            <a:extLst>
              <a:ext uri="{FF2B5EF4-FFF2-40B4-BE49-F238E27FC236}">
                <a16:creationId xmlns:a16="http://schemas.microsoft.com/office/drawing/2014/main" id="{D50E9FF3-BA67-45A1-935A-6F9B4B98A3C1}"/>
              </a:ext>
            </a:extLst>
          </p:cNvPr>
          <p:cNvSpPr txBox="1">
            <a:spLocks/>
          </p:cNvSpPr>
          <p:nvPr/>
        </p:nvSpPr>
        <p:spPr>
          <a:xfrm>
            <a:off x="288784" y="371876"/>
            <a:ext cx="9328432" cy="782638"/>
          </a:xfrm>
          <a:prstGeom prst="rect">
            <a:avLst/>
          </a:prstGeom>
        </p:spPr>
        <p:txBody>
          <a:bodyPr rtlCol="0">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t-BR" sz="3200" b="1" dirty="0">
                <a:solidFill>
                  <a:schemeClr val="tx2">
                    <a:lumMod val="50000"/>
                  </a:schemeClr>
                </a:solidFill>
                <a:latin typeface="Arial" panose="020B0604020202020204" pitchFamily="34" charset="0"/>
                <a:cs typeface="Arial" panose="020B0604020202020204" pitchFamily="34" charset="0"/>
              </a:rPr>
              <a:t>COMISSÃO ESPECIAL- CAUERI- CPUA NACIONAL</a:t>
            </a:r>
          </a:p>
        </p:txBody>
      </p:sp>
      <p:sp>
        <p:nvSpPr>
          <p:cNvPr id="5" name="objeto 7" descr="Retângulo bege">
            <a:extLst>
              <a:ext uri="{FF2B5EF4-FFF2-40B4-BE49-F238E27FC236}">
                <a16:creationId xmlns:a16="http://schemas.microsoft.com/office/drawing/2014/main" id="{9C484A27-E936-4918-BF68-43776CA98533}"/>
              </a:ext>
            </a:extLst>
          </p:cNvPr>
          <p:cNvSpPr/>
          <p:nvPr/>
        </p:nvSpPr>
        <p:spPr bwMode="white">
          <a:xfrm flipV="1">
            <a:off x="492797" y="841259"/>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pic>
        <p:nvPicPr>
          <p:cNvPr id="7" name="Imagem 6">
            <a:extLst>
              <a:ext uri="{FF2B5EF4-FFF2-40B4-BE49-F238E27FC236}">
                <a16:creationId xmlns:a16="http://schemas.microsoft.com/office/drawing/2014/main" id="{01B76814-1B0C-4546-B0E5-F72C21AE15B9}"/>
              </a:ext>
            </a:extLst>
          </p:cNvPr>
          <p:cNvPicPr>
            <a:picLocks noChangeAspect="1"/>
          </p:cNvPicPr>
          <p:nvPr/>
        </p:nvPicPr>
        <p:blipFill>
          <a:blip r:embed="rId2"/>
          <a:stretch>
            <a:fillRect/>
          </a:stretch>
        </p:blipFill>
        <p:spPr>
          <a:xfrm>
            <a:off x="3620293" y="2114550"/>
            <a:ext cx="2665413" cy="2628900"/>
          </a:xfrm>
          <a:prstGeom prst="rect">
            <a:avLst/>
          </a:prstGeom>
        </p:spPr>
      </p:pic>
      <p:pic>
        <p:nvPicPr>
          <p:cNvPr id="11" name="Imagem 10">
            <a:extLst>
              <a:ext uri="{FF2B5EF4-FFF2-40B4-BE49-F238E27FC236}">
                <a16:creationId xmlns:a16="http://schemas.microsoft.com/office/drawing/2014/main" id="{70AC7AB2-F560-489B-98AD-E3EA89D22486}"/>
              </a:ext>
            </a:extLst>
          </p:cNvPr>
          <p:cNvPicPr>
            <a:picLocks noChangeAspect="1"/>
          </p:cNvPicPr>
          <p:nvPr/>
        </p:nvPicPr>
        <p:blipFill>
          <a:blip r:embed="rId3"/>
          <a:stretch>
            <a:fillRect/>
          </a:stretch>
        </p:blipFill>
        <p:spPr>
          <a:xfrm>
            <a:off x="288784" y="1240832"/>
            <a:ext cx="3378133" cy="2721568"/>
          </a:xfrm>
          <a:prstGeom prst="rect">
            <a:avLst/>
          </a:prstGeom>
        </p:spPr>
      </p:pic>
      <p:pic>
        <p:nvPicPr>
          <p:cNvPr id="12" name="Imagem 11">
            <a:extLst>
              <a:ext uri="{FF2B5EF4-FFF2-40B4-BE49-F238E27FC236}">
                <a16:creationId xmlns:a16="http://schemas.microsoft.com/office/drawing/2014/main" id="{2E7F686A-915D-4E73-8FB7-D3CBD6DA63C1}"/>
              </a:ext>
            </a:extLst>
          </p:cNvPr>
          <p:cNvPicPr>
            <a:picLocks noChangeAspect="1"/>
          </p:cNvPicPr>
          <p:nvPr/>
        </p:nvPicPr>
        <p:blipFill>
          <a:blip r:embed="rId4"/>
          <a:stretch>
            <a:fillRect/>
          </a:stretch>
        </p:blipFill>
        <p:spPr>
          <a:xfrm>
            <a:off x="6285706" y="2917826"/>
            <a:ext cx="3448050" cy="3438525"/>
          </a:xfrm>
          <a:prstGeom prst="rect">
            <a:avLst/>
          </a:prstGeom>
        </p:spPr>
      </p:pic>
    </p:spTree>
    <p:extLst>
      <p:ext uri="{BB962C8B-B14F-4D97-AF65-F5344CB8AC3E}">
        <p14:creationId xmlns:p14="http://schemas.microsoft.com/office/powerpoint/2010/main" val="1401484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33B3F55-4E7B-4F73-9BE7-9D73BDFA8B2C}"/>
              </a:ext>
            </a:extLst>
          </p:cNvPr>
          <p:cNvSpPr>
            <a:spLocks noGrp="1"/>
          </p:cNvSpPr>
          <p:nvPr>
            <p:ph type="dt" sz="half" idx="10"/>
          </p:nvPr>
        </p:nvSpPr>
        <p:spPr/>
        <p:txBody>
          <a:bodyPr/>
          <a:lstStyle/>
          <a:p>
            <a:pPr rtl="0"/>
            <a:fld id="{BD049FBF-03BB-45F3-ACE0-06080F965232}" type="datetime1">
              <a:rPr lang="pt-BR" noProof="0" smtClean="0"/>
              <a:t>02/07/2021</a:t>
            </a:fld>
            <a:endParaRPr lang="pt-BR" noProof="0" dirty="0"/>
          </a:p>
        </p:txBody>
      </p:sp>
      <p:sp>
        <p:nvSpPr>
          <p:cNvPr id="3" name="Espaço Reservado para Número de Slide 2">
            <a:extLst>
              <a:ext uri="{FF2B5EF4-FFF2-40B4-BE49-F238E27FC236}">
                <a16:creationId xmlns:a16="http://schemas.microsoft.com/office/drawing/2014/main" id="{FCA8DCF6-32DD-4920-B6F5-CDDED6626D49}"/>
              </a:ext>
            </a:extLst>
          </p:cNvPr>
          <p:cNvSpPr>
            <a:spLocks noGrp="1"/>
          </p:cNvSpPr>
          <p:nvPr>
            <p:ph type="sldNum" sz="quarter" idx="12"/>
          </p:nvPr>
        </p:nvSpPr>
        <p:spPr/>
        <p:txBody>
          <a:bodyPr/>
          <a:lstStyle/>
          <a:p>
            <a:pPr rtl="0"/>
            <a:fld id="{5A4A7955-6230-48B4-BD8B-A7C460F75945}" type="slidenum">
              <a:rPr lang="pt-BR" noProof="0" smtClean="0"/>
              <a:t>42</a:t>
            </a:fld>
            <a:endParaRPr lang="pt-BR" noProof="0" dirty="0"/>
          </a:p>
        </p:txBody>
      </p:sp>
      <p:sp>
        <p:nvSpPr>
          <p:cNvPr id="4" name="Título 4">
            <a:extLst>
              <a:ext uri="{FF2B5EF4-FFF2-40B4-BE49-F238E27FC236}">
                <a16:creationId xmlns:a16="http://schemas.microsoft.com/office/drawing/2014/main" id="{322F0FB2-814C-41E8-B704-B8AA05448343}"/>
              </a:ext>
            </a:extLst>
          </p:cNvPr>
          <p:cNvSpPr txBox="1">
            <a:spLocks/>
          </p:cNvSpPr>
          <p:nvPr/>
        </p:nvSpPr>
        <p:spPr>
          <a:xfrm>
            <a:off x="4165459" y="211253"/>
            <a:ext cx="2044841" cy="782638"/>
          </a:xfrm>
          <a:prstGeom prst="rect">
            <a:avLst/>
          </a:prstGeom>
        </p:spPr>
        <p:txBody>
          <a:bodyPr rtlCol="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t-BR" sz="3200" b="1" dirty="0">
                <a:solidFill>
                  <a:schemeClr val="tx2">
                    <a:lumMod val="50000"/>
                  </a:schemeClr>
                </a:solidFill>
                <a:latin typeface="Arial" panose="020B0604020202020204" pitchFamily="34" charset="0"/>
                <a:cs typeface="Arial" panose="020B0604020202020204" pitchFamily="34" charset="0"/>
              </a:rPr>
              <a:t>COFAP</a:t>
            </a:r>
          </a:p>
        </p:txBody>
      </p:sp>
      <p:sp>
        <p:nvSpPr>
          <p:cNvPr id="5" name="objeto 7" descr="Retângulo bege">
            <a:extLst>
              <a:ext uri="{FF2B5EF4-FFF2-40B4-BE49-F238E27FC236}">
                <a16:creationId xmlns:a16="http://schemas.microsoft.com/office/drawing/2014/main" id="{D8B683B4-5DB5-40DF-9D05-7B63E5B324E4}"/>
              </a:ext>
            </a:extLst>
          </p:cNvPr>
          <p:cNvSpPr/>
          <p:nvPr/>
        </p:nvSpPr>
        <p:spPr bwMode="white">
          <a:xfrm flipV="1">
            <a:off x="492797" y="603134"/>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6" name="Espaço Reservado para Texto 3">
            <a:extLst>
              <a:ext uri="{FF2B5EF4-FFF2-40B4-BE49-F238E27FC236}">
                <a16:creationId xmlns:a16="http://schemas.microsoft.com/office/drawing/2014/main" id="{26987A69-3E4B-425B-ADA1-A8C2668A1E67}"/>
              </a:ext>
            </a:extLst>
          </p:cNvPr>
          <p:cNvSpPr txBox="1">
            <a:spLocks/>
          </p:cNvSpPr>
          <p:nvPr/>
        </p:nvSpPr>
        <p:spPr>
          <a:xfrm>
            <a:off x="422134" y="927906"/>
            <a:ext cx="9061731" cy="5587194"/>
          </a:xfrm>
          <a:prstGeom prst="rect">
            <a:avLst/>
          </a:prstGeom>
        </p:spPr>
        <p:txBody>
          <a:bodyPr numCol="2"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1300" dirty="0">
                <a:latin typeface="Arial" panose="020B0604020202020204" pitchFamily="34" charset="0"/>
                <a:cs typeface="Arial" panose="020B0604020202020204" pitchFamily="34" charset="0"/>
              </a:rPr>
              <a:t>A comissão este ano estaria voltada para as ações de padronização interna e melhoria do ambiente de trabalho e dos trabalhadores, e assim foram determinadas as ações desta comissão. </a:t>
            </a:r>
          </a:p>
          <a:p>
            <a:pPr algn="just"/>
            <a:r>
              <a:rPr lang="pt-BR" sz="1300" dirty="0">
                <a:latin typeface="Arial" panose="020B0604020202020204" pitchFamily="34" charset="0"/>
                <a:cs typeface="Arial" panose="020B0604020202020204" pitchFamily="34" charset="0"/>
              </a:rPr>
              <a:t>AÇÕES REALIZADAS</a:t>
            </a:r>
          </a:p>
          <a:p>
            <a:pPr lvl="0" algn="just"/>
            <a:r>
              <a:rPr lang="pt-BR" sz="1300" dirty="0">
                <a:latin typeface="Arial" panose="020B0604020202020204" pitchFamily="34" charset="0"/>
                <a:cs typeface="Arial" panose="020B0604020202020204" pitchFamily="34" charset="0"/>
              </a:rPr>
              <a:t>Análise Financeira, Criação do Cargo de Secretário Geral</a:t>
            </a:r>
          </a:p>
          <a:p>
            <a:pPr algn="just"/>
            <a:r>
              <a:rPr lang="pt-BR" sz="1300" dirty="0">
                <a:latin typeface="Arial" panose="020B0604020202020204" pitchFamily="34" charset="0"/>
                <a:cs typeface="Arial" panose="020B0604020202020204" pitchFamily="34" charset="0"/>
              </a:rPr>
              <a:t>Com a baixa da nossa auxiliar administrativa, foi necessário avaliar a contratação deste cargo meio as questões de concurso público ou contratação emergencial, sendo optado pela criação de um novo cargo designado secretário geral, bem como, seus proventos, para uma contratação de livre provimento.</a:t>
            </a:r>
          </a:p>
          <a:p>
            <a:pPr lvl="0" algn="just"/>
            <a:r>
              <a:rPr lang="pt-BR" sz="1300" dirty="0">
                <a:latin typeface="Arial" panose="020B0604020202020204" pitchFamily="34" charset="0"/>
                <a:cs typeface="Arial" panose="020B0604020202020204" pitchFamily="34" charset="0"/>
              </a:rPr>
              <a:t>Normativas</a:t>
            </a:r>
          </a:p>
          <a:p>
            <a:pPr lvl="0" algn="just"/>
            <a:r>
              <a:rPr lang="pt-BR" sz="13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Dispõe Sobre as Diárias e Deslocamento dos Conselheiros Estaduais e do Corpo de Funcionários a Serviço do Conselho de Arquitetura e Urbanismo de Roraima </a:t>
            </a:r>
            <a:r>
              <a:rPr lang="pt-BR" sz="1300" dirty="0">
                <a:latin typeface="Arial" panose="020B0604020202020204" pitchFamily="34" charset="0"/>
                <a:cs typeface="Arial" panose="020B0604020202020204" pitchFamily="34" charset="0"/>
              </a:rPr>
              <a:t>;</a:t>
            </a:r>
          </a:p>
          <a:p>
            <a:pPr lvl="0" algn="just"/>
            <a:r>
              <a:rPr lang="pt-BR" sz="13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Dispõe sobre a cargos atribuições e salários do corpo de funcionários do Conselho de Arquitetura de Roraima CAU/RR</a:t>
            </a:r>
            <a:r>
              <a:rPr lang="pt-BR" sz="1300" dirty="0">
                <a:latin typeface="Arial" panose="020B0604020202020204" pitchFamily="34" charset="0"/>
                <a:cs typeface="Arial" panose="020B0604020202020204" pitchFamily="34" charset="0"/>
              </a:rPr>
              <a:t>;</a:t>
            </a:r>
          </a:p>
          <a:p>
            <a:pPr lvl="0" algn="just"/>
            <a:r>
              <a:rPr lang="pt-BR" sz="13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Ementa Horário de Funcionamento e da Jornada de Trabalho e o Acompanhamento da Frequência e Banco de Horas dos Servidores do Conselho de Arquitetura e Urbanismo de Roraima CAU/RR</a:t>
            </a:r>
            <a:r>
              <a:rPr lang="pt-BR" sz="1300" dirty="0">
                <a:latin typeface="Arial" panose="020B0604020202020204" pitchFamily="34" charset="0"/>
                <a:cs typeface="Arial" panose="020B0604020202020204" pitchFamily="34" charset="0"/>
              </a:rPr>
              <a:t>;</a:t>
            </a:r>
          </a:p>
          <a:p>
            <a:pPr lvl="0" algn="just"/>
            <a:r>
              <a:rPr lang="pt-BR" sz="13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Dispõe sobre Controle de Jornada de Ponto do Cargo de Gerente Geral do Conselho de Arquitetura de Roraima – CAU/RR</a:t>
            </a:r>
            <a:r>
              <a:rPr lang="pt-BR" sz="1300" dirty="0">
                <a:latin typeface="Arial" panose="020B0604020202020204" pitchFamily="34" charset="0"/>
                <a:cs typeface="Arial" panose="020B0604020202020204" pitchFamily="34" charset="0"/>
              </a:rPr>
              <a:t>;</a:t>
            </a:r>
          </a:p>
          <a:p>
            <a:pPr lvl="0" algn="just"/>
            <a:r>
              <a:rPr lang="pt-BR" sz="13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Concessão de Diárias e Deslocamentos para os conselheiros e corpo de funcionários do CAU RR</a:t>
            </a:r>
            <a:endParaRPr lang="pt-BR" sz="1300" dirty="0">
              <a:latin typeface="Arial" panose="020B0604020202020204" pitchFamily="34" charset="0"/>
              <a:cs typeface="Arial" panose="020B0604020202020204" pitchFamily="34" charset="0"/>
            </a:endParaRPr>
          </a:p>
          <a:p>
            <a:pPr lvl="0" algn="just"/>
            <a:r>
              <a:rPr lang="pt-BR" sz="1300" dirty="0">
                <a:latin typeface="Arial" panose="020B0604020202020204" pitchFamily="34" charset="0"/>
                <a:cs typeface="Arial" panose="020B0604020202020204" pitchFamily="34" charset="0"/>
              </a:rPr>
              <a:t>Relatórios Anuais 2018</a:t>
            </a:r>
          </a:p>
          <a:p>
            <a:pPr lvl="0" algn="just"/>
            <a:r>
              <a:rPr lang="pt-BR" sz="1300" dirty="0">
                <a:latin typeface="Arial" panose="020B0604020202020204" pitchFamily="34" charset="0"/>
                <a:cs typeface="Arial" panose="020B0604020202020204" pitchFamily="34" charset="0"/>
              </a:rPr>
              <a:t>Relatórios Trimestrais 2019</a:t>
            </a:r>
          </a:p>
          <a:p>
            <a:pPr lvl="0" algn="just"/>
            <a:r>
              <a:rPr lang="pt-BR" sz="1300" dirty="0">
                <a:latin typeface="Arial" panose="020B0604020202020204" pitchFamily="34" charset="0"/>
                <a:cs typeface="Arial" panose="020B0604020202020204" pitchFamily="34" charset="0"/>
              </a:rPr>
              <a:t>Análise de contratos em Andamento 2019</a:t>
            </a:r>
          </a:p>
          <a:p>
            <a:pPr lvl="0" algn="just"/>
            <a:r>
              <a:rPr lang="pt-BR" sz="1300" dirty="0">
                <a:latin typeface="Arial" panose="020B0604020202020204" pitchFamily="34" charset="0"/>
                <a:cs typeface="Arial" panose="020B0604020202020204" pitchFamily="34" charset="0"/>
              </a:rPr>
              <a:t>Reprogramação Orçamentária</a:t>
            </a:r>
          </a:p>
          <a:p>
            <a:pPr lvl="0" algn="just"/>
            <a:r>
              <a:rPr lang="pt-BR" sz="1300" dirty="0">
                <a:latin typeface="Arial" panose="020B0604020202020204" pitchFamily="34" charset="0"/>
                <a:cs typeface="Arial" panose="020B0604020202020204" pitchFamily="34" charset="0"/>
              </a:rPr>
              <a:t>Plano de Ação e Orçamento 2020.</a:t>
            </a:r>
          </a:p>
          <a:p>
            <a:pPr marL="0" indent="0" algn="just">
              <a:buNone/>
            </a:pPr>
            <a:endParaRPr lang="pt-BR" sz="1300" dirty="0">
              <a:latin typeface="Arial" panose="020B0604020202020204" pitchFamily="34" charset="0"/>
              <a:cs typeface="Arial" panose="020B0604020202020204" pitchFamily="34" charset="0"/>
            </a:endParaRPr>
          </a:p>
          <a:p>
            <a:pPr algn="just"/>
            <a:r>
              <a:rPr lang="pt-BR" sz="1300" dirty="0">
                <a:latin typeface="Arial" panose="020B0604020202020204" pitchFamily="34" charset="0"/>
                <a:cs typeface="Arial" panose="020B0604020202020204" pitchFamily="34" charset="0"/>
              </a:rPr>
              <a:t>AÇÕES EM ANDAMENTO</a:t>
            </a:r>
          </a:p>
          <a:p>
            <a:pPr algn="just"/>
            <a:r>
              <a:rPr lang="pt-BR" sz="1300" dirty="0">
                <a:latin typeface="Arial" panose="020B0604020202020204" pitchFamily="34" charset="0"/>
                <a:cs typeface="Arial" panose="020B0604020202020204" pitchFamily="34" charset="0"/>
              </a:rPr>
              <a:t>Normativa de Fluxo de Processos Financeiros.</a:t>
            </a:r>
          </a:p>
          <a:p>
            <a:pPr algn="just"/>
            <a:r>
              <a:rPr lang="pt-BR" sz="1300" dirty="0">
                <a:latin typeface="Arial" panose="020B0604020202020204" pitchFamily="34" charset="0"/>
                <a:cs typeface="Arial" panose="020B0604020202020204" pitchFamily="34" charset="0"/>
              </a:rPr>
              <a:t> </a:t>
            </a:r>
          </a:p>
          <a:p>
            <a:pPr algn="just"/>
            <a:r>
              <a:rPr lang="pt-BR" sz="1300" dirty="0">
                <a:latin typeface="Arial" panose="020B0604020202020204" pitchFamily="34" charset="0"/>
                <a:cs typeface="Arial" panose="020B0604020202020204" pitchFamily="34" charset="0"/>
              </a:rPr>
              <a:t>Sendo para este próximo ano já previsto as definições do nosso painel de ano eleitoral.</a:t>
            </a:r>
          </a:p>
          <a:p>
            <a:pPr marL="0" indent="0" algn="just">
              <a:lnSpc>
                <a:spcPct val="100000"/>
              </a:lnSpc>
              <a:buNone/>
              <a:defRPr/>
            </a:pPr>
            <a:endParaRPr lang="pt-BR"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822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8" name="Caixa de texto 7">
            <a:extLst>
              <a:ext uri="{FF2B5EF4-FFF2-40B4-BE49-F238E27FC236}">
                <a16:creationId xmlns:a16="http://schemas.microsoft.com/office/drawing/2014/main" id="{3DC4CCBA-12AD-4433-A381-A03661E3D927}"/>
              </a:ext>
            </a:extLst>
          </p:cNvPr>
          <p:cNvSpPr txBox="1"/>
          <p:nvPr/>
        </p:nvSpPr>
        <p:spPr>
          <a:xfrm>
            <a:off x="637102" y="1884515"/>
            <a:ext cx="8651277" cy="1231106"/>
          </a:xfrm>
          <a:prstGeom prst="rect">
            <a:avLst/>
          </a:prstGeom>
          <a:noFill/>
        </p:spPr>
        <p:txBody>
          <a:bodyPr wrap="square" lIns="0" tIns="0" rIns="0" bIns="0" rtlCol="0" anchor="ctr">
            <a:spAutoFit/>
          </a:bodyPr>
          <a:lstStyle/>
          <a:p>
            <a:pPr>
              <a:defRPr/>
            </a:pPr>
            <a:r>
              <a:rPr lang="pt-BR" sz="4000" b="1" dirty="0">
                <a:solidFill>
                  <a:srgbClr val="455F51">
                    <a:lumMod val="50000"/>
                  </a:srgbClr>
                </a:solidFill>
                <a:latin typeface="Arial" panose="020B0604020202020204" pitchFamily="34" charset="0"/>
                <a:cs typeface="Arial" panose="020B0604020202020204" pitchFamily="34" charset="0"/>
              </a:rPr>
              <a:t>5. ALOCAÇÃO DE RECURSOS </a:t>
            </a:r>
          </a:p>
          <a:p>
            <a:pPr>
              <a:defRPr/>
            </a:pPr>
            <a:r>
              <a:rPr lang="pt-BR" sz="4000" b="1" dirty="0">
                <a:solidFill>
                  <a:srgbClr val="455F51">
                    <a:lumMod val="50000"/>
                  </a:srgbClr>
                </a:solidFill>
                <a:latin typeface="Arial" panose="020B0604020202020204" pitchFamily="34" charset="0"/>
                <a:cs typeface="Arial" panose="020B0604020202020204" pitchFamily="34" charset="0"/>
              </a:rPr>
              <a:t>E ÁREAS ESPECIAIS DE GESTÃO</a:t>
            </a:r>
            <a:endParaRPr lang="pt-BR" sz="4000" dirty="0">
              <a:solidFill>
                <a:srgbClr val="455F51">
                  <a:lumMod val="50000"/>
                </a:srgbClr>
              </a:solidFill>
              <a:latin typeface="Arial" panose="020B0604020202020204" pitchFamily="34" charset="0"/>
              <a:cs typeface="Arial" panose="020B0604020202020204" pitchFamily="34" charset="0"/>
            </a:endParaRPr>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1143000" y="365126"/>
            <a:ext cx="10515600" cy="1325563"/>
          </a:xfrm>
        </p:spPr>
        <p:txBody>
          <a:bodyPr rtlCol="0"/>
          <a:lstStyle/>
          <a:p>
            <a:pPr rtl="0"/>
            <a:r>
              <a:rPr lang="pt-BR" dirty="0"/>
              <a:t>Slide de balanced scorecard 1</a:t>
            </a:r>
          </a:p>
        </p:txBody>
      </p:sp>
      <p:pic>
        <p:nvPicPr>
          <p:cNvPr id="11" name="Imagem 10" descr="Uma imagem contendo livro, texto&#10;&#10;Descrição gerada automaticamente">
            <a:extLst>
              <a:ext uri="{FF2B5EF4-FFF2-40B4-BE49-F238E27FC236}">
                <a16:creationId xmlns:a16="http://schemas.microsoft.com/office/drawing/2014/main" id="{0DE29669-D061-4D94-8065-D39A6D5D10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9062" y="118750"/>
            <a:ext cx="981188" cy="900000"/>
          </a:xfrm>
          <a:prstGeom prst="rect">
            <a:avLst/>
          </a:prstGeom>
        </p:spPr>
      </p:pic>
    </p:spTree>
    <p:extLst>
      <p:ext uri="{BB962C8B-B14F-4D97-AF65-F5344CB8AC3E}">
        <p14:creationId xmlns:p14="http://schemas.microsoft.com/office/powerpoint/2010/main" val="2108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rtl="0"/>
            <a:fld id="{5A4A7955-6230-48B4-BD8B-A7C460F75945}" type="slidenum">
              <a:rPr lang="pt-BR" noProof="0" smtClean="0"/>
              <a:t>44</a:t>
            </a:fld>
            <a:endParaRPr lang="pt-BR" noProof="0" dirty="0"/>
          </a:p>
        </p:txBody>
      </p:sp>
      <p:sp>
        <p:nvSpPr>
          <p:cNvPr id="3" name="CaixaDeTexto 2"/>
          <p:cNvSpPr txBox="1"/>
          <p:nvPr/>
        </p:nvSpPr>
        <p:spPr>
          <a:xfrm>
            <a:off x="436728" y="1078174"/>
            <a:ext cx="8788235" cy="5057667"/>
          </a:xfrm>
          <a:prstGeom prst="rect">
            <a:avLst/>
          </a:prstGeom>
          <a:noFill/>
        </p:spPr>
        <p:txBody>
          <a:bodyPr wrap="square" numCol="2" spcCol="360000" rtlCol="0">
            <a:spAutoFit/>
          </a:bodyPr>
          <a:lstStyle/>
          <a:p>
            <a:pPr algn="just">
              <a:spcBef>
                <a:spcPts val="600"/>
              </a:spcBef>
              <a:spcAft>
                <a:spcPts val="600"/>
              </a:spcAft>
            </a:pPr>
            <a:r>
              <a:rPr lang="pt-BR" sz="1300" dirty="0">
                <a:latin typeface="Arial" panose="020B0604020202020204" pitchFamily="34" charset="0"/>
                <a:cs typeface="Arial" panose="020B0604020202020204" pitchFamily="34" charset="0"/>
              </a:rPr>
              <a:t>	O CAU conta com o Centro de Serviços Compartilhados-CSC, conforme definido na Resolução n. 92 do CAU/BR, de 10 de outubro de 2014, que compreendem os seguintes serviços:</a:t>
            </a:r>
          </a:p>
          <a:p>
            <a:pPr algn="just">
              <a:spcBef>
                <a:spcPts val="600"/>
              </a:spcBef>
              <a:spcAft>
                <a:spcPts val="600"/>
              </a:spcAft>
            </a:pPr>
            <a:r>
              <a:rPr lang="pt-BR" sz="1300" b="1" dirty="0">
                <a:latin typeface="Arial" panose="020B0604020202020204" pitchFamily="34" charset="0"/>
                <a:cs typeface="Arial" panose="020B0604020202020204" pitchFamily="34" charset="0"/>
              </a:rPr>
              <a:t>Sistema de Informação e Comunicação dos Conselhos de Arquitetura e Urbanismo (SICCAU) nos módulos:</a:t>
            </a:r>
          </a:p>
          <a:p>
            <a:pPr marL="285750" indent="-285750" algn="just">
              <a:spcBef>
                <a:spcPts val="600"/>
              </a:spcBef>
              <a:spcAft>
                <a:spcPts val="600"/>
              </a:spcAft>
              <a:buFont typeface="Arial" panose="020B0604020202020204" pitchFamily="34" charset="0"/>
              <a:buChar char="•"/>
            </a:pPr>
            <a:r>
              <a:rPr lang="pt-BR" sz="1300" dirty="0">
                <a:latin typeface="Arial" panose="020B0604020202020204" pitchFamily="34" charset="0"/>
                <a:cs typeface="Arial" panose="020B0604020202020204" pitchFamily="34" charset="0"/>
              </a:rPr>
              <a:t>Corporativo e Ambiente Profissional;</a:t>
            </a:r>
          </a:p>
          <a:p>
            <a:pPr marL="285750" indent="-285750" algn="just">
              <a:spcBef>
                <a:spcPts val="600"/>
              </a:spcBef>
              <a:spcAft>
                <a:spcPts val="600"/>
              </a:spcAft>
              <a:buFont typeface="Arial" panose="020B0604020202020204" pitchFamily="34" charset="0"/>
              <a:buChar char="•"/>
            </a:pPr>
            <a:r>
              <a:rPr lang="pt-BR" sz="1300" dirty="0">
                <a:latin typeface="Arial" panose="020B0604020202020204" pitchFamily="34" charset="0"/>
                <a:cs typeface="Arial" panose="020B0604020202020204" pitchFamily="34" charset="0"/>
              </a:rPr>
              <a:t> Sistema de Informação Geográfica;</a:t>
            </a:r>
          </a:p>
          <a:p>
            <a:pPr marL="285750" indent="-285750" algn="just">
              <a:spcBef>
                <a:spcPts val="600"/>
              </a:spcBef>
              <a:spcAft>
                <a:spcPts val="600"/>
              </a:spcAft>
              <a:buFont typeface="Arial" panose="020B0604020202020204" pitchFamily="34" charset="0"/>
              <a:buChar char="•"/>
            </a:pPr>
            <a:r>
              <a:rPr lang="pt-BR" sz="1300" dirty="0">
                <a:latin typeface="Arial" panose="020B0604020202020204" pitchFamily="34" charset="0"/>
                <a:cs typeface="Arial" panose="020B0604020202020204" pitchFamily="34" charset="0"/>
              </a:rPr>
              <a:t>Gerencial: SISCONT (Orçamentário, Despesas e Contábil), Centro de Custos, SISPAT (Patrimônio), SISPAD (Viagens, Passagens e Diárias), SIALM (Almoxarifado), SICCL (Compras, Contratos e Licitações), Gestão TCU (Geração de Relatório de Gestão ao TCU), Portal da Transparência (Gestão do Portal da Transparência) e Prestação de Contas (Gestão de Prestações de Contas do CAU/BR e dos CAU/UF);</a:t>
            </a:r>
          </a:p>
          <a:p>
            <a:pPr algn="just">
              <a:spcBef>
                <a:spcPts val="600"/>
              </a:spcBef>
              <a:spcAft>
                <a:spcPts val="600"/>
              </a:spcAft>
            </a:pPr>
            <a:endParaRPr lang="pt-BR" sz="1300" b="1" dirty="0">
              <a:latin typeface="Arial" panose="020B0604020202020204" pitchFamily="34" charset="0"/>
              <a:cs typeface="Arial" panose="020B0604020202020204" pitchFamily="34" charset="0"/>
            </a:endParaRPr>
          </a:p>
          <a:p>
            <a:pPr algn="just">
              <a:spcBef>
                <a:spcPts val="600"/>
              </a:spcBef>
              <a:spcAft>
                <a:spcPts val="600"/>
              </a:spcAft>
            </a:pPr>
            <a:endParaRPr lang="pt-BR" sz="1300" b="1" dirty="0">
              <a:latin typeface="Arial" panose="020B0604020202020204" pitchFamily="34" charset="0"/>
              <a:cs typeface="Arial" panose="020B0604020202020204" pitchFamily="34" charset="0"/>
            </a:endParaRPr>
          </a:p>
          <a:p>
            <a:pPr algn="just">
              <a:spcBef>
                <a:spcPts val="600"/>
              </a:spcBef>
              <a:spcAft>
                <a:spcPts val="600"/>
              </a:spcAft>
            </a:pPr>
            <a:r>
              <a:rPr lang="pt-BR" sz="1300" b="1" dirty="0">
                <a:latin typeface="Arial" panose="020B0604020202020204" pitchFamily="34" charset="0"/>
                <a:cs typeface="Arial" panose="020B0604020202020204" pitchFamily="34" charset="0"/>
              </a:rPr>
              <a:t>Serviço de Data Center;</a:t>
            </a:r>
          </a:p>
          <a:p>
            <a:pPr algn="just">
              <a:spcBef>
                <a:spcPts val="600"/>
              </a:spcBef>
              <a:spcAft>
                <a:spcPts val="600"/>
              </a:spcAft>
            </a:pPr>
            <a:r>
              <a:rPr lang="pt-BR" sz="1300" b="1" dirty="0">
                <a:latin typeface="Arial" panose="020B0604020202020204" pitchFamily="34" charset="0"/>
                <a:cs typeface="Arial" panose="020B0604020202020204" pitchFamily="34" charset="0"/>
              </a:rPr>
              <a:t>Rede Integrada de Atendimento (RIA), compreendendo: </a:t>
            </a:r>
          </a:p>
          <a:p>
            <a:pPr marL="285750" indent="-285750" algn="just">
              <a:spcBef>
                <a:spcPts val="600"/>
              </a:spcBef>
              <a:spcAft>
                <a:spcPts val="600"/>
              </a:spcAft>
              <a:buFont typeface="Arial" panose="020B0604020202020204" pitchFamily="34" charset="0"/>
              <a:buChar char="•"/>
            </a:pPr>
            <a:r>
              <a:rPr lang="pt-BR" sz="1300" dirty="0">
                <a:latin typeface="Arial" panose="020B0604020202020204" pitchFamily="34" charset="0"/>
                <a:cs typeface="Arial" panose="020B0604020202020204" pitchFamily="34" charset="0"/>
              </a:rPr>
              <a:t>Serviço de Tele Atendimento Qualificado (TAQ); </a:t>
            </a:r>
          </a:p>
          <a:p>
            <a:pPr marL="285750" indent="-285750" algn="just">
              <a:spcBef>
                <a:spcPts val="600"/>
              </a:spcBef>
              <a:spcAft>
                <a:spcPts val="600"/>
              </a:spcAft>
              <a:buFont typeface="Arial" panose="020B0604020202020204" pitchFamily="34" charset="0"/>
              <a:buChar char="•"/>
            </a:pPr>
            <a:r>
              <a:rPr lang="pt-BR" sz="1300" dirty="0">
                <a:latin typeface="Arial" panose="020B0604020202020204" pitchFamily="34" charset="0"/>
                <a:cs typeface="Arial" panose="020B0604020202020204" pitchFamily="34" charset="0"/>
              </a:rPr>
              <a:t>Serviço Telefônico de Tele Atendimento 0800 e 4007; </a:t>
            </a:r>
          </a:p>
          <a:p>
            <a:pPr marL="285750" indent="-285750" algn="just">
              <a:spcBef>
                <a:spcPts val="600"/>
              </a:spcBef>
              <a:spcAft>
                <a:spcPts val="600"/>
              </a:spcAft>
              <a:buFont typeface="Arial" panose="020B0604020202020204" pitchFamily="34" charset="0"/>
              <a:buChar char="•"/>
            </a:pPr>
            <a:r>
              <a:rPr lang="pt-BR" sz="1300" dirty="0">
                <a:latin typeface="Arial" panose="020B0604020202020204" pitchFamily="34" charset="0"/>
                <a:cs typeface="Arial" panose="020B0604020202020204" pitchFamily="34" charset="0"/>
              </a:rPr>
              <a:t>Rede Social Corporativa dos Arquitetos e Urbanistas; </a:t>
            </a:r>
          </a:p>
          <a:p>
            <a:pPr marL="285750" indent="-285750" algn="just">
              <a:spcBef>
                <a:spcPts val="600"/>
              </a:spcBef>
              <a:spcAft>
                <a:spcPts val="600"/>
              </a:spcAft>
              <a:buFont typeface="Arial" panose="020B0604020202020204" pitchFamily="34" charset="0"/>
              <a:buChar char="•"/>
            </a:pPr>
            <a:r>
              <a:rPr lang="pt-BR" sz="1300" dirty="0">
                <a:latin typeface="Arial" panose="020B0604020202020204" pitchFamily="34" charset="0"/>
                <a:cs typeface="Arial" panose="020B0604020202020204" pitchFamily="34" charset="0"/>
              </a:rPr>
              <a:t>Atendente Virtual;</a:t>
            </a:r>
          </a:p>
        </p:txBody>
      </p:sp>
      <p:sp>
        <p:nvSpPr>
          <p:cNvPr id="5" name="CaixaDeTexto 4"/>
          <p:cNvSpPr txBox="1"/>
          <p:nvPr/>
        </p:nvSpPr>
        <p:spPr>
          <a:xfrm>
            <a:off x="545910" y="409434"/>
            <a:ext cx="8802805" cy="461665"/>
          </a:xfrm>
          <a:prstGeom prst="rect">
            <a:avLst/>
          </a:prstGeom>
          <a:noFill/>
        </p:spPr>
        <p:txBody>
          <a:bodyPr wrap="square" rtlCol="0">
            <a:spAutoFit/>
          </a:bodyPr>
          <a:lstStyle/>
          <a:p>
            <a:r>
              <a:rPr lang="pt-BR" sz="2400" dirty="0">
                <a:latin typeface="Arial Black" panose="020B0A04020102020204" pitchFamily="34" charset="0"/>
              </a:rPr>
              <a:t>GESTÃO DE TECNOLOGIA DA INFORMAÇÃO</a:t>
            </a:r>
          </a:p>
        </p:txBody>
      </p:sp>
      <p:pic>
        <p:nvPicPr>
          <p:cNvPr id="7" name="Imagem 6"/>
          <p:cNvPicPr>
            <a:picLocks noChangeAspect="1"/>
          </p:cNvPicPr>
          <p:nvPr/>
        </p:nvPicPr>
        <p:blipFill>
          <a:blip r:embed="rId2"/>
          <a:stretch>
            <a:fillRect/>
          </a:stretch>
        </p:blipFill>
        <p:spPr>
          <a:xfrm>
            <a:off x="5492249" y="3906667"/>
            <a:ext cx="3365149" cy="1803544"/>
          </a:xfrm>
          <a:prstGeom prst="rect">
            <a:avLst/>
          </a:prstGeom>
        </p:spPr>
      </p:pic>
    </p:spTree>
    <p:extLst>
      <p:ext uri="{BB962C8B-B14F-4D97-AF65-F5344CB8AC3E}">
        <p14:creationId xmlns:p14="http://schemas.microsoft.com/office/powerpoint/2010/main" val="662869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9D25DA53-DAF4-4691-867F-DC7387C92EA8}"/>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24</a:t>
            </a:r>
          </a:p>
        </p:txBody>
      </p:sp>
      <p:sp>
        <p:nvSpPr>
          <p:cNvPr id="20" name="CaixaDeTexto 19">
            <a:extLst>
              <a:ext uri="{FF2B5EF4-FFF2-40B4-BE49-F238E27FC236}">
                <a16:creationId xmlns:a16="http://schemas.microsoft.com/office/drawing/2014/main" id="{0434FBE5-F0E0-49C0-8A54-015D945C26A1}"/>
              </a:ext>
            </a:extLst>
          </p:cNvPr>
          <p:cNvSpPr txBox="1"/>
          <p:nvPr/>
        </p:nvSpPr>
        <p:spPr>
          <a:xfrm>
            <a:off x="3442310" y="5320805"/>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36</a:t>
            </a:r>
          </a:p>
        </p:txBody>
      </p:sp>
      <p:sp>
        <p:nvSpPr>
          <p:cNvPr id="22" name="CaixaDeTexto 21">
            <a:extLst>
              <a:ext uri="{FF2B5EF4-FFF2-40B4-BE49-F238E27FC236}">
                <a16:creationId xmlns:a16="http://schemas.microsoft.com/office/drawing/2014/main" id="{86DBD775-2A45-467C-96BA-3E3987EA3EAC}"/>
              </a:ext>
            </a:extLst>
          </p:cNvPr>
          <p:cNvSpPr txBox="1"/>
          <p:nvPr/>
        </p:nvSpPr>
        <p:spPr>
          <a:xfrm>
            <a:off x="3604235" y="5419447"/>
            <a:ext cx="489236" cy="880117"/>
          </a:xfrm>
          <a:prstGeom prst="rect">
            <a:avLst/>
          </a:prstGeom>
          <a:noFill/>
        </p:spPr>
        <p:txBody>
          <a:bodyPr vert="vert270" wrap="square" rtlCol="0">
            <a:spAutoFit/>
          </a:bodyPr>
          <a:lstStyle/>
          <a:p>
            <a:pPr>
              <a:lnSpc>
                <a:spcPct val="70000"/>
              </a:lnSpc>
              <a:defRPr/>
            </a:pPr>
            <a:r>
              <a:rPr lang="pt-BR" sz="1400" kern="0" dirty="0">
                <a:solidFill>
                  <a:schemeClr val="bg1"/>
                </a:solidFill>
                <a:latin typeface="Segoe UI" panose="020B0502040204020203" pitchFamily="34" charset="0"/>
                <a:cs typeface="Segoe UI" panose="020B0502040204020203" pitchFamily="34" charset="0"/>
              </a:rPr>
              <a:t>Estagiários</a:t>
            </a:r>
          </a:p>
        </p:txBody>
      </p:sp>
      <p:sp>
        <p:nvSpPr>
          <p:cNvPr id="30" name="Espaço Reservado para Texto 3">
            <a:extLst>
              <a:ext uri="{FF2B5EF4-FFF2-40B4-BE49-F238E27FC236}">
                <a16:creationId xmlns:a16="http://schemas.microsoft.com/office/drawing/2014/main" id="{A5D173E8-C2DF-46D4-99DF-87A962AA4BF5}"/>
              </a:ext>
            </a:extLst>
          </p:cNvPr>
          <p:cNvSpPr txBox="1">
            <a:spLocks/>
          </p:cNvSpPr>
          <p:nvPr/>
        </p:nvSpPr>
        <p:spPr>
          <a:xfrm>
            <a:off x="544025" y="969740"/>
            <a:ext cx="6171932" cy="5576833"/>
          </a:xfrm>
          <a:prstGeom prst="rect">
            <a:avLst/>
          </a:prstGeom>
        </p:spPr>
        <p:txBody>
          <a:bodyPr numCol="2"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spcAft>
                <a:spcPts val="600"/>
              </a:spcAft>
              <a:buNone/>
              <a:defRPr/>
            </a:pPr>
            <a:r>
              <a:rPr lang="pt-BR" sz="1300" dirty="0">
                <a:latin typeface="Arial" panose="020B0604020202020204" pitchFamily="34" charset="0"/>
                <a:cs typeface="Arial" panose="020B0604020202020204" pitchFamily="34" charset="0"/>
              </a:rPr>
              <a:t>	A gestão patrimonial é efetuada cotidianamente, com emplacamento de todos os bens móveis e registro dos demais patrimônios no sistema contábil. Também são efetuadas as depreciações de acordo com o NCASP.</a:t>
            </a:r>
          </a:p>
          <a:p>
            <a:pPr marL="0" indent="0" algn="just">
              <a:lnSpc>
                <a:spcPct val="100000"/>
              </a:lnSpc>
              <a:spcBef>
                <a:spcPts val="600"/>
              </a:spcBef>
              <a:spcAft>
                <a:spcPts val="600"/>
              </a:spcAft>
              <a:buNone/>
              <a:defRPr/>
            </a:pPr>
            <a:r>
              <a:rPr lang="pt-BR" sz="1300" dirty="0">
                <a:latin typeface="Arial" panose="020B0604020202020204" pitchFamily="34" charset="0"/>
                <a:cs typeface="Arial" panose="020B0604020202020204" pitchFamily="34" charset="0"/>
              </a:rPr>
              <a:t>	A Gerência Administrativa e Financeira atende a demanda de infraestrutura e funcionamento das instalações atividades do Conselho, através de:</a:t>
            </a:r>
          </a:p>
          <a:p>
            <a:pPr marL="0" indent="0" algn="just">
              <a:lnSpc>
                <a:spcPct val="100000"/>
              </a:lnSpc>
              <a:spcBef>
                <a:spcPts val="600"/>
              </a:spcBef>
              <a:spcAft>
                <a:spcPts val="600"/>
              </a:spcAft>
              <a:buNone/>
              <a:defRPr/>
            </a:pPr>
            <a:r>
              <a:rPr lang="pt-BR" sz="1300" dirty="0">
                <a:latin typeface="Arial" panose="020B0604020202020204" pitchFamily="34" charset="0"/>
                <a:cs typeface="Arial" panose="020B0604020202020204" pitchFamily="34" charset="0"/>
              </a:rPr>
              <a:t>	Gestão dos contratos de fornecimento de materiais de consumo (gêneros alimentícios para serviços de copa), de limpeza e expediente;</a:t>
            </a:r>
          </a:p>
          <a:p>
            <a:pPr marL="0" indent="0" algn="just">
              <a:lnSpc>
                <a:spcPct val="100000"/>
              </a:lnSpc>
              <a:spcBef>
                <a:spcPts val="600"/>
              </a:spcBef>
              <a:spcAft>
                <a:spcPts val="600"/>
              </a:spcAft>
              <a:buNone/>
              <a:defRPr/>
            </a:pPr>
            <a:r>
              <a:rPr lang="pt-BR" sz="1300" dirty="0">
                <a:latin typeface="Arial" panose="020B0604020202020204" pitchFamily="34" charset="0"/>
                <a:cs typeface="Arial" panose="020B0604020202020204" pitchFamily="34" charset="0"/>
              </a:rPr>
              <a:t>	Gestão dos contratos de serviços: manutenção predial, seguro predial, extintores, dedetização e energia elétrica;</a:t>
            </a:r>
          </a:p>
          <a:p>
            <a:pPr marL="0" indent="0" algn="just">
              <a:lnSpc>
                <a:spcPct val="100000"/>
              </a:lnSpc>
              <a:spcBef>
                <a:spcPts val="600"/>
              </a:spcBef>
              <a:spcAft>
                <a:spcPts val="600"/>
              </a:spcAft>
              <a:buNone/>
              <a:defRPr/>
            </a:pPr>
            <a:r>
              <a:rPr lang="pt-BR" sz="1300" dirty="0">
                <a:latin typeface="Arial" panose="020B0604020202020204" pitchFamily="34" charset="0"/>
                <a:cs typeface="Arial" panose="020B0604020202020204" pitchFamily="34" charset="0"/>
              </a:rPr>
              <a:t>	Gestão da Frota de veículos: controle de utilização, gestão dos contratos de abastecimento, seguro, manutenção, além da documentação de cada veículo e multas;</a:t>
            </a:r>
          </a:p>
          <a:p>
            <a:pPr marL="0" indent="0" algn="just">
              <a:lnSpc>
                <a:spcPct val="100000"/>
              </a:lnSpc>
              <a:spcBef>
                <a:spcPts val="600"/>
              </a:spcBef>
              <a:spcAft>
                <a:spcPts val="600"/>
              </a:spcAft>
              <a:buNone/>
              <a:defRPr/>
            </a:pPr>
            <a:r>
              <a:rPr lang="pt-BR" sz="1300" dirty="0">
                <a:latin typeface="Arial" panose="020B0604020202020204" pitchFamily="34" charset="0"/>
                <a:cs typeface="Arial" panose="020B0604020202020204" pitchFamily="34" charset="0"/>
              </a:rPr>
              <a:t>	Gestão dos Bens Patrimoniais: lançamentos dos bens adquiridos e onde estão lotados, depreciação mensal dos bens, controle de saídas dos bens para: conserto, empréstimo ou transferência, sob emissão dos formulários/termos de: saída, empréstimo, utilização, e transferência, além de inventários periódicos.</a:t>
            </a:r>
            <a:endParaRPr lang="pt-BR" sz="1300" dirty="0">
              <a:solidFill>
                <a:prstClr val="black"/>
              </a:solidFill>
              <a:latin typeface="Arial" panose="020B0604020202020204" pitchFamily="34" charset="0"/>
              <a:cs typeface="Arial" panose="020B0604020202020204" pitchFamily="34" charset="0"/>
            </a:endParaRPr>
          </a:p>
          <a:p>
            <a:pPr marL="0" indent="0" algn="just">
              <a:lnSpc>
                <a:spcPct val="100000"/>
              </a:lnSpc>
              <a:spcBef>
                <a:spcPts val="600"/>
              </a:spcBef>
              <a:spcAft>
                <a:spcPts val="600"/>
              </a:spcAft>
              <a:buNone/>
              <a:defRPr/>
            </a:pPr>
            <a:endParaRPr lang="pt-BR" sz="1300" dirty="0">
              <a:solidFill>
                <a:prstClr val="black"/>
              </a:solidFill>
              <a:latin typeface="Arial" panose="020B0604020202020204" pitchFamily="34" charset="0"/>
              <a:cs typeface="Arial" panose="020B0604020202020204" pitchFamily="34" charset="0"/>
            </a:endParaRPr>
          </a:p>
        </p:txBody>
      </p:sp>
      <p:sp>
        <p:nvSpPr>
          <p:cNvPr id="21" name="Espaço Reservado para Texto 3">
            <a:extLst>
              <a:ext uri="{FF2B5EF4-FFF2-40B4-BE49-F238E27FC236}">
                <a16:creationId xmlns:a16="http://schemas.microsoft.com/office/drawing/2014/main" id="{6D7C5ECD-62B9-4973-8203-2DC407E774B2}"/>
              </a:ext>
            </a:extLst>
          </p:cNvPr>
          <p:cNvSpPr txBox="1">
            <a:spLocks/>
          </p:cNvSpPr>
          <p:nvPr/>
        </p:nvSpPr>
        <p:spPr>
          <a:xfrm>
            <a:off x="3888610" y="969741"/>
            <a:ext cx="2827347" cy="520693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0"/>
              </a:spcBef>
              <a:buNone/>
              <a:defRPr/>
            </a:pPr>
            <a:endParaRPr lang="pt-BR" sz="1200" dirty="0">
              <a:solidFill>
                <a:prstClr val="black"/>
              </a:solidFill>
              <a:latin typeface="Arial" panose="020B0604020202020204" pitchFamily="34" charset="0"/>
              <a:cs typeface="Arial" panose="020B0604020202020204" pitchFamily="34" charset="0"/>
            </a:endParaRPr>
          </a:p>
        </p:txBody>
      </p:sp>
      <p:pic>
        <p:nvPicPr>
          <p:cNvPr id="2" name="Imagem 1">
            <a:extLst>
              <a:ext uri="{FF2B5EF4-FFF2-40B4-BE49-F238E27FC236}">
                <a16:creationId xmlns:a16="http://schemas.microsoft.com/office/drawing/2014/main" id="{1E1969D3-A359-4EC9-99C3-CEDAE6D11214}"/>
              </a:ext>
            </a:extLst>
          </p:cNvPr>
          <p:cNvPicPr>
            <a:picLocks noChangeAspect="1"/>
          </p:cNvPicPr>
          <p:nvPr/>
        </p:nvPicPr>
        <p:blipFill>
          <a:blip r:embed="rId3"/>
          <a:stretch>
            <a:fillRect/>
          </a:stretch>
        </p:blipFill>
        <p:spPr>
          <a:xfrm>
            <a:off x="6543676" y="4041146"/>
            <a:ext cx="3054942" cy="2626178"/>
          </a:xfrm>
          <a:prstGeom prst="rect">
            <a:avLst/>
          </a:prstGeom>
        </p:spPr>
      </p:pic>
      <p:sp>
        <p:nvSpPr>
          <p:cNvPr id="13" name="CaixaDeTexto 12">
            <a:extLst>
              <a:ext uri="{FF2B5EF4-FFF2-40B4-BE49-F238E27FC236}">
                <a16:creationId xmlns:a16="http://schemas.microsoft.com/office/drawing/2014/main" id="{8B11CB8B-3E77-48A7-8E7A-E087EE04C6BB}"/>
              </a:ext>
            </a:extLst>
          </p:cNvPr>
          <p:cNvSpPr txBox="1"/>
          <p:nvPr/>
        </p:nvSpPr>
        <p:spPr>
          <a:xfrm>
            <a:off x="545910" y="409434"/>
            <a:ext cx="8802805" cy="461665"/>
          </a:xfrm>
          <a:prstGeom prst="rect">
            <a:avLst/>
          </a:prstGeom>
          <a:noFill/>
        </p:spPr>
        <p:txBody>
          <a:bodyPr wrap="square" rtlCol="0">
            <a:spAutoFit/>
          </a:bodyPr>
          <a:lstStyle/>
          <a:p>
            <a:r>
              <a:rPr lang="pt-BR" sz="2400" dirty="0">
                <a:latin typeface="Arial Black" panose="020B0A04020102020204" pitchFamily="34" charset="0"/>
              </a:rPr>
              <a:t>GESTÃO PATRIMONIAL E INFRAESTRUTURA</a:t>
            </a:r>
          </a:p>
        </p:txBody>
      </p:sp>
    </p:spTree>
    <p:extLst>
      <p:ext uri="{BB962C8B-B14F-4D97-AF65-F5344CB8AC3E}">
        <p14:creationId xmlns:p14="http://schemas.microsoft.com/office/powerpoint/2010/main" val="1730418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ítulo 4">
            <a:extLst>
              <a:ext uri="{FF2B5EF4-FFF2-40B4-BE49-F238E27FC236}">
                <a16:creationId xmlns:a16="http://schemas.microsoft.com/office/drawing/2014/main" id="{BC321A7D-7281-49A4-B261-89C0B5835C05}"/>
              </a:ext>
            </a:extLst>
          </p:cNvPr>
          <p:cNvSpPr>
            <a:spLocks noGrp="1"/>
          </p:cNvSpPr>
          <p:nvPr>
            <p:ph type="title"/>
          </p:nvPr>
        </p:nvSpPr>
        <p:spPr>
          <a:xfrm>
            <a:off x="559056" y="379559"/>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5 Gestão de pessoas</a:t>
            </a:r>
          </a:p>
        </p:txBody>
      </p:sp>
      <p:sp>
        <p:nvSpPr>
          <p:cNvPr id="43" name="objeto 7" descr="Retângulo bege">
            <a:extLst>
              <a:ext uri="{FF2B5EF4-FFF2-40B4-BE49-F238E27FC236}">
                <a16:creationId xmlns:a16="http://schemas.microsoft.com/office/drawing/2014/main" id="{B9484C17-CACD-4152-B06A-9DE058DC4A01}"/>
              </a:ext>
            </a:extLst>
          </p:cNvPr>
          <p:cNvSpPr/>
          <p:nvPr/>
        </p:nvSpPr>
        <p:spPr bwMode="white">
          <a:xfrm flipV="1">
            <a:off x="624203" y="967616"/>
            <a:ext cx="4550673" cy="5506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1" name="Retângulo 10">
            <a:extLst>
              <a:ext uri="{FF2B5EF4-FFF2-40B4-BE49-F238E27FC236}">
                <a16:creationId xmlns:a16="http://schemas.microsoft.com/office/drawing/2014/main" id="{9D25DA53-DAF4-4691-867F-DC7387C92EA8}"/>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24</a:t>
            </a:r>
          </a:p>
        </p:txBody>
      </p:sp>
      <p:sp>
        <p:nvSpPr>
          <p:cNvPr id="14" name="Cubo 13">
            <a:extLst>
              <a:ext uri="{FF2B5EF4-FFF2-40B4-BE49-F238E27FC236}">
                <a16:creationId xmlns:a16="http://schemas.microsoft.com/office/drawing/2014/main" id="{5B8417A9-057E-4574-A480-CEDC198510B4}"/>
              </a:ext>
            </a:extLst>
          </p:cNvPr>
          <p:cNvSpPr/>
          <p:nvPr/>
        </p:nvSpPr>
        <p:spPr>
          <a:xfrm>
            <a:off x="4474726" y="4320526"/>
            <a:ext cx="489236" cy="1882648"/>
          </a:xfrm>
          <a:prstGeom prst="cube">
            <a:avLst/>
          </a:prstGeom>
          <a:solidFill>
            <a:srgbClr val="3F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Cubo 14">
            <a:extLst>
              <a:ext uri="{FF2B5EF4-FFF2-40B4-BE49-F238E27FC236}">
                <a16:creationId xmlns:a16="http://schemas.microsoft.com/office/drawing/2014/main" id="{4DB238F4-92A5-4FAC-AA7D-ADF44DB82F4E}"/>
              </a:ext>
            </a:extLst>
          </p:cNvPr>
          <p:cNvSpPr/>
          <p:nvPr/>
        </p:nvSpPr>
        <p:spPr>
          <a:xfrm>
            <a:off x="5430404" y="3260034"/>
            <a:ext cx="454808" cy="2929887"/>
          </a:xfrm>
          <a:prstGeom prst="cub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CaixaDeTexto 16">
            <a:extLst>
              <a:ext uri="{FF2B5EF4-FFF2-40B4-BE49-F238E27FC236}">
                <a16:creationId xmlns:a16="http://schemas.microsoft.com/office/drawing/2014/main" id="{5ABD6415-78C4-40D6-A27F-EC321F060389}"/>
              </a:ext>
            </a:extLst>
          </p:cNvPr>
          <p:cNvSpPr txBox="1"/>
          <p:nvPr/>
        </p:nvSpPr>
        <p:spPr>
          <a:xfrm>
            <a:off x="5292846" y="3496348"/>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7</a:t>
            </a:r>
          </a:p>
        </p:txBody>
      </p:sp>
      <p:sp>
        <p:nvSpPr>
          <p:cNvPr id="18" name="CaixaDeTexto 17">
            <a:extLst>
              <a:ext uri="{FF2B5EF4-FFF2-40B4-BE49-F238E27FC236}">
                <a16:creationId xmlns:a16="http://schemas.microsoft.com/office/drawing/2014/main" id="{9B8AEC28-D31D-4B7D-B3F0-421CE4B6B2A0}"/>
              </a:ext>
            </a:extLst>
          </p:cNvPr>
          <p:cNvSpPr txBox="1"/>
          <p:nvPr/>
        </p:nvSpPr>
        <p:spPr>
          <a:xfrm>
            <a:off x="4395447" y="4008518"/>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2</a:t>
            </a:r>
          </a:p>
        </p:txBody>
      </p:sp>
      <p:sp>
        <p:nvSpPr>
          <p:cNvPr id="20" name="CaixaDeTexto 19">
            <a:extLst>
              <a:ext uri="{FF2B5EF4-FFF2-40B4-BE49-F238E27FC236}">
                <a16:creationId xmlns:a16="http://schemas.microsoft.com/office/drawing/2014/main" id="{0434FBE5-F0E0-49C0-8A54-015D945C26A1}"/>
              </a:ext>
            </a:extLst>
          </p:cNvPr>
          <p:cNvSpPr txBox="1"/>
          <p:nvPr/>
        </p:nvSpPr>
        <p:spPr>
          <a:xfrm>
            <a:off x="3442310" y="5320805"/>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36</a:t>
            </a:r>
          </a:p>
        </p:txBody>
      </p:sp>
      <p:sp>
        <p:nvSpPr>
          <p:cNvPr id="22" name="CaixaDeTexto 21">
            <a:extLst>
              <a:ext uri="{FF2B5EF4-FFF2-40B4-BE49-F238E27FC236}">
                <a16:creationId xmlns:a16="http://schemas.microsoft.com/office/drawing/2014/main" id="{86DBD775-2A45-467C-96BA-3E3987EA3EAC}"/>
              </a:ext>
            </a:extLst>
          </p:cNvPr>
          <p:cNvSpPr txBox="1"/>
          <p:nvPr/>
        </p:nvSpPr>
        <p:spPr>
          <a:xfrm>
            <a:off x="3604235" y="5419447"/>
            <a:ext cx="489236" cy="880117"/>
          </a:xfrm>
          <a:prstGeom prst="rect">
            <a:avLst/>
          </a:prstGeom>
          <a:noFill/>
        </p:spPr>
        <p:txBody>
          <a:bodyPr vert="vert270" wrap="square" rtlCol="0">
            <a:spAutoFit/>
          </a:bodyPr>
          <a:lstStyle/>
          <a:p>
            <a:pPr>
              <a:lnSpc>
                <a:spcPct val="70000"/>
              </a:lnSpc>
              <a:defRPr/>
            </a:pPr>
            <a:r>
              <a:rPr lang="pt-BR" sz="1400" kern="0" dirty="0">
                <a:solidFill>
                  <a:schemeClr val="bg1"/>
                </a:solidFill>
                <a:latin typeface="Segoe UI" panose="020B0502040204020203" pitchFamily="34" charset="0"/>
                <a:cs typeface="Segoe UI" panose="020B0502040204020203" pitchFamily="34" charset="0"/>
              </a:rPr>
              <a:t>Estagiários</a:t>
            </a:r>
          </a:p>
        </p:txBody>
      </p:sp>
      <p:sp>
        <p:nvSpPr>
          <p:cNvPr id="23" name="CaixaDeTexto 22">
            <a:extLst>
              <a:ext uri="{FF2B5EF4-FFF2-40B4-BE49-F238E27FC236}">
                <a16:creationId xmlns:a16="http://schemas.microsoft.com/office/drawing/2014/main" id="{B7B80FC6-860A-4E26-BEEE-9FD33F9A8DD0}"/>
              </a:ext>
            </a:extLst>
          </p:cNvPr>
          <p:cNvSpPr txBox="1"/>
          <p:nvPr/>
        </p:nvSpPr>
        <p:spPr>
          <a:xfrm>
            <a:off x="4085498" y="5049835"/>
            <a:ext cx="338426" cy="1128304"/>
          </a:xfrm>
          <a:prstGeom prst="rect">
            <a:avLst/>
          </a:prstGeom>
          <a:noFill/>
        </p:spPr>
        <p:txBody>
          <a:bodyPr vert="vert270" wrap="square" rtlCol="0">
            <a:spAutoFit/>
          </a:bodyPr>
          <a:lstStyle/>
          <a:p>
            <a:pPr>
              <a:lnSpc>
                <a:spcPct val="70000"/>
              </a:lnSpc>
              <a:defRPr/>
            </a:pPr>
            <a:r>
              <a:rPr lang="pt-BR" sz="1400" kern="0" dirty="0">
                <a:solidFill>
                  <a:schemeClr val="bg1"/>
                </a:solidFill>
                <a:latin typeface="Segoe UI" panose="020B0502040204020203" pitchFamily="34" charset="0"/>
                <a:cs typeface="Segoe UI" panose="020B0502040204020203" pitchFamily="34" charset="0"/>
              </a:rPr>
              <a:t>Estagiários</a:t>
            </a:r>
          </a:p>
        </p:txBody>
      </p:sp>
      <p:sp>
        <p:nvSpPr>
          <p:cNvPr id="24" name="CaixaDeTexto 23">
            <a:extLst>
              <a:ext uri="{FF2B5EF4-FFF2-40B4-BE49-F238E27FC236}">
                <a16:creationId xmlns:a16="http://schemas.microsoft.com/office/drawing/2014/main" id="{44F5D927-1083-4BBC-A974-CC5AB306A3D8}"/>
              </a:ext>
            </a:extLst>
          </p:cNvPr>
          <p:cNvSpPr txBox="1"/>
          <p:nvPr/>
        </p:nvSpPr>
        <p:spPr>
          <a:xfrm>
            <a:off x="4538820" y="4430626"/>
            <a:ext cx="338426" cy="1727427"/>
          </a:xfrm>
          <a:prstGeom prst="rect">
            <a:avLst/>
          </a:prstGeom>
          <a:noFill/>
        </p:spPr>
        <p:txBody>
          <a:bodyPr vert="vert270" wrap="square" rtlCol="0">
            <a:spAutoFit/>
          </a:bodyPr>
          <a:lstStyle/>
          <a:p>
            <a:pPr>
              <a:lnSpc>
                <a:spcPct val="70000"/>
              </a:lnSpc>
              <a:defRPr/>
            </a:pPr>
            <a:r>
              <a:rPr lang="pt-BR" sz="1400" kern="0" dirty="0">
                <a:solidFill>
                  <a:schemeClr val="bg1"/>
                </a:solidFill>
                <a:latin typeface="Segoe UI" panose="020B0502040204020203" pitchFamily="34" charset="0"/>
                <a:cs typeface="Segoe UI" panose="020B0502040204020203" pitchFamily="34" charset="0"/>
              </a:rPr>
              <a:t>Terceirizados</a:t>
            </a:r>
          </a:p>
        </p:txBody>
      </p:sp>
      <p:sp>
        <p:nvSpPr>
          <p:cNvPr id="25" name="CaixaDeTexto 24">
            <a:extLst>
              <a:ext uri="{FF2B5EF4-FFF2-40B4-BE49-F238E27FC236}">
                <a16:creationId xmlns:a16="http://schemas.microsoft.com/office/drawing/2014/main" id="{0FE796D5-4D68-4A61-A00B-F53CFC96FA07}"/>
              </a:ext>
            </a:extLst>
          </p:cNvPr>
          <p:cNvSpPr txBox="1"/>
          <p:nvPr/>
        </p:nvSpPr>
        <p:spPr>
          <a:xfrm>
            <a:off x="5462923" y="4946239"/>
            <a:ext cx="338426" cy="1231900"/>
          </a:xfrm>
          <a:prstGeom prst="rect">
            <a:avLst/>
          </a:prstGeom>
          <a:noFill/>
        </p:spPr>
        <p:txBody>
          <a:bodyPr vert="vert270" wrap="square" rtlCol="0">
            <a:spAutoFit/>
          </a:bodyPr>
          <a:lstStyle/>
          <a:p>
            <a:pPr>
              <a:lnSpc>
                <a:spcPct val="70000"/>
              </a:lnSpc>
              <a:defRPr/>
            </a:pPr>
            <a:r>
              <a:rPr lang="pt-BR" sz="1400" kern="0" dirty="0">
                <a:solidFill>
                  <a:schemeClr val="bg1"/>
                </a:solidFill>
                <a:latin typeface="Segoe UI" panose="020B0502040204020203" pitchFamily="34" charset="0"/>
                <a:cs typeface="Segoe UI" panose="020B0502040204020203" pitchFamily="34" charset="0"/>
              </a:rPr>
              <a:t>Empregados</a:t>
            </a:r>
          </a:p>
        </p:txBody>
      </p:sp>
      <p:sp>
        <p:nvSpPr>
          <p:cNvPr id="30" name="Espaço Reservado para Texto 3">
            <a:extLst>
              <a:ext uri="{FF2B5EF4-FFF2-40B4-BE49-F238E27FC236}">
                <a16:creationId xmlns:a16="http://schemas.microsoft.com/office/drawing/2014/main" id="{A5D173E8-C2DF-46D4-99DF-87A962AA4BF5}"/>
              </a:ext>
            </a:extLst>
          </p:cNvPr>
          <p:cNvSpPr txBox="1">
            <a:spLocks/>
          </p:cNvSpPr>
          <p:nvPr/>
        </p:nvSpPr>
        <p:spPr>
          <a:xfrm>
            <a:off x="544025" y="1223785"/>
            <a:ext cx="3233891" cy="49793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200" dirty="0">
                <a:solidFill>
                  <a:prstClr val="black"/>
                </a:solidFill>
                <a:latin typeface="Arial" panose="020B0604020202020204" pitchFamily="34" charset="0"/>
                <a:cs typeface="Arial" panose="020B0604020202020204" pitchFamily="34" charset="0"/>
              </a:rPr>
              <a:t>A política de gestão de pessoas praticada pelo CAU/RR é pautada nas diretrizes institucionais e desenvolvida por meio de ações específicas na área de recursos humanos, voltadas à valorização do seu corpo funcional.</a:t>
            </a:r>
          </a:p>
          <a:p>
            <a:pPr marL="0" indent="0" algn="just">
              <a:lnSpc>
                <a:spcPct val="100000"/>
              </a:lnSpc>
              <a:buNone/>
              <a:defRPr/>
            </a:pPr>
            <a:r>
              <a:rPr lang="pt-BR" sz="1200" dirty="0">
                <a:solidFill>
                  <a:prstClr val="black"/>
                </a:solidFill>
                <a:latin typeface="Arial" panose="020B0604020202020204" pitchFamily="34" charset="0"/>
                <a:cs typeface="Arial" panose="020B0604020202020204" pitchFamily="34" charset="0"/>
              </a:rPr>
              <a:t>Tem como finalidade motivar e comprometer os empregados com os resultados operacionais da unidade de trabalho e, consequentemente, com os objetivos estratégicos da organização.</a:t>
            </a:r>
          </a:p>
          <a:p>
            <a:pPr marL="0" indent="0" algn="just">
              <a:lnSpc>
                <a:spcPct val="100000"/>
              </a:lnSpc>
              <a:buNone/>
              <a:defRPr/>
            </a:pPr>
            <a:r>
              <a:rPr lang="pt-BR" sz="1200" dirty="0">
                <a:solidFill>
                  <a:prstClr val="black"/>
                </a:solidFill>
                <a:latin typeface="Arial" panose="020B0604020202020204" pitchFamily="34" charset="0"/>
                <a:cs typeface="Arial" panose="020B0604020202020204" pitchFamily="34" charset="0"/>
              </a:rPr>
              <a:t>A política fundamenta-se em questões como: desenvolvimento profissional, remuneração e capacitação.</a:t>
            </a:r>
          </a:p>
          <a:p>
            <a:pPr marL="0" indent="0" algn="just">
              <a:lnSpc>
                <a:spcPct val="100000"/>
              </a:lnSpc>
              <a:buNone/>
              <a:defRPr/>
            </a:pPr>
            <a:r>
              <a:rPr lang="pt-BR" sz="1200" b="1" dirty="0">
                <a:solidFill>
                  <a:prstClr val="black"/>
                </a:solidFill>
                <a:latin typeface="Arial" panose="020B0604020202020204" pitchFamily="34" charset="0"/>
                <a:cs typeface="Arial" panose="020B0604020202020204" pitchFamily="34" charset="0"/>
              </a:rPr>
              <a:t>Conformidade legal</a:t>
            </a:r>
          </a:p>
          <a:p>
            <a:pPr marL="0" indent="0" algn="just">
              <a:lnSpc>
                <a:spcPct val="100000"/>
              </a:lnSpc>
              <a:buNone/>
              <a:defRPr/>
            </a:pPr>
            <a:r>
              <a:rPr lang="pt-BR" sz="1200" dirty="0">
                <a:solidFill>
                  <a:prstClr val="black"/>
                </a:solidFill>
                <a:latin typeface="Arial" panose="020B0604020202020204" pitchFamily="34" charset="0"/>
                <a:cs typeface="Arial" panose="020B0604020202020204" pitchFamily="34" charset="0"/>
              </a:rPr>
              <a:t>Para assegurar a conformidade da gestão de pessoal, observa-se o conjunto de regras e diretrizes estabelecidas pelo Governo Federal e órgãos de controle, a seguir.</a:t>
            </a:r>
          </a:p>
          <a:p>
            <a:pPr marL="0" indent="0" algn="just">
              <a:lnSpc>
                <a:spcPct val="100000"/>
              </a:lnSpc>
              <a:buNone/>
              <a:defRPr/>
            </a:pPr>
            <a:r>
              <a:rPr lang="pt-BR" sz="1200" dirty="0">
                <a:solidFill>
                  <a:prstClr val="black"/>
                </a:solidFill>
                <a:latin typeface="Arial" panose="020B0604020202020204" pitchFamily="34" charset="0"/>
                <a:cs typeface="Arial" panose="020B0604020202020204" pitchFamily="34" charset="0"/>
              </a:rPr>
              <a:t>Constituição Federal; Consolidação das Leis do Trabalho; Lei nº 6.019/74; Lei 8.212/91; Lei 8.213/91; Lei 11.788/08; Normas internas do CAU, entre outras.</a:t>
            </a:r>
          </a:p>
        </p:txBody>
      </p:sp>
      <p:sp>
        <p:nvSpPr>
          <p:cNvPr id="26" name="Cubo 25">
            <a:extLst>
              <a:ext uri="{FF2B5EF4-FFF2-40B4-BE49-F238E27FC236}">
                <a16:creationId xmlns:a16="http://schemas.microsoft.com/office/drawing/2014/main" id="{36A2252B-674B-4934-86C5-DFB89AF83424}"/>
              </a:ext>
            </a:extLst>
          </p:cNvPr>
          <p:cNvSpPr/>
          <p:nvPr/>
        </p:nvSpPr>
        <p:spPr>
          <a:xfrm>
            <a:off x="4975596" y="3773300"/>
            <a:ext cx="454808" cy="2445222"/>
          </a:xfrm>
          <a:prstGeom prst="cube">
            <a:avLst/>
          </a:prstGeom>
          <a:solidFill>
            <a:srgbClr val="64B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7" name="CaixaDeTexto 26">
            <a:extLst>
              <a:ext uri="{FF2B5EF4-FFF2-40B4-BE49-F238E27FC236}">
                <a16:creationId xmlns:a16="http://schemas.microsoft.com/office/drawing/2014/main" id="{5D5C54FD-AE9D-4A63-9FA7-19039693BFEC}"/>
              </a:ext>
            </a:extLst>
          </p:cNvPr>
          <p:cNvSpPr txBox="1"/>
          <p:nvPr/>
        </p:nvSpPr>
        <p:spPr>
          <a:xfrm>
            <a:off x="4395447" y="4539987"/>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3</a:t>
            </a:r>
          </a:p>
        </p:txBody>
      </p:sp>
      <p:sp>
        <p:nvSpPr>
          <p:cNvPr id="28" name="CaixaDeTexto 27">
            <a:extLst>
              <a:ext uri="{FF2B5EF4-FFF2-40B4-BE49-F238E27FC236}">
                <a16:creationId xmlns:a16="http://schemas.microsoft.com/office/drawing/2014/main" id="{EC1A4905-F089-47C3-AFDC-6679C775010A}"/>
              </a:ext>
            </a:extLst>
          </p:cNvPr>
          <p:cNvSpPr txBox="1"/>
          <p:nvPr/>
        </p:nvSpPr>
        <p:spPr>
          <a:xfrm>
            <a:off x="5008115" y="5039278"/>
            <a:ext cx="338426" cy="1128303"/>
          </a:xfrm>
          <a:prstGeom prst="rect">
            <a:avLst/>
          </a:prstGeom>
          <a:noFill/>
        </p:spPr>
        <p:txBody>
          <a:bodyPr vert="vert270" wrap="square" rtlCol="0">
            <a:spAutoFit/>
          </a:bodyPr>
          <a:lstStyle/>
          <a:p>
            <a:pPr>
              <a:lnSpc>
                <a:spcPct val="70000"/>
              </a:lnSpc>
              <a:defRPr/>
            </a:pPr>
            <a:r>
              <a:rPr lang="pt-BR" sz="1400" kern="0" dirty="0">
                <a:solidFill>
                  <a:schemeClr val="bg1"/>
                </a:solidFill>
                <a:latin typeface="Segoe UI" panose="020B0502040204020203" pitchFamily="34" charset="0"/>
                <a:cs typeface="Segoe UI" panose="020B0502040204020203" pitchFamily="34" charset="0"/>
              </a:rPr>
              <a:t>Conselheiros</a:t>
            </a:r>
          </a:p>
        </p:txBody>
      </p:sp>
      <p:sp>
        <p:nvSpPr>
          <p:cNvPr id="29" name="CaixaDeTexto 28">
            <a:extLst>
              <a:ext uri="{FF2B5EF4-FFF2-40B4-BE49-F238E27FC236}">
                <a16:creationId xmlns:a16="http://schemas.microsoft.com/office/drawing/2014/main" id="{E2056772-8DE0-46A3-87DE-5A23537AF62A}"/>
              </a:ext>
            </a:extLst>
          </p:cNvPr>
          <p:cNvSpPr txBox="1"/>
          <p:nvPr/>
        </p:nvSpPr>
        <p:spPr>
          <a:xfrm>
            <a:off x="4842118" y="3945959"/>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5</a:t>
            </a:r>
          </a:p>
        </p:txBody>
      </p:sp>
      <p:graphicFrame>
        <p:nvGraphicFramePr>
          <p:cNvPr id="9" name="Diagrama 8">
            <a:extLst>
              <a:ext uri="{FF2B5EF4-FFF2-40B4-BE49-F238E27FC236}">
                <a16:creationId xmlns:a16="http://schemas.microsoft.com/office/drawing/2014/main" id="{15E43F36-522D-4A79-8492-9CB1A69539ED}"/>
              </a:ext>
            </a:extLst>
          </p:cNvPr>
          <p:cNvGraphicFramePr/>
          <p:nvPr>
            <p:extLst>
              <p:ext uri="{D42A27DB-BD31-4B8C-83A1-F6EECF244321}">
                <p14:modId xmlns:p14="http://schemas.microsoft.com/office/powerpoint/2010/main" val="2947247305"/>
              </p:ext>
            </p:extLst>
          </p:nvPr>
        </p:nvGraphicFramePr>
        <p:xfrm>
          <a:off x="3762222" y="1284101"/>
          <a:ext cx="2743195" cy="1830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a:extLst>
              <a:ext uri="{FF2B5EF4-FFF2-40B4-BE49-F238E27FC236}">
                <a16:creationId xmlns:a16="http://schemas.microsoft.com/office/drawing/2014/main" id="{EC38E5A0-70C1-4278-9A9D-6789D2E0AE6F}"/>
              </a:ext>
            </a:extLst>
          </p:cNvPr>
          <p:cNvGraphicFramePr/>
          <p:nvPr>
            <p:extLst>
              <p:ext uri="{D42A27DB-BD31-4B8C-83A1-F6EECF244321}">
                <p14:modId xmlns:p14="http://schemas.microsoft.com/office/powerpoint/2010/main" val="2026248588"/>
              </p:ext>
            </p:extLst>
          </p:nvPr>
        </p:nvGraphicFramePr>
        <p:xfrm>
          <a:off x="5756003" y="777094"/>
          <a:ext cx="4938508" cy="33048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2" name="Balão de Fala: Oval 31">
            <a:extLst>
              <a:ext uri="{FF2B5EF4-FFF2-40B4-BE49-F238E27FC236}">
                <a16:creationId xmlns:a16="http://schemas.microsoft.com/office/drawing/2014/main" id="{7A037FBB-E013-4613-9B77-FB92208075B9}"/>
              </a:ext>
            </a:extLst>
          </p:cNvPr>
          <p:cNvSpPr/>
          <p:nvPr/>
        </p:nvSpPr>
        <p:spPr>
          <a:xfrm>
            <a:off x="8644270" y="3655255"/>
            <a:ext cx="1201785" cy="775371"/>
          </a:xfrm>
          <a:prstGeom prst="wedgeEllipseCallout">
            <a:avLst>
              <a:gd name="adj1" fmla="val -24586"/>
              <a:gd name="adj2" fmla="val -7573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dirty="0"/>
              <a:t>Assessoria Contábil ,Limpeza, TI e Assessoria Jurídica são terceirizadas</a:t>
            </a:r>
          </a:p>
        </p:txBody>
      </p:sp>
      <p:graphicFrame>
        <p:nvGraphicFramePr>
          <p:cNvPr id="31" name="Gráfico 30">
            <a:extLst>
              <a:ext uri="{FF2B5EF4-FFF2-40B4-BE49-F238E27FC236}">
                <a16:creationId xmlns:a16="http://schemas.microsoft.com/office/drawing/2014/main" id="{0285C3B9-F879-4754-9F57-0DE4C84CB747}"/>
              </a:ext>
            </a:extLst>
          </p:cNvPr>
          <p:cNvGraphicFramePr>
            <a:graphicFrameLocks/>
          </p:cNvGraphicFramePr>
          <p:nvPr>
            <p:extLst>
              <p:ext uri="{D42A27DB-BD31-4B8C-83A1-F6EECF244321}">
                <p14:modId xmlns:p14="http://schemas.microsoft.com/office/powerpoint/2010/main" val="1374026517"/>
              </p:ext>
            </p:extLst>
          </p:nvPr>
        </p:nvGraphicFramePr>
        <p:xfrm>
          <a:off x="5852693" y="3559186"/>
          <a:ext cx="3851542" cy="3335354"/>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967639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ítulo 4">
            <a:extLst>
              <a:ext uri="{FF2B5EF4-FFF2-40B4-BE49-F238E27FC236}">
                <a16:creationId xmlns:a16="http://schemas.microsoft.com/office/drawing/2014/main" id="{E1198B03-42FE-4A0A-B366-161FEB9CDD16}"/>
              </a:ext>
            </a:extLst>
          </p:cNvPr>
          <p:cNvSpPr>
            <a:spLocks noGrp="1"/>
          </p:cNvSpPr>
          <p:nvPr>
            <p:ph type="title"/>
          </p:nvPr>
        </p:nvSpPr>
        <p:spPr>
          <a:xfrm>
            <a:off x="521668" y="346161"/>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5 Gestão de pessoas</a:t>
            </a:r>
          </a:p>
        </p:txBody>
      </p:sp>
      <p:sp>
        <p:nvSpPr>
          <p:cNvPr id="29" name="objeto 7" descr="Retângulo bege">
            <a:extLst>
              <a:ext uri="{FF2B5EF4-FFF2-40B4-BE49-F238E27FC236}">
                <a16:creationId xmlns:a16="http://schemas.microsoft.com/office/drawing/2014/main" id="{58B445A7-CB2C-4389-B828-841644F59C9A}"/>
              </a:ext>
            </a:extLst>
          </p:cNvPr>
          <p:cNvSpPr/>
          <p:nvPr/>
        </p:nvSpPr>
        <p:spPr bwMode="white">
          <a:xfrm flipV="1">
            <a:off x="618273" y="912655"/>
            <a:ext cx="4519212"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2" name="Retângulo 31">
            <a:extLst>
              <a:ext uri="{FF2B5EF4-FFF2-40B4-BE49-F238E27FC236}">
                <a16:creationId xmlns:a16="http://schemas.microsoft.com/office/drawing/2014/main" id="{B4AA69F9-0BE1-450A-A6D6-C26D815E6098}"/>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25</a:t>
            </a:r>
          </a:p>
        </p:txBody>
      </p:sp>
      <p:sp>
        <p:nvSpPr>
          <p:cNvPr id="60" name="CaixaDeTexto 59">
            <a:extLst>
              <a:ext uri="{FF2B5EF4-FFF2-40B4-BE49-F238E27FC236}">
                <a16:creationId xmlns:a16="http://schemas.microsoft.com/office/drawing/2014/main" id="{4BB35FC5-8421-495D-B2A7-81EA10A9680A}"/>
              </a:ext>
            </a:extLst>
          </p:cNvPr>
          <p:cNvSpPr txBox="1"/>
          <p:nvPr/>
        </p:nvSpPr>
        <p:spPr>
          <a:xfrm>
            <a:off x="8874465" y="3505250"/>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43</a:t>
            </a:r>
          </a:p>
        </p:txBody>
      </p:sp>
      <p:sp>
        <p:nvSpPr>
          <p:cNvPr id="61" name="CaixaDeTexto 60">
            <a:extLst>
              <a:ext uri="{FF2B5EF4-FFF2-40B4-BE49-F238E27FC236}">
                <a16:creationId xmlns:a16="http://schemas.microsoft.com/office/drawing/2014/main" id="{DBD02C7B-CAAF-4A83-96FE-F6E54D99C82C}"/>
              </a:ext>
            </a:extLst>
          </p:cNvPr>
          <p:cNvSpPr txBox="1"/>
          <p:nvPr/>
        </p:nvSpPr>
        <p:spPr>
          <a:xfrm>
            <a:off x="8144215" y="2748330"/>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52</a:t>
            </a:r>
          </a:p>
        </p:txBody>
      </p:sp>
      <p:sp>
        <p:nvSpPr>
          <p:cNvPr id="62" name="CaixaDeTexto 61">
            <a:extLst>
              <a:ext uri="{FF2B5EF4-FFF2-40B4-BE49-F238E27FC236}">
                <a16:creationId xmlns:a16="http://schemas.microsoft.com/office/drawing/2014/main" id="{2753C45F-5980-4D54-A235-D4719F19845F}"/>
              </a:ext>
            </a:extLst>
          </p:cNvPr>
          <p:cNvSpPr txBox="1"/>
          <p:nvPr/>
        </p:nvSpPr>
        <p:spPr>
          <a:xfrm>
            <a:off x="7407615" y="3815674"/>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36</a:t>
            </a:r>
          </a:p>
        </p:txBody>
      </p:sp>
      <p:graphicFrame>
        <p:nvGraphicFramePr>
          <p:cNvPr id="9" name="Diagrama 8">
            <a:extLst>
              <a:ext uri="{FF2B5EF4-FFF2-40B4-BE49-F238E27FC236}">
                <a16:creationId xmlns:a16="http://schemas.microsoft.com/office/drawing/2014/main" id="{73F32A54-1724-48AF-96D6-BF99405068B4}"/>
              </a:ext>
            </a:extLst>
          </p:cNvPr>
          <p:cNvGraphicFramePr/>
          <p:nvPr>
            <p:extLst>
              <p:ext uri="{D42A27DB-BD31-4B8C-83A1-F6EECF244321}">
                <p14:modId xmlns:p14="http://schemas.microsoft.com/office/powerpoint/2010/main" val="307403481"/>
              </p:ext>
            </p:extLst>
          </p:nvPr>
        </p:nvGraphicFramePr>
        <p:xfrm>
          <a:off x="5137485" y="2363625"/>
          <a:ext cx="3875157" cy="2708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Gráfico 12">
            <a:extLst>
              <a:ext uri="{FF2B5EF4-FFF2-40B4-BE49-F238E27FC236}">
                <a16:creationId xmlns:a16="http://schemas.microsoft.com/office/drawing/2014/main" id="{44D53413-60F6-49BB-9690-C5BFAD39ECB4}"/>
              </a:ext>
            </a:extLst>
          </p:cNvPr>
          <p:cNvGraphicFramePr>
            <a:graphicFrameLocks/>
          </p:cNvGraphicFramePr>
          <p:nvPr>
            <p:extLst>
              <p:ext uri="{D42A27DB-BD31-4B8C-83A1-F6EECF244321}">
                <p14:modId xmlns:p14="http://schemas.microsoft.com/office/powerpoint/2010/main" val="2572491747"/>
              </p:ext>
            </p:extLst>
          </p:nvPr>
        </p:nvGraphicFramePr>
        <p:xfrm>
          <a:off x="521668" y="1214011"/>
          <a:ext cx="4263453" cy="2299228"/>
        </p:xfrm>
        <a:graphic>
          <a:graphicData uri="http://schemas.openxmlformats.org/drawingml/2006/chart">
            <c:chart xmlns:c="http://schemas.openxmlformats.org/drawingml/2006/chart" xmlns:r="http://schemas.openxmlformats.org/officeDocument/2006/relationships" r:id="rId8"/>
          </a:graphicData>
        </a:graphic>
      </p:graphicFrame>
      <p:pic>
        <p:nvPicPr>
          <p:cNvPr id="3" name="Imagem 2">
            <a:extLst>
              <a:ext uri="{FF2B5EF4-FFF2-40B4-BE49-F238E27FC236}">
                <a16:creationId xmlns:a16="http://schemas.microsoft.com/office/drawing/2014/main" id="{67282790-994F-40AE-9954-D7B45A1E53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886" y="4054766"/>
            <a:ext cx="3357000" cy="2219034"/>
          </a:xfrm>
          <a:prstGeom prst="rect">
            <a:avLst/>
          </a:prstGeom>
        </p:spPr>
      </p:pic>
      <p:sp>
        <p:nvSpPr>
          <p:cNvPr id="12" name="Balão de Fala: Oval 11">
            <a:extLst>
              <a:ext uri="{FF2B5EF4-FFF2-40B4-BE49-F238E27FC236}">
                <a16:creationId xmlns:a16="http://schemas.microsoft.com/office/drawing/2014/main" id="{975424D0-C68C-4C28-A285-04C50A4C304C}"/>
              </a:ext>
            </a:extLst>
          </p:cNvPr>
          <p:cNvSpPr/>
          <p:nvPr/>
        </p:nvSpPr>
        <p:spPr>
          <a:xfrm>
            <a:off x="3167027" y="4941331"/>
            <a:ext cx="914400" cy="612648"/>
          </a:xfrm>
          <a:prstGeom prst="wedgeEllipseCallout">
            <a:avLst>
              <a:gd name="adj1" fmla="val -125181"/>
              <a:gd name="adj2" fmla="val 47358"/>
            </a:avLst>
          </a:prstGeom>
        </p:spPr>
        <p:style>
          <a:lnRef idx="2">
            <a:schemeClr val="dk1"/>
          </a:lnRef>
          <a:fillRef idx="1">
            <a:schemeClr val="lt1"/>
          </a:fillRef>
          <a:effectRef idx="0">
            <a:schemeClr val="dk1"/>
          </a:effectRef>
          <a:fontRef idx="minor">
            <a:schemeClr val="dk1"/>
          </a:fontRef>
        </p:style>
        <p:txBody>
          <a:bodyPr rtlCol="0" anchor="ctr"/>
          <a:lstStyle/>
          <a:p>
            <a:pPr algn="ctr"/>
            <a:r>
              <a:rPr lang="pt-BR" sz="1100" dirty="0"/>
              <a:t>61%</a:t>
            </a:r>
          </a:p>
        </p:txBody>
      </p:sp>
      <p:sp>
        <p:nvSpPr>
          <p:cNvPr id="2" name="CaixaDeTexto 1">
            <a:extLst>
              <a:ext uri="{FF2B5EF4-FFF2-40B4-BE49-F238E27FC236}">
                <a16:creationId xmlns:a16="http://schemas.microsoft.com/office/drawing/2014/main" id="{7DA6ED50-D22F-42D0-B0BF-865702821D51}"/>
              </a:ext>
            </a:extLst>
          </p:cNvPr>
          <p:cNvSpPr txBox="1"/>
          <p:nvPr/>
        </p:nvSpPr>
        <p:spPr>
          <a:xfrm>
            <a:off x="1823158" y="4941331"/>
            <a:ext cx="619125" cy="246221"/>
          </a:xfrm>
          <a:prstGeom prst="rect">
            <a:avLst/>
          </a:prstGeom>
          <a:solidFill>
            <a:schemeClr val="bg1"/>
          </a:solidFill>
        </p:spPr>
        <p:txBody>
          <a:bodyPr wrap="square" rtlCol="0">
            <a:spAutoFit/>
          </a:bodyPr>
          <a:lstStyle/>
          <a:p>
            <a:r>
              <a:rPr lang="pt-BR" sz="1000" dirty="0"/>
              <a:t>524.551</a:t>
            </a:r>
          </a:p>
        </p:txBody>
      </p:sp>
    </p:spTree>
    <p:extLst>
      <p:ext uri="{BB962C8B-B14F-4D97-AF65-F5344CB8AC3E}">
        <p14:creationId xmlns:p14="http://schemas.microsoft.com/office/powerpoint/2010/main" val="3491643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ítulo 4">
            <a:extLst>
              <a:ext uri="{FF2B5EF4-FFF2-40B4-BE49-F238E27FC236}">
                <a16:creationId xmlns:a16="http://schemas.microsoft.com/office/drawing/2014/main" id="{BC321A7D-7281-49A4-B261-89C0B5835C05}"/>
              </a:ext>
            </a:extLst>
          </p:cNvPr>
          <p:cNvSpPr>
            <a:spLocks noGrp="1"/>
          </p:cNvSpPr>
          <p:nvPr>
            <p:ph type="title"/>
          </p:nvPr>
        </p:nvSpPr>
        <p:spPr>
          <a:xfrm>
            <a:off x="559056" y="379559"/>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5.2 Gestão orçamentária e financeira</a:t>
            </a:r>
          </a:p>
        </p:txBody>
      </p:sp>
      <p:sp>
        <p:nvSpPr>
          <p:cNvPr id="43" name="objeto 7" descr="Retângulo bege">
            <a:extLst>
              <a:ext uri="{FF2B5EF4-FFF2-40B4-BE49-F238E27FC236}">
                <a16:creationId xmlns:a16="http://schemas.microsoft.com/office/drawing/2014/main" id="{B9484C17-CACD-4152-B06A-9DE058DC4A01}"/>
              </a:ext>
            </a:extLst>
          </p:cNvPr>
          <p:cNvSpPr/>
          <p:nvPr/>
        </p:nvSpPr>
        <p:spPr bwMode="white">
          <a:xfrm flipV="1">
            <a:off x="624203" y="967616"/>
            <a:ext cx="4550673" cy="55068"/>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1" name="Retângulo 10">
            <a:extLst>
              <a:ext uri="{FF2B5EF4-FFF2-40B4-BE49-F238E27FC236}">
                <a16:creationId xmlns:a16="http://schemas.microsoft.com/office/drawing/2014/main" id="{9D25DA53-DAF4-4691-867F-DC7387C92EA8}"/>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24</a:t>
            </a:r>
          </a:p>
        </p:txBody>
      </p:sp>
      <p:sp>
        <p:nvSpPr>
          <p:cNvPr id="20" name="CaixaDeTexto 19">
            <a:extLst>
              <a:ext uri="{FF2B5EF4-FFF2-40B4-BE49-F238E27FC236}">
                <a16:creationId xmlns:a16="http://schemas.microsoft.com/office/drawing/2014/main" id="{0434FBE5-F0E0-49C0-8A54-015D945C26A1}"/>
              </a:ext>
            </a:extLst>
          </p:cNvPr>
          <p:cNvSpPr txBox="1"/>
          <p:nvPr/>
        </p:nvSpPr>
        <p:spPr>
          <a:xfrm>
            <a:off x="3442310" y="5320805"/>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36</a:t>
            </a:r>
          </a:p>
        </p:txBody>
      </p:sp>
      <p:sp>
        <p:nvSpPr>
          <p:cNvPr id="22" name="CaixaDeTexto 21">
            <a:extLst>
              <a:ext uri="{FF2B5EF4-FFF2-40B4-BE49-F238E27FC236}">
                <a16:creationId xmlns:a16="http://schemas.microsoft.com/office/drawing/2014/main" id="{86DBD775-2A45-467C-96BA-3E3987EA3EAC}"/>
              </a:ext>
            </a:extLst>
          </p:cNvPr>
          <p:cNvSpPr txBox="1"/>
          <p:nvPr/>
        </p:nvSpPr>
        <p:spPr>
          <a:xfrm>
            <a:off x="3604235" y="5419447"/>
            <a:ext cx="489236" cy="880117"/>
          </a:xfrm>
          <a:prstGeom prst="rect">
            <a:avLst/>
          </a:prstGeom>
          <a:noFill/>
        </p:spPr>
        <p:txBody>
          <a:bodyPr vert="vert270" wrap="square" rtlCol="0">
            <a:spAutoFit/>
          </a:bodyPr>
          <a:lstStyle/>
          <a:p>
            <a:pPr>
              <a:lnSpc>
                <a:spcPct val="70000"/>
              </a:lnSpc>
              <a:defRPr/>
            </a:pPr>
            <a:r>
              <a:rPr lang="pt-BR" sz="1400" kern="0" dirty="0">
                <a:solidFill>
                  <a:schemeClr val="bg1"/>
                </a:solidFill>
                <a:latin typeface="Segoe UI" panose="020B0502040204020203" pitchFamily="34" charset="0"/>
                <a:cs typeface="Segoe UI" panose="020B0502040204020203" pitchFamily="34" charset="0"/>
              </a:rPr>
              <a:t>Estagiários</a:t>
            </a:r>
          </a:p>
        </p:txBody>
      </p:sp>
      <p:sp>
        <p:nvSpPr>
          <p:cNvPr id="30" name="Espaço Reservado para Texto 3">
            <a:extLst>
              <a:ext uri="{FF2B5EF4-FFF2-40B4-BE49-F238E27FC236}">
                <a16:creationId xmlns:a16="http://schemas.microsoft.com/office/drawing/2014/main" id="{A5D173E8-C2DF-46D4-99DF-87A962AA4BF5}"/>
              </a:ext>
            </a:extLst>
          </p:cNvPr>
          <p:cNvSpPr txBox="1">
            <a:spLocks/>
          </p:cNvSpPr>
          <p:nvPr/>
        </p:nvSpPr>
        <p:spPr>
          <a:xfrm>
            <a:off x="544025" y="1223785"/>
            <a:ext cx="3233891" cy="49793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0"/>
              </a:spcBef>
              <a:buNone/>
            </a:pPr>
            <a:r>
              <a:rPr lang="pt-BR" sz="1200" dirty="0">
                <a:latin typeface="Arial" panose="020B0604020202020204" pitchFamily="34" charset="0"/>
                <a:cs typeface="Arial" panose="020B0604020202020204" pitchFamily="34" charset="0"/>
              </a:rPr>
              <a:t>Toda a gestão orçamentária e financeira é efetuada através do acompanhamento dos projetos e atividades contidos no Plano de Ação e Orçamento do CAU/RR, dentro do planejamento efetuado e aprovado no que compete ao exercício de 2019. As aplicações financeiras e demais receitas têm acompanhamento diário tanto as contas bancárias como no SICCAU e no SISCONT por meio de registros diários.</a:t>
            </a:r>
          </a:p>
          <a:p>
            <a:pPr marL="0" indent="0" algn="just">
              <a:buNone/>
            </a:pPr>
            <a:endParaRPr lang="pt-BR" sz="1400" dirty="0">
              <a:latin typeface="Arial" panose="020B0604020202020204" pitchFamily="34" charset="0"/>
              <a:cs typeface="Arial" panose="020B0604020202020204" pitchFamily="34" charset="0"/>
            </a:endParaRPr>
          </a:p>
          <a:p>
            <a:pPr marL="0" indent="0" algn="just">
              <a:buNone/>
            </a:pPr>
            <a:endParaRPr lang="pt-BR" sz="1200" dirty="0">
              <a:latin typeface="Arial" panose="020B0604020202020204" pitchFamily="34" charset="0"/>
              <a:cs typeface="Arial" panose="020B0604020202020204" pitchFamily="34" charset="0"/>
            </a:endParaRPr>
          </a:p>
          <a:p>
            <a:pPr marL="0" indent="0" algn="just">
              <a:buNone/>
            </a:pPr>
            <a:endParaRPr lang="pt-BR" sz="1200" dirty="0">
              <a:latin typeface="Arial" panose="020B0604020202020204" pitchFamily="34" charset="0"/>
              <a:cs typeface="Arial" panose="020B0604020202020204" pitchFamily="34" charset="0"/>
            </a:endParaRPr>
          </a:p>
        </p:txBody>
      </p:sp>
      <p:sp>
        <p:nvSpPr>
          <p:cNvPr id="21" name="Espaço Reservado para Texto 3">
            <a:extLst>
              <a:ext uri="{FF2B5EF4-FFF2-40B4-BE49-F238E27FC236}">
                <a16:creationId xmlns:a16="http://schemas.microsoft.com/office/drawing/2014/main" id="{6D7C5ECD-62B9-4973-8203-2DC407E774B2}"/>
              </a:ext>
            </a:extLst>
          </p:cNvPr>
          <p:cNvSpPr txBox="1">
            <a:spLocks/>
          </p:cNvSpPr>
          <p:nvPr/>
        </p:nvSpPr>
        <p:spPr>
          <a:xfrm>
            <a:off x="6098462" y="1223785"/>
            <a:ext cx="3233891" cy="49793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p:txBody>
      </p:sp>
      <p:pic>
        <p:nvPicPr>
          <p:cNvPr id="3" name="Imagem 2">
            <a:extLst>
              <a:ext uri="{FF2B5EF4-FFF2-40B4-BE49-F238E27FC236}">
                <a16:creationId xmlns:a16="http://schemas.microsoft.com/office/drawing/2014/main" id="{396364B3-A4AD-44E3-B6A8-22F34D4AEEF0}"/>
              </a:ext>
            </a:extLst>
          </p:cNvPr>
          <p:cNvPicPr>
            <a:picLocks noChangeAspect="1"/>
          </p:cNvPicPr>
          <p:nvPr/>
        </p:nvPicPr>
        <p:blipFill rotWithShape="1">
          <a:blip r:embed="rId3">
            <a:extLst>
              <a:ext uri="{28A0092B-C50C-407E-A947-70E740481C1C}">
                <a14:useLocalDpi xmlns:a14="http://schemas.microsoft.com/office/drawing/2010/main" val="0"/>
              </a:ext>
            </a:extLst>
          </a:blip>
          <a:srcRect b="4717"/>
          <a:stretch/>
        </p:blipFill>
        <p:spPr>
          <a:xfrm>
            <a:off x="3911444" y="1371176"/>
            <a:ext cx="5585053" cy="2924377"/>
          </a:xfrm>
          <a:prstGeom prst="rect">
            <a:avLst/>
          </a:prstGeom>
        </p:spPr>
      </p:pic>
      <p:pic>
        <p:nvPicPr>
          <p:cNvPr id="5" name="Imagem 4">
            <a:extLst>
              <a:ext uri="{FF2B5EF4-FFF2-40B4-BE49-F238E27FC236}">
                <a16:creationId xmlns:a16="http://schemas.microsoft.com/office/drawing/2014/main" id="{99565497-9053-4B92-A5C2-9144D43AA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5141" y="4859079"/>
            <a:ext cx="5355871" cy="1239710"/>
          </a:xfrm>
          <a:prstGeom prst="rect">
            <a:avLst/>
          </a:prstGeom>
        </p:spPr>
      </p:pic>
    </p:spTree>
    <p:extLst>
      <p:ext uri="{BB962C8B-B14F-4D97-AF65-F5344CB8AC3E}">
        <p14:creationId xmlns:p14="http://schemas.microsoft.com/office/powerpoint/2010/main" val="2590964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rtl="0"/>
            <a:fld id="{5A4A7955-6230-48B4-BD8B-A7C460F75945}" type="slidenum">
              <a:rPr lang="pt-BR" noProof="0" smtClean="0"/>
              <a:t>49</a:t>
            </a:fld>
            <a:endParaRPr lang="pt-BR" noProof="0" dirty="0"/>
          </a:p>
        </p:txBody>
      </p:sp>
      <p:sp>
        <p:nvSpPr>
          <p:cNvPr id="5" name="CaixaDeTexto 4"/>
          <p:cNvSpPr txBox="1"/>
          <p:nvPr/>
        </p:nvSpPr>
        <p:spPr>
          <a:xfrm>
            <a:off x="545910" y="409434"/>
            <a:ext cx="8802805" cy="461665"/>
          </a:xfrm>
          <a:prstGeom prst="rect">
            <a:avLst/>
          </a:prstGeom>
          <a:noFill/>
        </p:spPr>
        <p:txBody>
          <a:bodyPr wrap="square" rtlCol="0">
            <a:spAutoFit/>
          </a:bodyPr>
          <a:lstStyle/>
          <a:p>
            <a:r>
              <a:rPr lang="pt-BR" sz="2400" dirty="0">
                <a:latin typeface="Arial Black" panose="020B0A04020102020204" pitchFamily="34" charset="0"/>
              </a:rPr>
              <a:t>GESTÃO DE LICITAÇÕES E CONTRATOS</a:t>
            </a:r>
          </a:p>
        </p:txBody>
      </p:sp>
      <p:graphicFrame>
        <p:nvGraphicFramePr>
          <p:cNvPr id="9" name="Gráfico 8"/>
          <p:cNvGraphicFramePr>
            <a:graphicFrameLocks/>
          </p:cNvGraphicFramePr>
          <p:nvPr/>
        </p:nvGraphicFramePr>
        <p:xfrm>
          <a:off x="545911" y="1078173"/>
          <a:ext cx="5213444" cy="4962222"/>
        </p:xfrm>
        <a:graphic>
          <a:graphicData uri="http://schemas.openxmlformats.org/drawingml/2006/chart">
            <c:chart xmlns:c="http://schemas.openxmlformats.org/drawingml/2006/chart" xmlns:r="http://schemas.openxmlformats.org/officeDocument/2006/relationships" r:id="rId2"/>
          </a:graphicData>
        </a:graphic>
      </p:graphicFrame>
      <p:sp>
        <p:nvSpPr>
          <p:cNvPr id="11" name="CaixaDeTexto 10"/>
          <p:cNvSpPr txBox="1"/>
          <p:nvPr/>
        </p:nvSpPr>
        <p:spPr>
          <a:xfrm>
            <a:off x="5036025" y="871100"/>
            <a:ext cx="3889612" cy="4570482"/>
          </a:xfrm>
          <a:prstGeom prst="rect">
            <a:avLst/>
          </a:prstGeom>
          <a:noFill/>
        </p:spPr>
        <p:txBody>
          <a:bodyPr wrap="square" rtlCol="0">
            <a:spAutoFit/>
          </a:bodyPr>
          <a:lstStyle/>
          <a:p>
            <a:pPr>
              <a:spcBef>
                <a:spcPts val="600"/>
              </a:spcBef>
              <a:spcAft>
                <a:spcPts val="600"/>
              </a:spcAft>
            </a:pPr>
            <a:endParaRPr lang="pt-BR" sz="1400" b="1" dirty="0">
              <a:latin typeface="Arial" panose="020B0604020202020204" pitchFamily="34" charset="0"/>
              <a:cs typeface="Arial" panose="020B0604020202020204" pitchFamily="34" charset="0"/>
            </a:endParaRPr>
          </a:p>
          <a:p>
            <a:pPr algn="just">
              <a:spcBef>
                <a:spcPts val="600"/>
              </a:spcBef>
              <a:spcAft>
                <a:spcPts val="600"/>
              </a:spcAft>
            </a:pPr>
            <a:r>
              <a:rPr lang="pt-BR" sz="1300" dirty="0">
                <a:latin typeface="Arial" panose="020B0604020202020204" pitchFamily="34" charset="0"/>
                <a:cs typeface="Arial" panose="020B0604020202020204" pitchFamily="34" charset="0"/>
              </a:rPr>
              <a:t>	</a:t>
            </a:r>
          </a:p>
          <a:p>
            <a:pPr algn="just">
              <a:spcBef>
                <a:spcPts val="600"/>
              </a:spcBef>
              <a:spcAft>
                <a:spcPts val="600"/>
              </a:spcAft>
            </a:pPr>
            <a:r>
              <a:rPr lang="pt-BR" sz="1300" dirty="0">
                <a:latin typeface="Arial" panose="020B0604020202020204" pitchFamily="34" charset="0"/>
                <a:cs typeface="Arial" panose="020B0604020202020204" pitchFamily="34" charset="0"/>
              </a:rPr>
              <a:t>	As licitações e contratos realizadas pelo CAU/RR são amparadas pela Lei nº 8.666, de 21 de junho de 1993, que institui normas para licitações e contratos da Administração Pública e dá outras providências; e pela Lei nº 10.520, de 17 de julho de 2002, que Institui, no âmbito da União, estados, Distrito Federal e municípios, nos termos do art. 37, inciso XXI, da Constituição Federal, modalidade de licitação denominada pregão, para aquisição de bens e serviços comuns, e dá outras providências.</a:t>
            </a:r>
          </a:p>
          <a:p>
            <a:pPr algn="just">
              <a:spcBef>
                <a:spcPts val="600"/>
              </a:spcBef>
              <a:spcAft>
                <a:spcPts val="600"/>
              </a:spcAft>
            </a:pPr>
            <a:r>
              <a:rPr lang="pt-BR" sz="1300" dirty="0">
                <a:latin typeface="Arial" panose="020B0604020202020204" pitchFamily="34" charset="0"/>
                <a:cs typeface="Arial" panose="020B0604020202020204" pitchFamily="34" charset="0"/>
              </a:rPr>
              <a:t>	No exercício de 2020 não houve procedimentos licitatórios para contratações de bens e serviços, contudo contratações realizadas no ano anterior foram continuadas. Foram realizadas contratações de produtos e serviços por dispensa de licitação em virtude do pequeno valor.</a:t>
            </a:r>
          </a:p>
        </p:txBody>
      </p:sp>
    </p:spTree>
    <p:extLst>
      <p:ext uri="{BB962C8B-B14F-4D97-AF65-F5344CB8AC3E}">
        <p14:creationId xmlns:p14="http://schemas.microsoft.com/office/powerpoint/2010/main" val="3780120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ço Reservado para Texto 21"/>
          <p:cNvSpPr>
            <a:spLocks noGrp="1"/>
          </p:cNvSpPr>
          <p:nvPr>
            <p:ph type="body" idx="1"/>
          </p:nvPr>
        </p:nvSpPr>
        <p:spPr>
          <a:xfrm>
            <a:off x="144835" y="388947"/>
            <a:ext cx="4728195" cy="499637"/>
          </a:xfrm>
        </p:spPr>
        <p:txBody>
          <a:bodyPr>
            <a:noAutofit/>
          </a:bodyPr>
          <a:lstStyle/>
          <a:p>
            <a:r>
              <a:rPr lang="pt-BR" dirty="0">
                <a:solidFill>
                  <a:srgbClr val="006871"/>
                </a:solidFill>
                <a:latin typeface="Arial Black" panose="020B0A04020102020204" pitchFamily="34" charset="0"/>
                <a:cs typeface="Arial" panose="020B0604020202020204" pitchFamily="34" charset="0"/>
              </a:rPr>
              <a:t>Identidade Organizacional</a:t>
            </a:r>
            <a:endParaRPr lang="pt-BR" sz="2000" dirty="0">
              <a:solidFill>
                <a:srgbClr val="006871"/>
              </a:solidFill>
              <a:latin typeface="Arial Black" panose="020B0A04020102020204" pitchFamily="34" charset="0"/>
              <a:cs typeface="Arial" panose="020B0604020202020204" pitchFamily="34" charset="0"/>
            </a:endParaRPr>
          </a:p>
        </p:txBody>
      </p:sp>
      <p:pic>
        <p:nvPicPr>
          <p:cNvPr id="7" name="Espaço Reservado para Conteúdo 6"/>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21594" y="833197"/>
            <a:ext cx="4472287" cy="1451918"/>
          </a:xfrm>
          <a:noFill/>
        </p:spPr>
      </p:pic>
      <p:sp>
        <p:nvSpPr>
          <p:cNvPr id="23" name="Espaço Reservado para Texto 22"/>
          <p:cNvSpPr>
            <a:spLocks noGrp="1"/>
          </p:cNvSpPr>
          <p:nvPr>
            <p:ph type="body" sz="quarter" idx="3"/>
          </p:nvPr>
        </p:nvSpPr>
        <p:spPr>
          <a:xfrm>
            <a:off x="5022377" y="388946"/>
            <a:ext cx="4735771" cy="848372"/>
          </a:xfrm>
        </p:spPr>
        <p:txBody>
          <a:bodyPr>
            <a:noAutofit/>
          </a:bodyPr>
          <a:lstStyle/>
          <a:p>
            <a:pPr algn="ctr"/>
            <a:endParaRPr lang="pt-BR" sz="2200" dirty="0">
              <a:solidFill>
                <a:srgbClr val="006871"/>
              </a:solidFill>
              <a:latin typeface="Arial" panose="020B0604020202020204" pitchFamily="34" charset="0"/>
              <a:cs typeface="Arial" panose="020B0604020202020204" pitchFamily="34" charset="0"/>
            </a:endParaRPr>
          </a:p>
          <a:p>
            <a:pPr algn="ctr"/>
            <a:endParaRPr lang="pt-BR" sz="2200" dirty="0">
              <a:solidFill>
                <a:srgbClr val="006871"/>
              </a:solidFill>
              <a:latin typeface="Arial" panose="020B0604020202020204" pitchFamily="34" charset="0"/>
              <a:cs typeface="Arial" panose="020B0604020202020204" pitchFamily="34" charset="0"/>
            </a:endParaRPr>
          </a:p>
          <a:p>
            <a:pPr algn="ctr"/>
            <a:r>
              <a:rPr lang="pt-BR" dirty="0">
                <a:solidFill>
                  <a:srgbClr val="006871"/>
                </a:solidFill>
                <a:latin typeface="Arial Black" panose="020B0A04020102020204" pitchFamily="34" charset="0"/>
                <a:cs typeface="Arial" panose="020B0604020202020204" pitchFamily="34" charset="0"/>
              </a:rPr>
              <a:t>Conselho de Arquitetura e Urbanismo de Roraima </a:t>
            </a:r>
          </a:p>
        </p:txBody>
      </p:sp>
      <p:graphicFrame>
        <p:nvGraphicFramePr>
          <p:cNvPr id="11" name="Espaço Reservado para Conteúdo 10"/>
          <p:cNvGraphicFramePr>
            <a:graphicFrameLocks noGrp="1"/>
          </p:cNvGraphicFramePr>
          <p:nvPr>
            <p:ph sz="quarter" idx="4"/>
            <p:extLst>
              <p:ext uri="{D42A27DB-BD31-4B8C-83A1-F6EECF244321}">
                <p14:modId xmlns:p14="http://schemas.microsoft.com/office/powerpoint/2010/main" val="269640993"/>
              </p:ext>
            </p:extLst>
          </p:nvPr>
        </p:nvGraphicFramePr>
        <p:xfrm>
          <a:off x="5022377" y="1219737"/>
          <a:ext cx="4860903" cy="5569571"/>
        </p:xfrm>
        <a:graphic>
          <a:graphicData uri="http://schemas.openxmlformats.org/drawingml/2006/table">
            <a:tbl>
              <a:tblPr>
                <a:tableStyleId>{5C22544A-7EE6-4342-B048-85BDC9FD1C3A}</a:tableStyleId>
              </a:tblPr>
              <a:tblGrid>
                <a:gridCol w="1620301">
                  <a:extLst>
                    <a:ext uri="{9D8B030D-6E8A-4147-A177-3AD203B41FA5}">
                      <a16:colId xmlns:a16="http://schemas.microsoft.com/office/drawing/2014/main" val="20000"/>
                    </a:ext>
                  </a:extLst>
                </a:gridCol>
                <a:gridCol w="1620301">
                  <a:extLst>
                    <a:ext uri="{9D8B030D-6E8A-4147-A177-3AD203B41FA5}">
                      <a16:colId xmlns:a16="http://schemas.microsoft.com/office/drawing/2014/main" val="20001"/>
                    </a:ext>
                  </a:extLst>
                </a:gridCol>
                <a:gridCol w="1620301">
                  <a:extLst>
                    <a:ext uri="{9D8B030D-6E8A-4147-A177-3AD203B41FA5}">
                      <a16:colId xmlns:a16="http://schemas.microsoft.com/office/drawing/2014/main" val="20002"/>
                    </a:ext>
                  </a:extLst>
                </a:gridCol>
              </a:tblGrid>
              <a:tr h="1927416">
                <a:tc>
                  <a:txBody>
                    <a:bodyPr/>
                    <a:lstStyle/>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pPr algn="ctr"/>
                      <a:endParaRPr lang="pt-BR" sz="1300" b="1" dirty="0">
                        <a:latin typeface="Arial" panose="020B0604020202020204" pitchFamily="34" charset="0"/>
                        <a:cs typeface="Arial" panose="020B0604020202020204" pitchFamily="34" charset="0"/>
                      </a:endParaRPr>
                    </a:p>
                    <a:p>
                      <a:pPr algn="ctr"/>
                      <a:endParaRPr lang="pt-BR" sz="1300" b="1" dirty="0">
                        <a:latin typeface="Arial" panose="020B0604020202020204" pitchFamily="34" charset="0"/>
                        <a:cs typeface="Arial" panose="020B0604020202020204" pitchFamily="34" charset="0"/>
                      </a:endParaRPr>
                    </a:p>
                    <a:p>
                      <a:pPr algn="ctr"/>
                      <a:r>
                        <a:rPr lang="pt-BR" sz="1400" b="0" i="0" dirty="0">
                          <a:solidFill>
                            <a:srgbClr val="046D72"/>
                          </a:solidFill>
                          <a:effectLst/>
                          <a:latin typeface="arial" panose="020B0604020202020204" pitchFamily="34" charset="0"/>
                        </a:rPr>
                        <a:t>Avenida Major Williams, 913, Centro</a:t>
                      </a:r>
                      <a:br>
                        <a:rPr lang="pt-BR" sz="1400" dirty="0"/>
                      </a:br>
                      <a:r>
                        <a:rPr lang="pt-BR" sz="1400" b="0" i="0" dirty="0">
                          <a:solidFill>
                            <a:srgbClr val="046D72"/>
                          </a:solidFill>
                          <a:effectLst/>
                          <a:latin typeface="arial" panose="020B0604020202020204" pitchFamily="34" charset="0"/>
                        </a:rPr>
                        <a:t>Boa Vista/RR</a:t>
                      </a:r>
                      <a:endParaRPr lang="pt-BR" dirty="0">
                        <a:solidFill>
                          <a:srgbClr val="006666"/>
                        </a:solidFill>
                        <a:latin typeface="Arial" panose="020B0604020202020204" pitchFamily="34" charset="0"/>
                        <a:cs typeface="Arial" panose="020B0604020202020204" pitchFamily="34" charset="0"/>
                      </a:endParaRPr>
                    </a:p>
                  </a:txBody>
                  <a:tcPr marL="78866" marR="78866">
                    <a:noFill/>
                  </a:tcPr>
                </a:tc>
                <a:tc>
                  <a:txBody>
                    <a:bodyPr/>
                    <a:lstStyle/>
                    <a:p>
                      <a:endParaRPr lang="pt-BR" b="1" dirty="0">
                        <a:latin typeface="Arial" panose="020B0604020202020204" pitchFamily="34" charset="0"/>
                        <a:cs typeface="Arial" panose="020B0604020202020204" pitchFamily="34" charset="0"/>
                      </a:endParaRPr>
                    </a:p>
                    <a:p>
                      <a:endParaRPr lang="pt-BR" b="1" dirty="0">
                        <a:latin typeface="Arial" panose="020B0604020202020204" pitchFamily="34" charset="0"/>
                        <a:cs typeface="Arial" panose="020B0604020202020204" pitchFamily="34" charset="0"/>
                      </a:endParaRPr>
                    </a:p>
                    <a:p>
                      <a:pPr algn="ctr"/>
                      <a:endParaRPr lang="pt-BR" sz="1200" b="1" dirty="0">
                        <a:latin typeface="Arial" panose="020B0604020202020204" pitchFamily="34" charset="0"/>
                        <a:cs typeface="Arial" panose="020B0604020202020204" pitchFamily="34" charset="0"/>
                      </a:endParaRPr>
                    </a:p>
                    <a:p>
                      <a:pPr algn="ctr"/>
                      <a:endParaRPr lang="pt-BR" sz="1200" b="1" dirty="0">
                        <a:latin typeface="Arial" panose="020B0604020202020204" pitchFamily="34" charset="0"/>
                        <a:cs typeface="Arial" panose="020B0604020202020204" pitchFamily="34" charset="0"/>
                      </a:endParaRPr>
                    </a:p>
                    <a:p>
                      <a:pPr algn="ctr"/>
                      <a:endParaRPr lang="pt-BR" sz="1200" b="1" dirty="0">
                        <a:latin typeface="Arial" panose="020B0604020202020204" pitchFamily="34" charset="0"/>
                        <a:cs typeface="Arial" panose="020B0604020202020204" pitchFamily="34" charset="0"/>
                      </a:endParaRPr>
                    </a:p>
                    <a:p>
                      <a:pPr algn="ctr"/>
                      <a:endParaRPr lang="pt-BR" sz="1200" b="1" dirty="0">
                        <a:latin typeface="Arial" panose="020B0604020202020204" pitchFamily="34" charset="0"/>
                        <a:cs typeface="Arial" panose="020B0604020202020204" pitchFamily="34" charset="0"/>
                      </a:endParaRPr>
                    </a:p>
                    <a:p>
                      <a:pPr algn="ctr"/>
                      <a:r>
                        <a:rPr lang="pt-BR" sz="1200" b="1" dirty="0">
                          <a:solidFill>
                            <a:srgbClr val="006666"/>
                          </a:solidFill>
                          <a:latin typeface="Arial" panose="020B0604020202020204" pitchFamily="34" charset="0"/>
                          <a:cs typeface="Arial" panose="020B0604020202020204" pitchFamily="34" charset="0"/>
                        </a:rPr>
                        <a:t>14.899.354/0001-24</a:t>
                      </a:r>
                    </a:p>
                  </a:txBody>
                  <a:tcPr marL="78866" marR="78866">
                    <a:noFill/>
                  </a:tcPr>
                </a:tc>
                <a:tc>
                  <a:txBody>
                    <a:bodyPr/>
                    <a:lstStyle/>
                    <a:p>
                      <a:endParaRPr lang="pt-BR" dirty="0">
                        <a:latin typeface="Arial" panose="020B0604020202020204" pitchFamily="34" charset="0"/>
                        <a:cs typeface="Arial" panose="020B0604020202020204" pitchFamily="34" charset="0"/>
                      </a:endParaRPr>
                    </a:p>
                    <a:p>
                      <a:pPr algn="ctr"/>
                      <a:endParaRPr lang="pt-BR" sz="1200" b="1" dirty="0">
                        <a:latin typeface="Arial" panose="020B0604020202020204" pitchFamily="34" charset="0"/>
                        <a:cs typeface="Arial" panose="020B0604020202020204" pitchFamily="34" charset="0"/>
                      </a:endParaRPr>
                    </a:p>
                    <a:p>
                      <a:pPr algn="ctr"/>
                      <a:endParaRPr lang="pt-BR" sz="1200" b="1" dirty="0">
                        <a:latin typeface="Arial" panose="020B0604020202020204" pitchFamily="34" charset="0"/>
                        <a:cs typeface="Arial" panose="020B0604020202020204" pitchFamily="34" charset="0"/>
                      </a:endParaRPr>
                    </a:p>
                    <a:p>
                      <a:pPr algn="ctr"/>
                      <a:endParaRPr lang="pt-BR" sz="1200" b="1" dirty="0">
                        <a:latin typeface="Arial" panose="020B0604020202020204" pitchFamily="34" charset="0"/>
                        <a:cs typeface="Arial" panose="020B0604020202020204" pitchFamily="34" charset="0"/>
                      </a:endParaRPr>
                    </a:p>
                    <a:p>
                      <a:pPr algn="ctr"/>
                      <a:endParaRPr lang="pt-BR" sz="1200" b="1" dirty="0">
                        <a:latin typeface="Arial" panose="020B0604020202020204" pitchFamily="34" charset="0"/>
                        <a:cs typeface="Arial" panose="020B0604020202020204" pitchFamily="34" charset="0"/>
                      </a:endParaRPr>
                    </a:p>
                    <a:p>
                      <a:pPr algn="ctr"/>
                      <a:endParaRPr lang="pt-BR" sz="1200" b="1" dirty="0">
                        <a:solidFill>
                          <a:srgbClr val="006666"/>
                        </a:solidFill>
                        <a:latin typeface="Arial" panose="020B0604020202020204" pitchFamily="34" charset="0"/>
                        <a:cs typeface="Arial" panose="020B0604020202020204" pitchFamily="34" charset="0"/>
                      </a:endParaRPr>
                    </a:p>
                    <a:p>
                      <a:pPr algn="ctr"/>
                      <a:r>
                        <a:rPr lang="pt-BR" sz="1200" b="1" dirty="0">
                          <a:solidFill>
                            <a:srgbClr val="006666"/>
                          </a:solidFill>
                          <a:latin typeface="Arial" panose="020B0604020202020204" pitchFamily="34" charset="0"/>
                          <a:cs typeface="Arial" panose="020B0604020202020204" pitchFamily="34" charset="0"/>
                        </a:rPr>
                        <a:t>(95)</a:t>
                      </a:r>
                      <a:r>
                        <a:rPr lang="pt-BR" sz="1200" b="1" baseline="0" dirty="0">
                          <a:solidFill>
                            <a:srgbClr val="006666"/>
                          </a:solidFill>
                          <a:latin typeface="Arial" panose="020B0604020202020204" pitchFamily="34" charset="0"/>
                          <a:cs typeface="Arial" panose="020B0604020202020204" pitchFamily="34" charset="0"/>
                        </a:rPr>
                        <a:t> </a:t>
                      </a:r>
                      <a:r>
                        <a:rPr lang="pt-BR" sz="1200" b="1" i="0" dirty="0">
                          <a:solidFill>
                            <a:srgbClr val="046D72"/>
                          </a:solidFill>
                          <a:effectLst/>
                          <a:latin typeface="arial" panose="020B0604020202020204" pitchFamily="34" charset="0"/>
                        </a:rPr>
                        <a:t>3224 2967</a:t>
                      </a:r>
                      <a:endParaRPr lang="pt-BR" sz="1200" b="1" baseline="0" dirty="0">
                        <a:solidFill>
                          <a:srgbClr val="006666"/>
                        </a:solidFill>
                        <a:latin typeface="Arial" panose="020B0604020202020204" pitchFamily="34" charset="0"/>
                        <a:cs typeface="Arial" panose="020B0604020202020204" pitchFamily="34" charset="0"/>
                      </a:endParaRPr>
                    </a:p>
                  </a:txBody>
                  <a:tcPr marL="78866" marR="78866">
                    <a:noFill/>
                  </a:tcPr>
                </a:tc>
                <a:extLst>
                  <a:ext uri="{0D108BD9-81ED-4DB2-BD59-A6C34878D82A}">
                    <a16:rowId xmlns:a16="http://schemas.microsoft.com/office/drawing/2014/main" val="10000"/>
                  </a:ext>
                </a:extLst>
              </a:tr>
              <a:tr h="1852408">
                <a:tc>
                  <a:txBody>
                    <a:bodyPr/>
                    <a:lstStyle/>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pPr algn="ctr"/>
                      <a:endParaRPr lang="pt-BR" sz="1300" b="1" dirty="0">
                        <a:latin typeface="Arial" panose="020B0604020202020204" pitchFamily="34" charset="0"/>
                        <a:cs typeface="Arial" panose="020B0604020202020204" pitchFamily="34" charset="0"/>
                      </a:endParaRPr>
                    </a:p>
                    <a:p>
                      <a:pPr algn="ctr"/>
                      <a:endParaRPr lang="pt-BR" sz="1300" b="1" dirty="0">
                        <a:solidFill>
                          <a:srgbClr val="006666"/>
                        </a:solidFill>
                        <a:latin typeface="Arial" panose="020B0604020202020204" pitchFamily="34" charset="0"/>
                        <a:cs typeface="Arial" panose="020B0604020202020204" pitchFamily="34" charset="0"/>
                      </a:endParaRPr>
                    </a:p>
                    <a:p>
                      <a:pPr algn="ctr"/>
                      <a:r>
                        <a:rPr lang="pt-BR" sz="1300" b="1" dirty="0">
                          <a:solidFill>
                            <a:srgbClr val="006666"/>
                          </a:solidFill>
                          <a:latin typeface="Arial" panose="020B0604020202020204" pitchFamily="34" charset="0"/>
                          <a:cs typeface="Arial" panose="020B0604020202020204" pitchFamily="34" charset="0"/>
                        </a:rPr>
                        <a:t>Autarquia</a:t>
                      </a:r>
                      <a:r>
                        <a:rPr lang="pt-BR" sz="1300" b="1" baseline="0" dirty="0">
                          <a:solidFill>
                            <a:srgbClr val="006666"/>
                          </a:solidFill>
                          <a:latin typeface="Arial" panose="020B0604020202020204" pitchFamily="34" charset="0"/>
                          <a:cs typeface="Arial" panose="020B0604020202020204" pitchFamily="34" charset="0"/>
                        </a:rPr>
                        <a:t> </a:t>
                      </a:r>
                      <a:r>
                        <a:rPr lang="pt-BR" sz="1300" b="1" dirty="0">
                          <a:solidFill>
                            <a:srgbClr val="006666"/>
                          </a:solidFill>
                          <a:latin typeface="Arial" panose="020B0604020202020204" pitchFamily="34" charset="0"/>
                          <a:cs typeface="Arial" panose="020B0604020202020204" pitchFamily="34" charset="0"/>
                        </a:rPr>
                        <a:t>Federal</a:t>
                      </a:r>
                    </a:p>
                    <a:p>
                      <a:pPr algn="ctr"/>
                      <a:r>
                        <a:rPr lang="pt-BR" sz="1100" b="0" dirty="0">
                          <a:latin typeface="Arial" panose="020B0604020202020204" pitchFamily="34" charset="0"/>
                          <a:cs typeface="Arial" panose="020B0604020202020204" pitchFamily="34" charset="0"/>
                        </a:rPr>
                        <a:t>Natureza</a:t>
                      </a:r>
                      <a:r>
                        <a:rPr lang="pt-BR" sz="1100" b="0" baseline="0" dirty="0">
                          <a:latin typeface="Arial" panose="020B0604020202020204" pitchFamily="34" charset="0"/>
                          <a:cs typeface="Arial" panose="020B0604020202020204" pitchFamily="34" charset="0"/>
                        </a:rPr>
                        <a:t> Jurídica</a:t>
                      </a:r>
                      <a:endParaRPr lang="pt-BR" sz="1100" b="0" dirty="0">
                        <a:latin typeface="Arial" panose="020B0604020202020204" pitchFamily="34" charset="0"/>
                        <a:cs typeface="Arial" panose="020B0604020202020204" pitchFamily="34" charset="0"/>
                      </a:endParaRPr>
                    </a:p>
                  </a:txBody>
                  <a:tcPr marL="78866" marR="78866">
                    <a:noFill/>
                  </a:tcPr>
                </a:tc>
                <a:tc>
                  <a:txBody>
                    <a:bodyPr/>
                    <a:lstStyle/>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pPr algn="ctr"/>
                      <a:endParaRPr lang="pt-BR" sz="1300" b="1" dirty="0">
                        <a:solidFill>
                          <a:srgbClr val="006666"/>
                        </a:solidFill>
                        <a:latin typeface="Arial" panose="020B0604020202020204" pitchFamily="34" charset="0"/>
                        <a:cs typeface="Arial" panose="020B0604020202020204" pitchFamily="34" charset="0"/>
                      </a:endParaRPr>
                    </a:p>
                    <a:p>
                      <a:pPr algn="ctr"/>
                      <a:r>
                        <a:rPr lang="pt-BR" sz="1300" b="1" dirty="0">
                          <a:solidFill>
                            <a:srgbClr val="006666"/>
                          </a:solidFill>
                          <a:latin typeface="Arial" panose="020B0604020202020204" pitchFamily="34" charset="0"/>
                          <a:cs typeface="Arial" panose="020B0604020202020204" pitchFamily="34" charset="0"/>
                        </a:rPr>
                        <a:t>9412001</a:t>
                      </a:r>
                    </a:p>
                    <a:p>
                      <a:pPr algn="ctr"/>
                      <a:r>
                        <a:rPr lang="pt-BR" sz="1100" b="0" dirty="0">
                          <a:latin typeface="Arial" panose="020B0604020202020204" pitchFamily="34" charset="0"/>
                          <a:cs typeface="Arial" panose="020B0604020202020204" pitchFamily="34" charset="0"/>
                        </a:rPr>
                        <a:t>Código CNAE</a:t>
                      </a:r>
                    </a:p>
                    <a:p>
                      <a:endParaRPr lang="pt-BR" sz="1300"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txBody>
                  <a:tcPr marL="78866" marR="78866">
                    <a:noFill/>
                  </a:tcPr>
                </a:tc>
                <a:tc>
                  <a:txBody>
                    <a:bodyPr/>
                    <a:lstStyle/>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endParaRPr lang="pt-BR" sz="1300" dirty="0">
                        <a:latin typeface="Arial" panose="020B0604020202020204" pitchFamily="34" charset="0"/>
                        <a:cs typeface="Arial" panose="020B0604020202020204" pitchFamily="34" charset="0"/>
                      </a:endParaRPr>
                    </a:p>
                    <a:p>
                      <a:endParaRPr lang="pt-BR" sz="1300" b="1" dirty="0">
                        <a:solidFill>
                          <a:srgbClr val="006666"/>
                        </a:solidFill>
                        <a:latin typeface="Arial" panose="020B0604020202020204" pitchFamily="34" charset="0"/>
                        <a:cs typeface="Arial" panose="020B0604020202020204" pitchFamily="34" charset="0"/>
                      </a:endParaRPr>
                    </a:p>
                    <a:p>
                      <a:r>
                        <a:rPr lang="pt-BR" sz="1300" b="1" dirty="0">
                          <a:solidFill>
                            <a:srgbClr val="006666"/>
                          </a:solidFill>
                          <a:latin typeface="Arial" panose="020B0604020202020204" pitchFamily="34" charset="0"/>
                          <a:cs typeface="Arial" panose="020B0604020202020204" pitchFamily="34" charset="0"/>
                        </a:rPr>
                        <a:t>www.caurr.gov.br</a:t>
                      </a:r>
                    </a:p>
                  </a:txBody>
                  <a:tcPr marL="78866" marR="78866">
                    <a:noFill/>
                  </a:tcPr>
                </a:tc>
                <a:extLst>
                  <a:ext uri="{0D108BD9-81ED-4DB2-BD59-A6C34878D82A}">
                    <a16:rowId xmlns:a16="http://schemas.microsoft.com/office/drawing/2014/main" val="10001"/>
                  </a:ext>
                </a:extLst>
              </a:tr>
              <a:tr h="1721915">
                <a:tc gridSpan="3">
                  <a:txBody>
                    <a:bodyPr/>
                    <a:lstStyle/>
                    <a:p>
                      <a:endParaRPr lang="pt-BR" sz="1100" dirty="0">
                        <a:latin typeface="Arial" panose="020B0604020202020204" pitchFamily="34" charset="0"/>
                        <a:cs typeface="Arial" panose="020B0604020202020204" pitchFamily="34" charset="0"/>
                      </a:endParaRPr>
                    </a:p>
                    <a:p>
                      <a:endParaRPr lang="pt-BR" sz="1100" b="0" dirty="0">
                        <a:solidFill>
                          <a:schemeClr val="tx1"/>
                        </a:solidFill>
                        <a:latin typeface="Arial" panose="020B0604020202020204" pitchFamily="34" charset="0"/>
                        <a:cs typeface="Arial" panose="020B0604020202020204" pitchFamily="34" charset="0"/>
                      </a:endParaRPr>
                    </a:p>
                    <a:p>
                      <a:r>
                        <a:rPr lang="pt-BR" sz="1100" b="0" dirty="0">
                          <a:solidFill>
                            <a:schemeClr val="tx1"/>
                          </a:solidFill>
                          <a:latin typeface="Arial" panose="020B0604020202020204" pitchFamily="34" charset="0"/>
                          <a:cs typeface="Arial" panose="020B0604020202020204" pitchFamily="34" charset="0"/>
                        </a:rPr>
                        <a:t> Responsáveis</a:t>
                      </a:r>
                    </a:p>
                    <a:p>
                      <a:r>
                        <a:rPr lang="pt-BR" sz="1100" b="0" dirty="0">
                          <a:solidFill>
                            <a:schemeClr val="tx1"/>
                          </a:solidFill>
                          <a:latin typeface="Arial" panose="020B0604020202020204" pitchFamily="34" charset="0"/>
                          <a:cs typeface="Arial" panose="020B0604020202020204" pitchFamily="34" charset="0"/>
                        </a:rPr>
                        <a:t>  pelo relatório</a:t>
                      </a:r>
                    </a:p>
                  </a:txBody>
                  <a:tcPr marL="78866" marR="78866">
                    <a:noFill/>
                  </a:tcPr>
                </a:tc>
                <a:tc hMerge="1">
                  <a:txBody>
                    <a:bodyPr/>
                    <a:lstStyle/>
                    <a:p>
                      <a:endParaRPr lang="pt-BR" dirty="0"/>
                    </a:p>
                  </a:txBody>
                  <a:tcPr/>
                </a:tc>
                <a:tc hMerge="1">
                  <a:txBody>
                    <a:bodyPr/>
                    <a:lstStyle/>
                    <a:p>
                      <a:endParaRPr lang="pt-BR" dirty="0"/>
                    </a:p>
                  </a:txBody>
                  <a:tcPr/>
                </a:tc>
                <a:extLst>
                  <a:ext uri="{0D108BD9-81ED-4DB2-BD59-A6C34878D82A}">
                    <a16:rowId xmlns:a16="http://schemas.microsoft.com/office/drawing/2014/main" val="10002"/>
                  </a:ext>
                </a:extLst>
              </a:tr>
            </a:tbl>
          </a:graphicData>
        </a:graphic>
      </p:graphicFrame>
      <p:sp>
        <p:nvSpPr>
          <p:cNvPr id="3" name="Espaço Reservado para Número de Slide 2"/>
          <p:cNvSpPr>
            <a:spLocks noGrp="1"/>
          </p:cNvSpPr>
          <p:nvPr>
            <p:ph type="sldNum" sz="quarter" idx="12"/>
          </p:nvPr>
        </p:nvSpPr>
        <p:spPr/>
        <p:txBody>
          <a:bodyPr/>
          <a:lstStyle/>
          <a:p>
            <a:pPr rtl="0"/>
            <a:fld id="{5A4A7955-6230-48B4-BD8B-A7C460F75945}" type="slidenum">
              <a:rPr lang="pt-BR" noProof="0" smtClean="0"/>
              <a:t>5</a:t>
            </a:fld>
            <a:endParaRPr lang="pt-BR" noProof="0" dirty="0"/>
          </a:p>
        </p:txBody>
      </p:sp>
      <p:sp>
        <p:nvSpPr>
          <p:cNvPr id="8" name="CaixaDeTexto 7"/>
          <p:cNvSpPr txBox="1"/>
          <p:nvPr/>
        </p:nvSpPr>
        <p:spPr>
          <a:xfrm>
            <a:off x="144835" y="2190361"/>
            <a:ext cx="1219939" cy="892552"/>
          </a:xfrm>
          <a:prstGeom prst="rect">
            <a:avLst/>
          </a:prstGeom>
          <a:noFill/>
        </p:spPr>
        <p:txBody>
          <a:bodyPr wrap="square" rtlCol="0">
            <a:spAutoFit/>
          </a:bodyPr>
          <a:lstStyle/>
          <a:p>
            <a:r>
              <a:rPr lang="pt-BR" sz="1300" dirty="0">
                <a:latin typeface="Arial" panose="020B0604020202020204" pitchFamily="34" charset="0"/>
                <a:cs typeface="Arial" panose="020B0604020202020204" pitchFamily="34" charset="0"/>
              </a:rPr>
              <a:t>Promover Arquitetura e Urbanismo para Todos.</a:t>
            </a:r>
          </a:p>
        </p:txBody>
      </p:sp>
      <p:sp>
        <p:nvSpPr>
          <p:cNvPr id="9" name="CaixaDeTexto 8"/>
          <p:cNvSpPr txBox="1"/>
          <p:nvPr/>
        </p:nvSpPr>
        <p:spPr>
          <a:xfrm>
            <a:off x="1342237" y="2190361"/>
            <a:ext cx="1769454" cy="1292662"/>
          </a:xfrm>
          <a:prstGeom prst="rect">
            <a:avLst/>
          </a:prstGeom>
          <a:noFill/>
        </p:spPr>
        <p:txBody>
          <a:bodyPr wrap="square" rtlCol="0">
            <a:spAutoFit/>
          </a:bodyPr>
          <a:lstStyle/>
          <a:p>
            <a:pPr algn="just"/>
            <a:r>
              <a:rPr lang="pt-BR" sz="1300" dirty="0">
                <a:latin typeface="Arial" panose="020B0604020202020204" pitchFamily="34" charset="0"/>
                <a:cs typeface="Arial" panose="020B0604020202020204" pitchFamily="34" charset="0"/>
              </a:rPr>
              <a:t>Ser reconhecido como referência na defesa e fomento das boas práticas da Arquitetura e Urbanismo.</a:t>
            </a:r>
          </a:p>
        </p:txBody>
      </p:sp>
      <p:sp>
        <p:nvSpPr>
          <p:cNvPr id="10" name="CaixaDeTexto 9"/>
          <p:cNvSpPr txBox="1"/>
          <p:nvPr/>
        </p:nvSpPr>
        <p:spPr>
          <a:xfrm>
            <a:off x="3024275" y="1917565"/>
            <a:ext cx="1998104" cy="2970044"/>
          </a:xfrm>
          <a:prstGeom prst="rect">
            <a:avLst/>
          </a:prstGeom>
          <a:noFill/>
        </p:spPr>
        <p:txBody>
          <a:bodyPr wrap="square" rtlCol="0">
            <a:spAutoFit/>
          </a:bodyPr>
          <a:lstStyle/>
          <a:p>
            <a:pPr marL="285750" indent="-285750">
              <a:buFont typeface="Wingdings" panose="05000000000000000000" pitchFamily="2" charset="2"/>
              <a:buChar char="ü"/>
            </a:pPr>
            <a:endParaRPr lang="pt-BR" sz="13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endParaRPr lang="pt-BR" sz="5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pt-BR" sz="1300" dirty="0">
                <a:latin typeface="Arial" panose="020B0604020202020204" pitchFamily="34" charset="0"/>
                <a:cs typeface="Arial" panose="020B0604020202020204" pitchFamily="34" charset="0"/>
              </a:rPr>
              <a:t>Excelência organizacional;</a:t>
            </a:r>
          </a:p>
          <a:p>
            <a:pPr marL="285750" indent="-285750">
              <a:buFont typeface="Wingdings" panose="05000000000000000000" pitchFamily="2" charset="2"/>
              <a:buChar char="ü"/>
            </a:pPr>
            <a:r>
              <a:rPr lang="pt-BR" sz="1300" dirty="0">
                <a:latin typeface="Arial" panose="020B0604020202020204" pitchFamily="34" charset="0"/>
                <a:cs typeface="Arial" panose="020B0604020202020204" pitchFamily="34" charset="0"/>
              </a:rPr>
              <a:t>Comprometimento com a inovação; </a:t>
            </a:r>
          </a:p>
          <a:p>
            <a:pPr marL="285750" indent="-285750">
              <a:buFont typeface="Wingdings" panose="05000000000000000000" pitchFamily="2" charset="2"/>
              <a:buChar char="ü"/>
            </a:pPr>
            <a:r>
              <a:rPr lang="pt-BR" sz="1300" dirty="0">
                <a:latin typeface="Arial" panose="020B0604020202020204" pitchFamily="34" charset="0"/>
                <a:cs typeface="Arial" panose="020B0604020202020204" pitchFamily="34" charset="0"/>
              </a:rPr>
              <a:t> Unicidade e integração; </a:t>
            </a:r>
          </a:p>
          <a:p>
            <a:pPr marL="285750" indent="-285750">
              <a:buFont typeface="Wingdings" panose="05000000000000000000" pitchFamily="2" charset="2"/>
              <a:buChar char="ü"/>
            </a:pPr>
            <a:r>
              <a:rPr lang="pt-BR" sz="1300" dirty="0">
                <a:latin typeface="Arial" panose="020B0604020202020204" pitchFamily="34" charset="0"/>
                <a:cs typeface="Arial" panose="020B0604020202020204" pitchFamily="34" charset="0"/>
              </a:rPr>
              <a:t>Democratização da informação e conhecimento; </a:t>
            </a:r>
          </a:p>
          <a:p>
            <a:pPr marL="285750" indent="-285750">
              <a:buFont typeface="Wingdings" panose="05000000000000000000" pitchFamily="2" charset="2"/>
              <a:buChar char="ü"/>
            </a:pPr>
            <a:r>
              <a:rPr lang="pt-BR" sz="1300" dirty="0">
                <a:latin typeface="Arial" panose="020B0604020202020204" pitchFamily="34" charset="0"/>
                <a:cs typeface="Arial" panose="020B0604020202020204" pitchFamily="34" charset="0"/>
              </a:rPr>
              <a:t>Interlocução da Arquitetura e Urbanismo na sociedade.</a:t>
            </a:r>
          </a:p>
        </p:txBody>
      </p:sp>
      <p:pic>
        <p:nvPicPr>
          <p:cNvPr id="12" name="Imagem 11"/>
          <p:cNvPicPr>
            <a:picLocks noChangeAspect="1"/>
          </p:cNvPicPr>
          <p:nvPr/>
        </p:nvPicPr>
        <p:blipFill rotWithShape="1">
          <a:blip r:embed="rId5">
            <a:duotone>
              <a:prstClr val="black"/>
              <a:schemeClr val="accent3">
                <a:tint val="45000"/>
                <a:satMod val="400000"/>
              </a:schemeClr>
            </a:duotone>
          </a:blip>
          <a:srcRect l="54933" t="25105" r="36418" b="57237"/>
          <a:stretch/>
        </p:blipFill>
        <p:spPr>
          <a:xfrm>
            <a:off x="5575574" y="1415583"/>
            <a:ext cx="597724" cy="686449"/>
          </a:xfrm>
          <a:prstGeom prst="rect">
            <a:avLst/>
          </a:prstGeom>
        </p:spPr>
      </p:pic>
      <p:pic>
        <p:nvPicPr>
          <p:cNvPr id="13" name="Imagem 12"/>
          <p:cNvPicPr>
            <a:picLocks noChangeAspect="1"/>
          </p:cNvPicPr>
          <p:nvPr/>
        </p:nvPicPr>
        <p:blipFill rotWithShape="1">
          <a:blip r:embed="rId6">
            <a:duotone>
              <a:schemeClr val="accent3">
                <a:shade val="45000"/>
                <a:satMod val="135000"/>
              </a:schemeClr>
              <a:prstClr val="white"/>
            </a:duotone>
          </a:blip>
          <a:srcRect l="2954" t="27340" r="89167" b="59326"/>
          <a:stretch/>
        </p:blipFill>
        <p:spPr>
          <a:xfrm>
            <a:off x="7089340" y="1395735"/>
            <a:ext cx="834759" cy="794626"/>
          </a:xfrm>
          <a:prstGeom prst="rect">
            <a:avLst/>
          </a:prstGeom>
        </p:spPr>
      </p:pic>
      <p:pic>
        <p:nvPicPr>
          <p:cNvPr id="14" name="Imagem 13"/>
          <p:cNvPicPr>
            <a:picLocks noChangeAspect="1"/>
          </p:cNvPicPr>
          <p:nvPr/>
        </p:nvPicPr>
        <p:blipFill rotWithShape="1">
          <a:blip r:embed="rId7">
            <a:duotone>
              <a:schemeClr val="accent3">
                <a:shade val="45000"/>
                <a:satMod val="135000"/>
              </a:schemeClr>
              <a:prstClr val="white"/>
            </a:duotone>
          </a:blip>
          <a:srcRect l="31014" t="55976" r="58581" b="25406"/>
          <a:stretch/>
        </p:blipFill>
        <p:spPr>
          <a:xfrm>
            <a:off x="8848696" y="1559777"/>
            <a:ext cx="463532" cy="466542"/>
          </a:xfrm>
          <a:prstGeom prst="rect">
            <a:avLst/>
          </a:prstGeom>
        </p:spPr>
      </p:pic>
      <p:pic>
        <p:nvPicPr>
          <p:cNvPr id="15" name="Imagem 14"/>
          <p:cNvPicPr>
            <a:picLocks noChangeAspect="1"/>
          </p:cNvPicPr>
          <p:nvPr/>
        </p:nvPicPr>
        <p:blipFill rotWithShape="1">
          <a:blip r:embed="rId8">
            <a:duotone>
              <a:prstClr val="black"/>
              <a:schemeClr val="accent3">
                <a:tint val="45000"/>
                <a:satMod val="400000"/>
              </a:schemeClr>
            </a:duotone>
          </a:blip>
          <a:srcRect l="36149" t="27988" r="59189" b="64084"/>
          <a:stretch/>
        </p:blipFill>
        <p:spPr>
          <a:xfrm>
            <a:off x="5338834" y="3417996"/>
            <a:ext cx="943400" cy="902383"/>
          </a:xfrm>
          <a:prstGeom prst="rect">
            <a:avLst/>
          </a:prstGeom>
        </p:spPr>
      </p:pic>
      <p:pic>
        <p:nvPicPr>
          <p:cNvPr id="16" name="Imagem 15"/>
          <p:cNvPicPr/>
          <p:nvPr/>
        </p:nvPicPr>
        <p:blipFill rotWithShape="1">
          <a:blip r:embed="rId9">
            <a:duotone>
              <a:prstClr val="black"/>
              <a:schemeClr val="accent3">
                <a:tint val="45000"/>
                <a:satMod val="400000"/>
              </a:schemeClr>
            </a:duotone>
            <a:extLst>
              <a:ext uri="{28A0092B-C50C-407E-A947-70E740481C1C}">
                <a14:useLocalDpi xmlns:a14="http://schemas.microsoft.com/office/drawing/2010/main" val="0"/>
              </a:ext>
            </a:extLst>
          </a:blip>
          <a:srcRect l="68469" t="23922" r="22235" b="63067"/>
          <a:stretch/>
        </p:blipFill>
        <p:spPr>
          <a:xfrm>
            <a:off x="6945573" y="3417996"/>
            <a:ext cx="1110424" cy="812339"/>
          </a:xfrm>
          <a:prstGeom prst="rect">
            <a:avLst/>
          </a:prstGeom>
        </p:spPr>
      </p:pic>
      <p:pic>
        <p:nvPicPr>
          <p:cNvPr id="17" name="Imagem 16"/>
          <p:cNvPicPr>
            <a:picLocks noChangeAspect="1"/>
          </p:cNvPicPr>
          <p:nvPr/>
        </p:nvPicPr>
        <p:blipFill rotWithShape="1">
          <a:blip r:embed="rId10">
            <a:duotone>
              <a:schemeClr val="accent3">
                <a:shade val="45000"/>
                <a:satMod val="135000"/>
              </a:schemeClr>
              <a:prstClr val="white"/>
            </a:duotone>
          </a:blip>
          <a:srcRect l="676" t="51291" r="86892" b="27327"/>
          <a:stretch/>
        </p:blipFill>
        <p:spPr>
          <a:xfrm>
            <a:off x="8719336" y="3521460"/>
            <a:ext cx="627859" cy="607386"/>
          </a:xfrm>
          <a:prstGeom prst="rect">
            <a:avLst/>
          </a:prstGeom>
        </p:spPr>
      </p:pic>
      <p:sp>
        <p:nvSpPr>
          <p:cNvPr id="24" name="Retângulo 23"/>
          <p:cNvSpPr/>
          <p:nvPr/>
        </p:nvSpPr>
        <p:spPr>
          <a:xfrm>
            <a:off x="144835" y="2190361"/>
            <a:ext cx="1119486" cy="1227635"/>
          </a:xfrm>
          <a:prstGeom prst="rect">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1344147" y="2190361"/>
            <a:ext cx="1710056" cy="1492716"/>
          </a:xfrm>
          <a:prstGeom prst="rect">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p:nvSpPr>
        <p:spPr>
          <a:xfrm>
            <a:off x="3102926" y="2190361"/>
            <a:ext cx="1818793" cy="2697248"/>
          </a:xfrm>
          <a:prstGeom prst="rect">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8" name="Conector reto 27"/>
          <p:cNvCxnSpPr/>
          <p:nvPr/>
        </p:nvCxnSpPr>
        <p:spPr>
          <a:xfrm flipH="1">
            <a:off x="6646776" y="1817152"/>
            <a:ext cx="14068" cy="10972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flipH="1">
            <a:off x="8281119" y="1813677"/>
            <a:ext cx="14068" cy="10972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flipH="1">
            <a:off x="6613000" y="3557978"/>
            <a:ext cx="14068" cy="10972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flipH="1">
            <a:off x="8288153" y="3557978"/>
            <a:ext cx="14068" cy="10972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a:off x="5205444" y="3179299"/>
            <a:ext cx="1224488" cy="1142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Conector reto 36"/>
          <p:cNvCxnSpPr/>
          <p:nvPr/>
        </p:nvCxnSpPr>
        <p:spPr>
          <a:xfrm>
            <a:off x="6783067" y="3190722"/>
            <a:ext cx="1224488" cy="1142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Conector reto 37"/>
          <p:cNvCxnSpPr/>
          <p:nvPr/>
        </p:nvCxnSpPr>
        <p:spPr>
          <a:xfrm>
            <a:off x="8468218" y="3167876"/>
            <a:ext cx="1224488" cy="1142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42" name="Imagem 41"/>
          <p:cNvPicPr>
            <a:picLocks noChangeAspect="1"/>
          </p:cNvPicPr>
          <p:nvPr/>
        </p:nvPicPr>
        <p:blipFill rotWithShape="1">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Lst>
          </a:blip>
          <a:srcRect l="76486" t="74835" r="15541" b="12673"/>
          <a:stretch/>
        </p:blipFill>
        <p:spPr>
          <a:xfrm>
            <a:off x="5286716" y="5079141"/>
            <a:ext cx="523818" cy="461670"/>
          </a:xfrm>
          <a:prstGeom prst="rect">
            <a:avLst/>
          </a:prstGeom>
        </p:spPr>
      </p:pic>
      <p:sp>
        <p:nvSpPr>
          <p:cNvPr id="43" name="CaixaDeTexto 42"/>
          <p:cNvSpPr txBox="1"/>
          <p:nvPr/>
        </p:nvSpPr>
        <p:spPr>
          <a:xfrm>
            <a:off x="5977678" y="4970875"/>
            <a:ext cx="3958958" cy="1631216"/>
          </a:xfrm>
          <a:prstGeom prst="rect">
            <a:avLst/>
          </a:prstGeom>
          <a:noFill/>
        </p:spPr>
        <p:txBody>
          <a:bodyPr wrap="square" rtlCol="0">
            <a:spAutoFit/>
          </a:bodyPr>
          <a:lstStyle/>
          <a:p>
            <a:endParaRPr lang="pt-BR" sz="600" b="1" dirty="0">
              <a:solidFill>
                <a:srgbClr val="006666"/>
              </a:solidFill>
              <a:latin typeface="Arial" panose="020B0604020202020204" pitchFamily="34" charset="0"/>
              <a:cs typeface="Arial" panose="020B0604020202020204" pitchFamily="34" charset="0"/>
            </a:endParaRPr>
          </a:p>
          <a:p>
            <a:r>
              <a:rPr lang="pt-BR" sz="1100" b="1" dirty="0">
                <a:solidFill>
                  <a:srgbClr val="006666"/>
                </a:solidFill>
                <a:latin typeface="Arial" panose="020B0604020202020204" pitchFamily="34" charset="0"/>
                <a:cs typeface="Arial" panose="020B0604020202020204" pitchFamily="34" charset="0"/>
              </a:rPr>
              <a:t> Jorge Romano Netto- </a:t>
            </a:r>
            <a:r>
              <a:rPr lang="pt-BR" sz="1000" dirty="0">
                <a:latin typeface="Arial" panose="020B0604020202020204" pitchFamily="34" charset="0"/>
                <a:cs typeface="Arial" panose="020B0604020202020204" pitchFamily="34" charset="0"/>
              </a:rPr>
              <a:t>Presidente</a:t>
            </a:r>
          </a:p>
          <a:p>
            <a:endParaRPr lang="pt-BR" sz="200" dirty="0">
              <a:latin typeface="Arial" panose="020B0604020202020204" pitchFamily="34" charset="0"/>
              <a:cs typeface="Arial" panose="020B0604020202020204" pitchFamily="34" charset="0"/>
            </a:endParaRPr>
          </a:p>
          <a:p>
            <a:r>
              <a:rPr lang="pt-BR" sz="1100" b="1" dirty="0">
                <a:solidFill>
                  <a:srgbClr val="006666"/>
                </a:solidFill>
                <a:latin typeface="Arial" panose="020B0604020202020204" pitchFamily="34" charset="0"/>
                <a:cs typeface="Arial" panose="020B0604020202020204" pitchFamily="34" charset="0"/>
              </a:rPr>
              <a:t> Rodrigo Edson Castro </a:t>
            </a:r>
            <a:r>
              <a:rPr lang="pt-BR" sz="1100" b="1" dirty="0" err="1">
                <a:solidFill>
                  <a:srgbClr val="006666"/>
                </a:solidFill>
                <a:latin typeface="Arial" panose="020B0604020202020204" pitchFamily="34" charset="0"/>
                <a:cs typeface="Arial" panose="020B0604020202020204" pitchFamily="34" charset="0"/>
              </a:rPr>
              <a:t>Avila</a:t>
            </a:r>
            <a:r>
              <a:rPr lang="pt-BR" sz="1100" b="1" dirty="0">
                <a:solidFill>
                  <a:srgbClr val="006666"/>
                </a:solidFill>
                <a:latin typeface="Arial" panose="020B0604020202020204" pitchFamily="34" charset="0"/>
                <a:cs typeface="Arial" panose="020B0604020202020204" pitchFamily="34" charset="0"/>
              </a:rPr>
              <a:t> - </a:t>
            </a:r>
            <a:r>
              <a:rPr lang="pt-BR" sz="1000" dirty="0">
                <a:latin typeface="Arial" panose="020B0604020202020204" pitchFamily="34" charset="0"/>
                <a:cs typeface="Arial" panose="020B0604020202020204" pitchFamily="34" charset="0"/>
              </a:rPr>
              <a:t>Coordenador da </a:t>
            </a:r>
            <a:r>
              <a:rPr lang="pt-BR" sz="1000" dirty="0" err="1">
                <a:latin typeface="Arial" panose="020B0604020202020204" pitchFamily="34" charset="0"/>
                <a:cs typeface="Arial" panose="020B0604020202020204" pitchFamily="34" charset="0"/>
              </a:rPr>
              <a:t>CPFi</a:t>
            </a:r>
            <a:endParaRPr lang="pt-BR" sz="1000" dirty="0">
              <a:latin typeface="Arial" panose="020B0604020202020204" pitchFamily="34" charset="0"/>
              <a:cs typeface="Arial" panose="020B0604020202020204" pitchFamily="34" charset="0"/>
            </a:endParaRPr>
          </a:p>
          <a:p>
            <a:endParaRPr lang="pt-BR" sz="200" dirty="0">
              <a:latin typeface="Arial" panose="020B0604020202020204" pitchFamily="34" charset="0"/>
              <a:cs typeface="Arial" panose="020B0604020202020204" pitchFamily="34" charset="0"/>
            </a:endParaRPr>
          </a:p>
          <a:p>
            <a:pPr>
              <a:lnSpc>
                <a:spcPct val="150000"/>
              </a:lnSpc>
            </a:pPr>
            <a:r>
              <a:rPr lang="pt-BR" sz="1100" b="1" dirty="0">
                <a:solidFill>
                  <a:srgbClr val="006666"/>
                </a:solidFill>
                <a:latin typeface="Arial" panose="020B0604020202020204" pitchFamily="34" charset="0"/>
                <a:cs typeface="Arial" panose="020B0604020202020204" pitchFamily="34" charset="0"/>
              </a:rPr>
              <a:t> Ingrid </a:t>
            </a:r>
            <a:r>
              <a:rPr lang="pt-BR" sz="1100" b="1" dirty="0" err="1">
                <a:solidFill>
                  <a:srgbClr val="006666"/>
                </a:solidFill>
                <a:latin typeface="Arial" panose="020B0604020202020204" pitchFamily="34" charset="0"/>
                <a:cs typeface="Arial" panose="020B0604020202020204" pitchFamily="34" charset="0"/>
              </a:rPr>
              <a:t>Skarlety</a:t>
            </a:r>
            <a:r>
              <a:rPr lang="pt-BR" sz="1100" b="1" dirty="0">
                <a:solidFill>
                  <a:srgbClr val="006666"/>
                </a:solidFill>
                <a:latin typeface="Arial" panose="020B0604020202020204" pitchFamily="34" charset="0"/>
                <a:cs typeface="Arial" panose="020B0604020202020204" pitchFamily="34" charset="0"/>
              </a:rPr>
              <a:t>- </a:t>
            </a:r>
            <a:r>
              <a:rPr lang="pt-BR" sz="1000" dirty="0">
                <a:latin typeface="Arial" panose="020B0604020202020204" pitchFamily="34" charset="0"/>
                <a:cs typeface="Arial" panose="020B0604020202020204" pitchFamily="34" charset="0"/>
              </a:rPr>
              <a:t>Gerente Geral</a:t>
            </a:r>
          </a:p>
          <a:p>
            <a:pPr>
              <a:lnSpc>
                <a:spcPct val="150000"/>
              </a:lnSpc>
            </a:pPr>
            <a:r>
              <a:rPr lang="pt-BR" sz="1100" b="1" dirty="0">
                <a:solidFill>
                  <a:srgbClr val="006666"/>
                </a:solidFill>
                <a:latin typeface="Arial" panose="020B0604020202020204" pitchFamily="34" charset="0"/>
                <a:cs typeface="Arial" panose="020B0604020202020204" pitchFamily="34" charset="0"/>
              </a:rPr>
              <a:t> </a:t>
            </a:r>
            <a:r>
              <a:rPr lang="pt-BR" sz="1100" b="1" dirty="0" err="1">
                <a:solidFill>
                  <a:srgbClr val="006666"/>
                </a:solidFill>
                <a:latin typeface="Arial" panose="020B0604020202020204" pitchFamily="34" charset="0"/>
                <a:cs typeface="Arial" panose="020B0604020202020204" pitchFamily="34" charset="0"/>
              </a:rPr>
              <a:t>Antonio</a:t>
            </a:r>
            <a:r>
              <a:rPr lang="pt-BR" sz="1100" b="1" dirty="0">
                <a:solidFill>
                  <a:srgbClr val="006666"/>
                </a:solidFill>
                <a:latin typeface="Arial" panose="020B0604020202020204" pitchFamily="34" charset="0"/>
                <a:cs typeface="Arial" panose="020B0604020202020204" pitchFamily="34" charset="0"/>
              </a:rPr>
              <a:t> Thiago Gomes Rocha - </a:t>
            </a:r>
            <a:r>
              <a:rPr lang="pt-BR" sz="1000" dirty="0">
                <a:solidFill>
                  <a:prstClr val="black"/>
                </a:solidFill>
                <a:latin typeface="Arial" panose="020B0604020202020204" pitchFamily="34" charset="0"/>
                <a:cs typeface="Arial" panose="020B0604020202020204" pitchFamily="34" charset="0"/>
              </a:rPr>
              <a:t>Gerente Adm. Financeiro</a:t>
            </a:r>
          </a:p>
          <a:p>
            <a:endParaRPr lang="pt-BR" sz="1000" dirty="0">
              <a:latin typeface="Arial" panose="020B0604020202020204" pitchFamily="34" charset="0"/>
              <a:cs typeface="Arial" panose="020B0604020202020204" pitchFamily="34" charset="0"/>
            </a:endParaRPr>
          </a:p>
          <a:p>
            <a:r>
              <a:rPr lang="pt-BR" sz="1000" dirty="0">
                <a:latin typeface="Arial" panose="020B0604020202020204" pitchFamily="34" charset="0"/>
                <a:cs typeface="Arial" panose="020B0604020202020204" pitchFamily="34" charset="0"/>
              </a:rPr>
              <a:t> </a:t>
            </a:r>
            <a:r>
              <a:rPr lang="pt-BR" sz="1100" b="1" dirty="0">
                <a:solidFill>
                  <a:srgbClr val="006666"/>
                </a:solidFill>
                <a:latin typeface="Arial" panose="020B0604020202020204" pitchFamily="34" charset="0"/>
                <a:cs typeface="Arial" panose="020B0604020202020204" pitchFamily="34" charset="0"/>
              </a:rPr>
              <a:t>Ananda Telles </a:t>
            </a:r>
            <a:r>
              <a:rPr lang="pt-BR" sz="1000" dirty="0">
                <a:latin typeface="Arial" panose="020B0604020202020204" pitchFamily="34" charset="0"/>
                <a:cs typeface="Arial" panose="020B0604020202020204" pitchFamily="34" charset="0"/>
              </a:rPr>
              <a:t>– Gerente Técnica</a:t>
            </a:r>
          </a:p>
          <a:p>
            <a:endParaRPr lang="pt-BR" sz="1400" dirty="0"/>
          </a:p>
        </p:txBody>
      </p:sp>
      <p:pic>
        <p:nvPicPr>
          <p:cNvPr id="44" name="Imagem 43"/>
          <p:cNvPicPr>
            <a:picLocks noChangeAspect="1"/>
          </p:cNvPicPr>
          <p:nvPr/>
        </p:nvPicPr>
        <p:blipFill rotWithShape="1">
          <a:blip r:embed="rId13">
            <a:duotone>
              <a:schemeClr val="accent3">
                <a:shade val="45000"/>
                <a:satMod val="135000"/>
              </a:schemeClr>
              <a:prstClr val="white"/>
            </a:duotone>
          </a:blip>
          <a:srcRect l="62028" t="71591" r="27432" b="12914"/>
          <a:stretch/>
        </p:blipFill>
        <p:spPr>
          <a:xfrm>
            <a:off x="5153770" y="6228988"/>
            <a:ext cx="443615" cy="364995"/>
          </a:xfrm>
          <a:prstGeom prst="rect">
            <a:avLst/>
          </a:prstGeom>
        </p:spPr>
      </p:pic>
      <p:sp>
        <p:nvSpPr>
          <p:cNvPr id="45" name="CaixaDeTexto 44"/>
          <p:cNvSpPr txBox="1"/>
          <p:nvPr/>
        </p:nvSpPr>
        <p:spPr>
          <a:xfrm>
            <a:off x="5965428" y="6356157"/>
            <a:ext cx="3940572" cy="292388"/>
          </a:xfrm>
          <a:prstGeom prst="rect">
            <a:avLst/>
          </a:prstGeom>
          <a:noFill/>
        </p:spPr>
        <p:txBody>
          <a:bodyPr wrap="square" rtlCol="0">
            <a:spAutoFit/>
          </a:bodyPr>
          <a:lstStyle/>
          <a:p>
            <a:r>
              <a:rPr lang="pt-BR" sz="1300" b="1" dirty="0">
                <a:solidFill>
                  <a:srgbClr val="006666"/>
                </a:solidFill>
                <a:latin typeface="Arial" panose="020B0604020202020204" pitchFamily="34" charset="0"/>
                <a:cs typeface="Arial" panose="020B0604020202020204" pitchFamily="34" charset="0"/>
              </a:rPr>
              <a:t>atendimento@cauto.org.br</a:t>
            </a:r>
          </a:p>
        </p:txBody>
      </p:sp>
      <p:sp>
        <p:nvSpPr>
          <p:cNvPr id="46" name="Retângulo 45"/>
          <p:cNvSpPr/>
          <p:nvPr/>
        </p:nvSpPr>
        <p:spPr>
          <a:xfrm>
            <a:off x="4993603" y="4967400"/>
            <a:ext cx="4810269" cy="1676638"/>
          </a:xfrm>
          <a:prstGeom prst="rect">
            <a:avLst/>
          </a:prstGeom>
          <a:noFill/>
          <a:ln>
            <a:solidFill>
              <a:srgbClr val="1C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141669" y="4945487"/>
            <a:ext cx="4751276" cy="1754326"/>
          </a:xfrm>
          <a:prstGeom prst="rect">
            <a:avLst/>
          </a:prstGeom>
          <a:noFill/>
        </p:spPr>
        <p:txBody>
          <a:bodyPr wrap="square" rtlCol="0">
            <a:spAutoFit/>
          </a:bodyPr>
          <a:lstStyle/>
          <a:p>
            <a:pPr algn="just"/>
            <a:r>
              <a:rPr lang="pt-BR" sz="1200" dirty="0">
                <a:latin typeface="Arial" panose="020B0604020202020204" pitchFamily="34" charset="0"/>
                <a:cs typeface="Arial" panose="020B0604020202020204" pitchFamily="34" charset="0"/>
              </a:rPr>
              <a:t>nº 12.378/2010 com a função de orientar, disciplinar e fiscalizar o exercício da profissão de arquitetura e urbanismo, zelar pela fiel observância dos princípios de ética e disciplina da classe em todo o território nacional, bem como pugnar pelo aperfeiçoamento do exercício da arquitetura e urbanismo. O CAU/RR tem sua organização e funcionamento normatizados pela sua lei de criação e regimento interno, está sediado em Boa Vista, capital do Estado, e possui em composição 5 conselheiros titulares e igual número de conselheiros suplentes.</a:t>
            </a:r>
            <a:endParaRPr lang="pt-BR" dirty="0"/>
          </a:p>
        </p:txBody>
      </p:sp>
      <p:sp>
        <p:nvSpPr>
          <p:cNvPr id="5" name="CaixaDeTexto 4"/>
          <p:cNvSpPr txBox="1"/>
          <p:nvPr/>
        </p:nvSpPr>
        <p:spPr>
          <a:xfrm>
            <a:off x="144835" y="3805750"/>
            <a:ext cx="2765790" cy="1477328"/>
          </a:xfrm>
          <a:prstGeom prst="rect">
            <a:avLst/>
          </a:prstGeom>
          <a:noFill/>
        </p:spPr>
        <p:txBody>
          <a:bodyPr wrap="square" rtlCol="0">
            <a:spAutoFit/>
          </a:bodyPr>
          <a:lstStyle/>
          <a:p>
            <a:pPr algn="just"/>
            <a:r>
              <a:rPr lang="pt-BR" sz="1200" dirty="0">
                <a:latin typeface="Arial" panose="020B0604020202020204" pitchFamily="34" charset="0"/>
                <a:cs typeface="Arial" panose="020B0604020202020204" pitchFamily="34" charset="0"/>
              </a:rPr>
              <a:t>O Conselho de Arquitetura e urbanismo de Roraima é uma autarquia federal da administração indireta, dotado de personalidade jurídica de direito público e estrutura federativa. Foi criado pela Lei Federal </a:t>
            </a:r>
          </a:p>
          <a:p>
            <a:endParaRPr lang="pt-BR" dirty="0"/>
          </a:p>
        </p:txBody>
      </p:sp>
    </p:spTree>
    <p:extLst>
      <p:ext uri="{BB962C8B-B14F-4D97-AF65-F5344CB8AC3E}">
        <p14:creationId xmlns:p14="http://schemas.microsoft.com/office/powerpoint/2010/main" val="8194849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9D25DA53-DAF4-4691-867F-DC7387C92EA8}"/>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24</a:t>
            </a:r>
          </a:p>
        </p:txBody>
      </p:sp>
      <p:sp>
        <p:nvSpPr>
          <p:cNvPr id="20" name="CaixaDeTexto 19">
            <a:extLst>
              <a:ext uri="{FF2B5EF4-FFF2-40B4-BE49-F238E27FC236}">
                <a16:creationId xmlns:a16="http://schemas.microsoft.com/office/drawing/2014/main" id="{0434FBE5-F0E0-49C0-8A54-015D945C26A1}"/>
              </a:ext>
            </a:extLst>
          </p:cNvPr>
          <p:cNvSpPr txBox="1"/>
          <p:nvPr/>
        </p:nvSpPr>
        <p:spPr>
          <a:xfrm>
            <a:off x="3442310" y="5320805"/>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36</a:t>
            </a:r>
          </a:p>
        </p:txBody>
      </p:sp>
      <p:sp>
        <p:nvSpPr>
          <p:cNvPr id="22" name="CaixaDeTexto 21">
            <a:extLst>
              <a:ext uri="{FF2B5EF4-FFF2-40B4-BE49-F238E27FC236}">
                <a16:creationId xmlns:a16="http://schemas.microsoft.com/office/drawing/2014/main" id="{86DBD775-2A45-467C-96BA-3E3987EA3EAC}"/>
              </a:ext>
            </a:extLst>
          </p:cNvPr>
          <p:cNvSpPr txBox="1"/>
          <p:nvPr/>
        </p:nvSpPr>
        <p:spPr>
          <a:xfrm>
            <a:off x="3604235" y="5419447"/>
            <a:ext cx="489236" cy="880117"/>
          </a:xfrm>
          <a:prstGeom prst="rect">
            <a:avLst/>
          </a:prstGeom>
          <a:noFill/>
        </p:spPr>
        <p:txBody>
          <a:bodyPr vert="vert270" wrap="square" rtlCol="0">
            <a:spAutoFit/>
          </a:bodyPr>
          <a:lstStyle/>
          <a:p>
            <a:pPr>
              <a:lnSpc>
                <a:spcPct val="70000"/>
              </a:lnSpc>
              <a:defRPr/>
            </a:pPr>
            <a:r>
              <a:rPr lang="pt-BR" sz="1400" kern="0" dirty="0">
                <a:solidFill>
                  <a:schemeClr val="bg1"/>
                </a:solidFill>
                <a:latin typeface="Segoe UI" panose="020B0502040204020203" pitchFamily="34" charset="0"/>
                <a:cs typeface="Segoe UI" panose="020B0502040204020203" pitchFamily="34" charset="0"/>
              </a:rPr>
              <a:t>Estagiários</a:t>
            </a:r>
          </a:p>
        </p:txBody>
      </p:sp>
      <p:sp>
        <p:nvSpPr>
          <p:cNvPr id="30" name="Espaço Reservado para Texto 3">
            <a:extLst>
              <a:ext uri="{FF2B5EF4-FFF2-40B4-BE49-F238E27FC236}">
                <a16:creationId xmlns:a16="http://schemas.microsoft.com/office/drawing/2014/main" id="{A5D173E8-C2DF-46D4-99DF-87A962AA4BF5}"/>
              </a:ext>
            </a:extLst>
          </p:cNvPr>
          <p:cNvSpPr txBox="1">
            <a:spLocks/>
          </p:cNvSpPr>
          <p:nvPr/>
        </p:nvSpPr>
        <p:spPr>
          <a:xfrm>
            <a:off x="249271" y="939305"/>
            <a:ext cx="2560190" cy="49793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defRPr/>
            </a:pPr>
            <a:r>
              <a:rPr lang="pt-BR" sz="1200" dirty="0">
                <a:latin typeface="Arial" panose="020B0604020202020204" pitchFamily="34" charset="0"/>
                <a:cs typeface="Arial" panose="020B0604020202020204" pitchFamily="34" charset="0"/>
              </a:rPr>
              <a:t>É efetuada de acordo as diretrizes orçamentarias e realizadas por centro de custos. Cada Projeto e ou Atividade possui um centro de custo integrado as ações aprovadas no seu plano de ação e vinculadas a uma meta estratégica. </a:t>
            </a:r>
          </a:p>
          <a:p>
            <a:pPr marL="0" indent="0" algn="just">
              <a:lnSpc>
                <a:spcPct val="150000"/>
              </a:lnSpc>
              <a:buNone/>
              <a:defRPr/>
            </a:pPr>
            <a:r>
              <a:rPr lang="pt-BR" sz="1200" dirty="0">
                <a:latin typeface="Arial" panose="020B0604020202020204" pitchFamily="34" charset="0"/>
                <a:cs typeface="Arial" panose="020B0604020202020204" pitchFamily="34" charset="0"/>
              </a:rPr>
              <a:t>São acompanhadas mensalmente, e relatados possíveis desvios de cursos, quando há necessidade, são efetuados ajustes contábeis e ou transposições mediante solicitação e aprovação das instancias e ou dos requerentes, quando ocorre alteração no valor total do orçado no plano, são efetuadas reformulações.</a:t>
            </a:r>
          </a:p>
          <a:p>
            <a:pPr marL="0" indent="0" algn="just">
              <a:lnSpc>
                <a:spcPct val="150000"/>
              </a:lnSpc>
              <a:buNone/>
              <a:defRPr/>
            </a:pPr>
            <a:r>
              <a:rPr lang="pt-BR" sz="1200" dirty="0">
                <a:latin typeface="Arial" panose="020B0604020202020204" pitchFamily="34" charset="0"/>
                <a:cs typeface="Arial" panose="020B0604020202020204" pitchFamily="34" charset="0"/>
              </a:rPr>
              <a:t> </a:t>
            </a: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p:txBody>
      </p:sp>
      <p:sp>
        <p:nvSpPr>
          <p:cNvPr id="21" name="Espaço Reservado para Texto 3">
            <a:extLst>
              <a:ext uri="{FF2B5EF4-FFF2-40B4-BE49-F238E27FC236}">
                <a16:creationId xmlns:a16="http://schemas.microsoft.com/office/drawing/2014/main" id="{6D7C5ECD-62B9-4973-8203-2DC407E774B2}"/>
              </a:ext>
            </a:extLst>
          </p:cNvPr>
          <p:cNvSpPr txBox="1">
            <a:spLocks/>
          </p:cNvSpPr>
          <p:nvPr/>
        </p:nvSpPr>
        <p:spPr>
          <a:xfrm>
            <a:off x="2809461" y="939305"/>
            <a:ext cx="4260399" cy="49793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defRPr/>
            </a:pPr>
            <a:r>
              <a:rPr lang="pt-BR" sz="1200" dirty="0">
                <a:latin typeface="Arial" panose="020B0604020202020204" pitchFamily="34" charset="0"/>
                <a:cs typeface="Arial" panose="020B0604020202020204" pitchFamily="34" charset="0"/>
              </a:rPr>
              <a:t>Todo os projetos e atividades aprovados e contido no Plano de Ação do CAU/RR - 2020 são organizados e vinculados por centro de custos, que os remete a uma conta contábil permitindo identificar os custos específicos de cada ação. Assim, são conhecidos os custos fixos, e os custos variáveis, o que permite efetuar por ocasião da elaboração do Plano de Ação e Orçamento do CAU/RR, para cada exercício as projeções de despesas que são acompanhadas, tanto no início do exercício e ou contratos assinados, para a indicação orçamentária, emissão de </a:t>
            </a:r>
            <a:r>
              <a:rPr lang="pt-BR" sz="1200" dirty="0" err="1">
                <a:latin typeface="Arial" panose="020B0604020202020204" pitchFamily="34" charset="0"/>
                <a:cs typeface="Arial" panose="020B0604020202020204" pitchFamily="34" charset="0"/>
              </a:rPr>
              <a:t>pré</a:t>
            </a:r>
            <a:r>
              <a:rPr lang="pt-BR" sz="1200" dirty="0">
                <a:latin typeface="Arial" panose="020B0604020202020204" pitchFamily="34" charset="0"/>
                <a:cs typeface="Arial" panose="020B0604020202020204" pitchFamily="34" charset="0"/>
              </a:rPr>
              <a:t>-empenhos e empenhos. Posteriormente são acompanhados os índices de reajustes contratuais, e as respectivas execuções quantitativas e financeiras. Então a gestão dos custos é efetuada todos os dias, com acompanhamento dos pagamentos, e registros de todos os documentos que deram origem ao gasto, no que se refere a receita o acompanhamento é efetuado diariamente, sendo registrado as variações de todas as rubricas.</a:t>
            </a:r>
            <a:endParaRPr lang="pt-BR" sz="1200" dirty="0">
              <a:solidFill>
                <a:prstClr val="black"/>
              </a:solidFill>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185ADFD4-70EE-471D-98A9-C93559C0B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913" y="1223785"/>
            <a:ext cx="2528816" cy="25050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a:extLst>
              <a:ext uri="{FF2B5EF4-FFF2-40B4-BE49-F238E27FC236}">
                <a16:creationId xmlns:a16="http://schemas.microsoft.com/office/drawing/2014/main" id="{B6B0B7C9-0B4D-4F0C-BAD0-A71A3C637D1C}"/>
              </a:ext>
            </a:extLst>
          </p:cNvPr>
          <p:cNvGraphicFramePr/>
          <p:nvPr>
            <p:extLst>
              <p:ext uri="{D42A27DB-BD31-4B8C-83A1-F6EECF244321}">
                <p14:modId xmlns:p14="http://schemas.microsoft.com/office/powerpoint/2010/main" val="138367692"/>
              </p:ext>
            </p:extLst>
          </p:nvPr>
        </p:nvGraphicFramePr>
        <p:xfrm>
          <a:off x="6739821" y="3838337"/>
          <a:ext cx="3420311" cy="2680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CaixaDeTexto 13">
            <a:extLst>
              <a:ext uri="{FF2B5EF4-FFF2-40B4-BE49-F238E27FC236}">
                <a16:creationId xmlns:a16="http://schemas.microsoft.com/office/drawing/2014/main" id="{C2564B03-9465-449E-9E55-81317C1C35FE}"/>
              </a:ext>
            </a:extLst>
          </p:cNvPr>
          <p:cNvSpPr txBox="1"/>
          <p:nvPr/>
        </p:nvSpPr>
        <p:spPr>
          <a:xfrm>
            <a:off x="545910" y="409434"/>
            <a:ext cx="8802805" cy="461665"/>
          </a:xfrm>
          <a:prstGeom prst="rect">
            <a:avLst/>
          </a:prstGeom>
          <a:noFill/>
        </p:spPr>
        <p:txBody>
          <a:bodyPr wrap="square" rtlCol="0">
            <a:spAutoFit/>
          </a:bodyPr>
          <a:lstStyle/>
          <a:p>
            <a:r>
              <a:rPr lang="pt-BR" sz="2400" dirty="0">
                <a:latin typeface="Arial Black" panose="020B0A04020102020204" pitchFamily="34" charset="0"/>
              </a:rPr>
              <a:t>GESTÃO DE CUSTOS</a:t>
            </a:r>
          </a:p>
        </p:txBody>
      </p:sp>
    </p:spTree>
    <p:extLst>
      <p:ext uri="{BB962C8B-B14F-4D97-AF65-F5344CB8AC3E}">
        <p14:creationId xmlns:p14="http://schemas.microsoft.com/office/powerpoint/2010/main" val="3002393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8" name="Caixa de texto 7">
            <a:extLst>
              <a:ext uri="{FF2B5EF4-FFF2-40B4-BE49-F238E27FC236}">
                <a16:creationId xmlns:a16="http://schemas.microsoft.com/office/drawing/2014/main" id="{3DC4CCBA-12AD-4433-A381-A03661E3D927}"/>
              </a:ext>
            </a:extLst>
          </p:cNvPr>
          <p:cNvSpPr txBox="1"/>
          <p:nvPr/>
        </p:nvSpPr>
        <p:spPr>
          <a:xfrm>
            <a:off x="661165" y="1901594"/>
            <a:ext cx="8627214" cy="1846659"/>
          </a:xfrm>
          <a:prstGeom prst="rect">
            <a:avLst/>
          </a:prstGeom>
          <a:noFill/>
        </p:spPr>
        <p:txBody>
          <a:bodyPr wrap="square" lIns="0" tIns="0" rIns="0" bIns="0" rtlCol="0" anchor="ctr">
            <a:spAutoFit/>
          </a:bodyPr>
          <a:lstStyle/>
          <a:p>
            <a:pPr>
              <a:defRPr/>
            </a:pPr>
            <a:r>
              <a:rPr lang="pt-BR" sz="4000" b="1" dirty="0">
                <a:solidFill>
                  <a:srgbClr val="455F51">
                    <a:lumMod val="50000"/>
                  </a:srgbClr>
                </a:solidFill>
                <a:latin typeface="Arial" panose="020B0604020202020204" pitchFamily="34" charset="0"/>
                <a:cs typeface="Arial" panose="020B0604020202020204" pitchFamily="34" charset="0"/>
              </a:rPr>
              <a:t>6. INFORMAÇÕES </a:t>
            </a:r>
          </a:p>
          <a:p>
            <a:pPr>
              <a:defRPr/>
            </a:pPr>
            <a:r>
              <a:rPr lang="pt-BR" sz="4000" b="1" dirty="0">
                <a:solidFill>
                  <a:srgbClr val="455F51">
                    <a:lumMod val="50000"/>
                  </a:srgbClr>
                </a:solidFill>
                <a:latin typeface="Arial" panose="020B0604020202020204" pitchFamily="34" charset="0"/>
                <a:cs typeface="Arial" panose="020B0604020202020204" pitchFamily="34" charset="0"/>
              </a:rPr>
              <a:t>ORÇAMENTÁRIAS, FINANCEIRAS </a:t>
            </a:r>
          </a:p>
          <a:p>
            <a:pPr>
              <a:defRPr/>
            </a:pPr>
            <a:r>
              <a:rPr lang="pt-BR" sz="4000" b="1" dirty="0">
                <a:solidFill>
                  <a:srgbClr val="455F51">
                    <a:lumMod val="50000"/>
                  </a:srgbClr>
                </a:solidFill>
                <a:latin typeface="Arial" panose="020B0604020202020204" pitchFamily="34" charset="0"/>
                <a:cs typeface="Arial" panose="020B0604020202020204" pitchFamily="34" charset="0"/>
              </a:rPr>
              <a:t>E CONTÁBEIS.</a:t>
            </a:r>
          </a:p>
        </p:txBody>
      </p:sp>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1143000" y="365126"/>
            <a:ext cx="10515600" cy="1325563"/>
          </a:xfrm>
        </p:spPr>
        <p:txBody>
          <a:bodyPr rtlCol="0"/>
          <a:lstStyle/>
          <a:p>
            <a:pPr rtl="0"/>
            <a:r>
              <a:rPr lang="pt-BR" dirty="0"/>
              <a:t>Slide de balanced scorecard 1</a:t>
            </a:r>
          </a:p>
        </p:txBody>
      </p:sp>
    </p:spTree>
    <p:extLst>
      <p:ext uri="{BB962C8B-B14F-4D97-AF65-F5344CB8AC3E}">
        <p14:creationId xmlns:p14="http://schemas.microsoft.com/office/powerpoint/2010/main" val="1074110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1C067F31-016C-42B2-A9D9-19ECA845D945}"/>
              </a:ext>
              <a:ext uri="{C183D7F6-B498-43B3-948B-1728B52AA6E4}">
                <adec:decorative xmlns:adec="http://schemas.microsoft.com/office/drawing/2017/decorative" val="1"/>
              </a:ext>
            </a:extLst>
          </p:cNvPr>
          <p:cNvSpPr/>
          <p:nvPr/>
        </p:nvSpPr>
        <p:spPr>
          <a:xfrm>
            <a:off x="9252284" y="6165516"/>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27</a:t>
            </a:r>
          </a:p>
        </p:txBody>
      </p:sp>
      <p:sp>
        <p:nvSpPr>
          <p:cNvPr id="23" name="Espaço Reservado para Texto 3">
            <a:extLst>
              <a:ext uri="{FF2B5EF4-FFF2-40B4-BE49-F238E27FC236}">
                <a16:creationId xmlns:a16="http://schemas.microsoft.com/office/drawing/2014/main" id="{88BBAA8A-B838-4E79-AC88-0B8954C35C27}"/>
              </a:ext>
            </a:extLst>
          </p:cNvPr>
          <p:cNvSpPr txBox="1">
            <a:spLocks/>
          </p:cNvSpPr>
          <p:nvPr/>
        </p:nvSpPr>
        <p:spPr>
          <a:xfrm>
            <a:off x="502195" y="989609"/>
            <a:ext cx="3744952" cy="5605923"/>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b="1" dirty="0">
                <a:solidFill>
                  <a:prstClr val="black"/>
                </a:solidFill>
                <a:latin typeface="Arial" panose="020B0604020202020204" pitchFamily="34" charset="0"/>
                <a:cs typeface="Arial" panose="020B0604020202020204" pitchFamily="34" charset="0"/>
              </a:rPr>
              <a:t>Considerações</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O conjunto autárquico formado pelo CAU/BR e pelos CAU/UF utiliza um mesmo sistema informatizado de contabilidade estando este integrado a diversos sistemas de controle administrativo possibilitando, assim, um acompanhamento da gestão contábil do conjunto em tempo real, tanto pelas áreas técnicas do CAU/BR como por sua assessoria contábil terceirizada que presta consultoria e emite relatórios contábeis a todos os entes do CAU. </a:t>
            </a:r>
          </a:p>
          <a:p>
            <a:pPr marL="0" indent="0" algn="just">
              <a:lnSpc>
                <a:spcPct val="100000"/>
              </a:lnSpc>
              <a:buNone/>
              <a:defRPr/>
            </a:pPr>
            <a:r>
              <a:rPr lang="pt-BR" sz="1300" b="1" dirty="0">
                <a:solidFill>
                  <a:prstClr val="black"/>
                </a:solidFill>
                <a:latin typeface="Arial" panose="020B0604020202020204" pitchFamily="34" charset="0"/>
                <a:cs typeface="Arial" panose="020B0604020202020204" pitchFamily="34" charset="0"/>
              </a:rPr>
              <a:t>Norma interna</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Além da Lei n° 4320/1964, das Normas Brasileiras de Contabilidade Aplicadas ao Setor Público (NBCASP) e do manual correspondente (MCASP) seguidas integralmente pela Contadoria do CAU/</a:t>
            </a:r>
            <a:r>
              <a:rPr lang="pt-BR" sz="1300" dirty="0">
                <a:latin typeface="Arial" panose="020B0604020202020204" pitchFamily="34" charset="0"/>
                <a:cs typeface="Arial" panose="020B0604020202020204" pitchFamily="34" charset="0"/>
              </a:rPr>
              <a:t> RR</a:t>
            </a:r>
            <a:r>
              <a:rPr lang="pt-BR" sz="1300" dirty="0">
                <a:solidFill>
                  <a:prstClr val="black"/>
                </a:solidFill>
                <a:latin typeface="Arial" panose="020B0604020202020204" pitchFamily="34" charset="0"/>
                <a:cs typeface="Arial" panose="020B0604020202020204" pitchFamily="34" charset="0"/>
              </a:rPr>
              <a:t>, a Resolução CAU/BR nº 174/2018 dispõe sobre procedimentos orçamentários, contábeis e de prestação de contas a serem adotados pelo CAU/BR e pelos CAU/UF </a:t>
            </a:r>
            <a:r>
              <a:rPr lang="pt-BR" sz="1000" dirty="0">
                <a:solidFill>
                  <a:prstClr val="black"/>
                </a:solidFill>
                <a:latin typeface="Arial" panose="020B0604020202020204" pitchFamily="34" charset="0"/>
                <a:cs typeface="Arial" panose="020B0604020202020204" pitchFamily="34" charset="0"/>
              </a:rPr>
              <a:t>(</a:t>
            </a:r>
            <a:r>
              <a:rPr lang="pt-BR" sz="1000" dirty="0">
                <a:solidFill>
                  <a:prstClr val="black"/>
                </a:solidFill>
                <a:latin typeface="Arial" panose="020B0604020202020204" pitchFamily="34" charset="0"/>
                <a:cs typeface="Arial" panose="020B0604020202020204" pitchFamily="34" charset="0"/>
                <a:hlinkClick r:id="rId3"/>
              </a:rPr>
              <a:t>https://transparencia.caubr.gov.br/resolucao174/</a:t>
            </a:r>
            <a:r>
              <a:rPr lang="pt-BR" sz="1000" dirty="0">
                <a:solidFill>
                  <a:prstClr val="black"/>
                </a:solidFill>
                <a:latin typeface="Arial" panose="020B0604020202020204" pitchFamily="34" charset="0"/>
                <a:cs typeface="Arial" panose="020B0604020202020204" pitchFamily="34" charset="0"/>
              </a:rPr>
              <a:t>)</a:t>
            </a:r>
            <a:r>
              <a:rPr lang="pt-BR" sz="1300" dirty="0">
                <a:solidFill>
                  <a:prstClr val="black"/>
                </a:solidFill>
                <a:latin typeface="Arial" panose="020B0604020202020204" pitchFamily="34" charset="0"/>
                <a:cs typeface="Arial" panose="020B0604020202020204" pitchFamily="34" charset="0"/>
              </a:rPr>
              <a:t>. Tal norma propicia ao CAU/BR, dentre outros, de exercer acompanhamento por meio de orientações e proposições de melhorias das informações contábeis.</a:t>
            </a:r>
          </a:p>
        </p:txBody>
      </p:sp>
      <p:sp>
        <p:nvSpPr>
          <p:cNvPr id="15" name="objeto 7" descr="Retângulo bege">
            <a:extLst>
              <a:ext uri="{FF2B5EF4-FFF2-40B4-BE49-F238E27FC236}">
                <a16:creationId xmlns:a16="http://schemas.microsoft.com/office/drawing/2014/main" id="{1185C7A9-8E52-408E-B19E-E5A1EB33971B}"/>
              </a:ext>
            </a:extLst>
          </p:cNvPr>
          <p:cNvSpPr/>
          <p:nvPr/>
        </p:nvSpPr>
        <p:spPr bwMode="white">
          <a:xfrm flipV="1">
            <a:off x="457235" y="653142"/>
            <a:ext cx="920927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6" name="Espaço Reservado para Texto 3">
            <a:extLst>
              <a:ext uri="{FF2B5EF4-FFF2-40B4-BE49-F238E27FC236}">
                <a16:creationId xmlns:a16="http://schemas.microsoft.com/office/drawing/2014/main" id="{88BBAA8A-B838-4E79-AC88-0B8954C35C27}"/>
              </a:ext>
            </a:extLst>
          </p:cNvPr>
          <p:cNvSpPr txBox="1">
            <a:spLocks/>
          </p:cNvSpPr>
          <p:nvPr/>
        </p:nvSpPr>
        <p:spPr>
          <a:xfrm>
            <a:off x="5061874" y="1186126"/>
            <a:ext cx="3744952" cy="5409406"/>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b="1" dirty="0">
                <a:solidFill>
                  <a:prstClr val="black"/>
                </a:solidFill>
                <a:latin typeface="Arial" panose="020B0604020202020204" pitchFamily="34" charset="0"/>
                <a:cs typeface="Arial" panose="020B0604020202020204" pitchFamily="34" charset="0"/>
              </a:rPr>
              <a:t>Auditoria Interna do CAU/BR</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A Contadoria do CAU/</a:t>
            </a:r>
            <a:r>
              <a:rPr lang="pt-BR" sz="1300" dirty="0">
                <a:latin typeface="Arial" panose="020B0604020202020204" pitchFamily="34" charset="0"/>
                <a:cs typeface="Arial" panose="020B0604020202020204" pitchFamily="34" charset="0"/>
              </a:rPr>
              <a:t> RR</a:t>
            </a:r>
            <a:r>
              <a:rPr lang="pt-BR" sz="1300" dirty="0">
                <a:solidFill>
                  <a:prstClr val="black"/>
                </a:solidFill>
                <a:latin typeface="Arial" panose="020B0604020202020204" pitchFamily="34" charset="0"/>
                <a:cs typeface="Arial" panose="020B0604020202020204" pitchFamily="34" charset="0"/>
              </a:rPr>
              <a:t> conta ainda com a Auditoria (interna) do CAU/BR a qual incumbe “manifestar-se acerca das informações contábeis mensais por meio de relatórios”, segundo o art. 8°, § 2°, e art. 11, da referida Resolução CAU/BR nº 174/2018. </a:t>
            </a:r>
          </a:p>
          <a:p>
            <a:pPr marL="0" indent="0" algn="just">
              <a:lnSpc>
                <a:spcPct val="100000"/>
              </a:lnSpc>
              <a:buNone/>
              <a:defRPr/>
            </a:pPr>
            <a:r>
              <a:rPr lang="pt-BR" sz="1300" b="1" dirty="0">
                <a:solidFill>
                  <a:prstClr val="black"/>
                </a:solidFill>
                <a:latin typeface="Arial" panose="020B0604020202020204" pitchFamily="34" charset="0"/>
                <a:cs typeface="Arial" panose="020B0604020202020204" pitchFamily="34" charset="0"/>
              </a:rPr>
              <a:t>Declaração do Contador do CAU/</a:t>
            </a:r>
            <a:r>
              <a:rPr lang="pt-BR" sz="1300" dirty="0">
                <a:latin typeface="Arial" panose="020B0604020202020204" pitchFamily="34" charset="0"/>
                <a:cs typeface="Arial" panose="020B0604020202020204" pitchFamily="34" charset="0"/>
              </a:rPr>
              <a:t> RR</a:t>
            </a:r>
            <a:endParaRPr lang="pt-BR" sz="1300" b="1" dirty="0">
              <a:solidFill>
                <a:srgbClr val="FF0000"/>
              </a:solidFill>
              <a:latin typeface="Arial" panose="020B0604020202020204" pitchFamily="34" charset="0"/>
              <a:cs typeface="Arial" panose="020B0604020202020204" pitchFamily="34" charset="0"/>
            </a:endParaRP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Declaro que as informações constantes das Demonstrações Contábeis: Balanço Patrimonial, Balanço Orçamentário, Balanço Financeiro, Demonstração de Fluxos de Caixa e Demonstração das Variações Patrimoniais, regidos pela Lei nº 4.320/1964, pelas Normas Brasileiras de Contabilidade Aplicadas ao Setor Público (NBCASP) e pelo respectivo manual (MCASP), referentes ao exercício de 2019, refletem nos seus aspectos mais relevantes a situação orçamentária, financeira e patrimonial do Conselho de Arquitetura e Urbanismo de Roraima – CAU/</a:t>
            </a:r>
            <a:r>
              <a:rPr lang="pt-BR" sz="1300" dirty="0">
                <a:latin typeface="Arial" panose="020B0604020202020204" pitchFamily="34" charset="0"/>
                <a:cs typeface="Arial" panose="020B0604020202020204" pitchFamily="34" charset="0"/>
              </a:rPr>
              <a:t> RR</a:t>
            </a:r>
            <a:r>
              <a:rPr lang="pt-BR" sz="1300" dirty="0">
                <a:solidFill>
                  <a:prstClr val="black"/>
                </a:solidFill>
                <a:latin typeface="Arial" panose="020B0604020202020204" pitchFamily="34" charset="0"/>
                <a:cs typeface="Arial" panose="020B0604020202020204" pitchFamily="34" charset="0"/>
              </a:rPr>
              <a:t>.</a:t>
            </a:r>
          </a:p>
          <a:p>
            <a:pPr marL="0" indent="0" algn="just">
              <a:lnSpc>
                <a:spcPct val="100000"/>
              </a:lnSpc>
              <a:spcBef>
                <a:spcPts val="600"/>
              </a:spcBef>
              <a:buNone/>
              <a:defRPr/>
            </a:pPr>
            <a:r>
              <a:rPr lang="pt-BR" sz="1300" dirty="0">
                <a:latin typeface="Arial" panose="020B0604020202020204" pitchFamily="34" charset="0"/>
                <a:cs typeface="Arial" panose="020B0604020202020204" pitchFamily="34" charset="0"/>
              </a:rPr>
              <a:t>Boa Vista - RR, 06 de março</a:t>
            </a:r>
            <a:r>
              <a:rPr lang="pt-BR" sz="1300" dirty="0">
                <a:solidFill>
                  <a:prstClr val="black"/>
                </a:solidFill>
                <a:latin typeface="Arial" panose="020B0604020202020204" pitchFamily="34" charset="0"/>
                <a:cs typeface="Arial" panose="020B0604020202020204" pitchFamily="34" charset="0"/>
              </a:rPr>
              <a:t> de 2021.</a:t>
            </a:r>
          </a:p>
          <a:p>
            <a:pPr marL="0" indent="0" algn="just">
              <a:lnSpc>
                <a:spcPct val="100000"/>
              </a:lnSpc>
              <a:buNone/>
              <a:defRPr/>
            </a:pPr>
            <a:r>
              <a:rPr lang="pt-BR" sz="1300" dirty="0" err="1">
                <a:latin typeface="Arial" panose="020B0604020202020204" pitchFamily="34" charset="0"/>
                <a:cs typeface="Arial" panose="020B0604020202020204" pitchFamily="34" charset="0"/>
              </a:rPr>
              <a:t>Antonio</a:t>
            </a:r>
            <a:r>
              <a:rPr lang="pt-BR" sz="1300" dirty="0">
                <a:latin typeface="Arial" panose="020B0604020202020204" pitchFamily="34" charset="0"/>
                <a:cs typeface="Arial" panose="020B0604020202020204" pitchFamily="34" charset="0"/>
              </a:rPr>
              <a:t> Thiago Gomes Rocha</a:t>
            </a:r>
          </a:p>
          <a:p>
            <a:pPr marL="0" indent="0" algn="just">
              <a:lnSpc>
                <a:spcPct val="100000"/>
              </a:lnSpc>
              <a:spcBef>
                <a:spcPts val="0"/>
              </a:spcBef>
              <a:buNone/>
              <a:defRPr/>
            </a:pPr>
            <a:r>
              <a:rPr lang="pt-BR" sz="1300" dirty="0">
                <a:solidFill>
                  <a:prstClr val="black"/>
                </a:solidFill>
                <a:latin typeface="Arial" panose="020B0604020202020204" pitchFamily="34" charset="0"/>
                <a:cs typeface="Arial" panose="020B0604020202020204" pitchFamily="34" charset="0"/>
              </a:rPr>
              <a:t>Contador CRC/</a:t>
            </a:r>
            <a:r>
              <a:rPr lang="pt-BR" sz="1300" dirty="0">
                <a:latin typeface="Arial" panose="020B0604020202020204" pitchFamily="34" charset="0"/>
                <a:cs typeface="Arial" panose="020B0604020202020204" pitchFamily="34" charset="0"/>
              </a:rPr>
              <a:t>RR 16036</a:t>
            </a:r>
            <a:r>
              <a:rPr lang="pt-BR" sz="1300" dirty="0">
                <a:solidFill>
                  <a:prstClr val="black"/>
                </a:solidFill>
                <a:latin typeface="Arial" panose="020B0604020202020204" pitchFamily="34" charset="0"/>
                <a:cs typeface="Arial" panose="020B0604020202020204" pitchFamily="34" charset="0"/>
              </a:rPr>
              <a:t>/O- 0</a:t>
            </a:r>
          </a:p>
        </p:txBody>
      </p:sp>
      <p:sp>
        <p:nvSpPr>
          <p:cNvPr id="7" name="CaixaDeTexto 6">
            <a:extLst>
              <a:ext uri="{FF2B5EF4-FFF2-40B4-BE49-F238E27FC236}">
                <a16:creationId xmlns:a16="http://schemas.microsoft.com/office/drawing/2014/main" id="{EA1D6306-6098-4442-89EB-69B66088AD98}"/>
              </a:ext>
            </a:extLst>
          </p:cNvPr>
          <p:cNvSpPr txBox="1"/>
          <p:nvPr/>
        </p:nvSpPr>
        <p:spPr>
          <a:xfrm>
            <a:off x="493001" y="365875"/>
            <a:ext cx="8802805" cy="461665"/>
          </a:xfrm>
          <a:prstGeom prst="rect">
            <a:avLst/>
          </a:prstGeom>
          <a:noFill/>
        </p:spPr>
        <p:txBody>
          <a:bodyPr wrap="square" rtlCol="0">
            <a:spAutoFit/>
          </a:bodyPr>
          <a:lstStyle/>
          <a:p>
            <a:r>
              <a:rPr lang="pt-BR" sz="2400" dirty="0">
                <a:latin typeface="Arial Black" panose="020B0A04020102020204" pitchFamily="34" charset="0"/>
              </a:rPr>
              <a:t>GESTÃO CONTÁBIL</a:t>
            </a:r>
          </a:p>
        </p:txBody>
      </p:sp>
    </p:spTree>
    <p:extLst>
      <p:ext uri="{BB962C8B-B14F-4D97-AF65-F5344CB8AC3E}">
        <p14:creationId xmlns:p14="http://schemas.microsoft.com/office/powerpoint/2010/main" val="429988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1C067F31-016C-42B2-A9D9-19ECA845D945}"/>
              </a:ext>
              <a:ext uri="{C183D7F6-B498-43B3-948B-1728B52AA6E4}">
                <adec:decorative xmlns:adec="http://schemas.microsoft.com/office/drawing/2017/decorative" val="1"/>
              </a:ext>
            </a:extLst>
          </p:cNvPr>
          <p:cNvSpPr/>
          <p:nvPr/>
        </p:nvSpPr>
        <p:spPr>
          <a:xfrm>
            <a:off x="9252284" y="6165516"/>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27</a:t>
            </a:r>
          </a:p>
        </p:txBody>
      </p:sp>
      <p:sp>
        <p:nvSpPr>
          <p:cNvPr id="15" name="objeto 7" descr="Retângulo bege">
            <a:extLst>
              <a:ext uri="{FF2B5EF4-FFF2-40B4-BE49-F238E27FC236}">
                <a16:creationId xmlns:a16="http://schemas.microsoft.com/office/drawing/2014/main" id="{1185C7A9-8E52-408E-B19E-E5A1EB33971B}"/>
              </a:ext>
            </a:extLst>
          </p:cNvPr>
          <p:cNvSpPr/>
          <p:nvPr/>
        </p:nvSpPr>
        <p:spPr bwMode="white">
          <a:xfrm flipV="1">
            <a:off x="457235" y="653142"/>
            <a:ext cx="920927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 name="CaixaDeTexto 2"/>
          <p:cNvSpPr txBox="1"/>
          <p:nvPr/>
        </p:nvSpPr>
        <p:spPr>
          <a:xfrm>
            <a:off x="3632200" y="972015"/>
            <a:ext cx="1262205" cy="276999"/>
          </a:xfrm>
          <a:prstGeom prst="rect">
            <a:avLst/>
          </a:prstGeom>
          <a:noFill/>
        </p:spPr>
        <p:txBody>
          <a:bodyPr wrap="none" rtlCol="0">
            <a:spAutoFit/>
          </a:bodyPr>
          <a:lstStyle/>
          <a:p>
            <a:r>
              <a:rPr lang="pt-BR" sz="1200" b="1" dirty="0"/>
              <a:t>Valores em R$ mil</a:t>
            </a:r>
          </a:p>
        </p:txBody>
      </p:sp>
      <p:sp>
        <p:nvSpPr>
          <p:cNvPr id="10" name="CaixaDeTexto 9"/>
          <p:cNvSpPr txBox="1"/>
          <p:nvPr/>
        </p:nvSpPr>
        <p:spPr>
          <a:xfrm>
            <a:off x="8449268" y="965579"/>
            <a:ext cx="1262205" cy="276999"/>
          </a:xfrm>
          <a:prstGeom prst="rect">
            <a:avLst/>
          </a:prstGeom>
          <a:noFill/>
        </p:spPr>
        <p:txBody>
          <a:bodyPr wrap="none" rtlCol="0">
            <a:spAutoFit/>
          </a:bodyPr>
          <a:lstStyle/>
          <a:p>
            <a:r>
              <a:rPr lang="pt-BR" sz="1200" b="1" dirty="0"/>
              <a:t>Valores em R$ mil</a:t>
            </a:r>
          </a:p>
        </p:txBody>
      </p:sp>
      <p:sp>
        <p:nvSpPr>
          <p:cNvPr id="9" name="CaixaDeTexto 8">
            <a:extLst>
              <a:ext uri="{FF2B5EF4-FFF2-40B4-BE49-F238E27FC236}">
                <a16:creationId xmlns:a16="http://schemas.microsoft.com/office/drawing/2014/main" id="{7FD8B8E1-5483-4A43-A134-7CBC7244670C}"/>
              </a:ext>
            </a:extLst>
          </p:cNvPr>
          <p:cNvSpPr txBox="1"/>
          <p:nvPr/>
        </p:nvSpPr>
        <p:spPr>
          <a:xfrm>
            <a:off x="493001" y="365875"/>
            <a:ext cx="8802805" cy="461665"/>
          </a:xfrm>
          <a:prstGeom prst="rect">
            <a:avLst/>
          </a:prstGeom>
          <a:noFill/>
        </p:spPr>
        <p:txBody>
          <a:bodyPr wrap="square" rtlCol="0">
            <a:spAutoFit/>
          </a:bodyPr>
          <a:lstStyle/>
          <a:p>
            <a:r>
              <a:rPr lang="pt-BR" sz="2400" dirty="0">
                <a:latin typeface="Arial Black" panose="020B0A04020102020204" pitchFamily="34" charset="0"/>
              </a:rPr>
              <a:t>BALANÇO PATRIMONIAL</a:t>
            </a:r>
          </a:p>
        </p:txBody>
      </p:sp>
      <p:sp>
        <p:nvSpPr>
          <p:cNvPr id="11" name="Espaço Reservado para Texto 3">
            <a:extLst>
              <a:ext uri="{FF2B5EF4-FFF2-40B4-BE49-F238E27FC236}">
                <a16:creationId xmlns:a16="http://schemas.microsoft.com/office/drawing/2014/main" id="{3B04A80B-AF32-47E6-B354-F29AA0FB13DD}"/>
              </a:ext>
            </a:extLst>
          </p:cNvPr>
          <p:cNvSpPr txBox="1">
            <a:spLocks/>
          </p:cNvSpPr>
          <p:nvPr/>
        </p:nvSpPr>
        <p:spPr>
          <a:xfrm>
            <a:off x="180474" y="6352674"/>
            <a:ext cx="9071810" cy="276727"/>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pt-BR" sz="1200" b="1" dirty="0">
                <a:solidFill>
                  <a:prstClr val="black"/>
                </a:solidFill>
                <a:latin typeface="Arial" panose="020B0604020202020204" pitchFamily="34" charset="0"/>
                <a:cs typeface="Arial" panose="020B0604020202020204" pitchFamily="34" charset="0"/>
              </a:rPr>
              <a:t>Demonstração contábil completa disponível em: http:\ </a:t>
            </a:r>
            <a:r>
              <a:rPr lang="pt-BR" sz="1200" dirty="0">
                <a:hlinkClick r:id="rId3"/>
              </a:rPr>
              <a:t>https://cau-rr.implanta.net.br/portaltransparencia/#publico/inicio</a:t>
            </a:r>
            <a:endParaRPr lang="pt-BR" sz="1200" b="1" dirty="0">
              <a:solidFill>
                <a:srgbClr val="FF0000"/>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35B70273-2CCA-4066-875E-26D7B8AE36CE}"/>
              </a:ext>
            </a:extLst>
          </p:cNvPr>
          <p:cNvPicPr>
            <a:picLocks noChangeAspect="1"/>
          </p:cNvPicPr>
          <p:nvPr/>
        </p:nvPicPr>
        <p:blipFill rotWithShape="1">
          <a:blip r:embed="rId4">
            <a:extLst>
              <a:ext uri="{28A0092B-C50C-407E-A947-70E740481C1C}">
                <a14:useLocalDpi xmlns:a14="http://schemas.microsoft.com/office/drawing/2010/main" val="0"/>
              </a:ext>
            </a:extLst>
          </a:blip>
          <a:srcRect t="13508" b="44279"/>
          <a:stretch/>
        </p:blipFill>
        <p:spPr>
          <a:xfrm>
            <a:off x="561197" y="1519328"/>
            <a:ext cx="8983187" cy="3917862"/>
          </a:xfrm>
          <a:prstGeom prst="rect">
            <a:avLst/>
          </a:prstGeom>
        </p:spPr>
      </p:pic>
    </p:spTree>
    <p:extLst>
      <p:ext uri="{BB962C8B-B14F-4D97-AF65-F5344CB8AC3E}">
        <p14:creationId xmlns:p14="http://schemas.microsoft.com/office/powerpoint/2010/main" val="3784858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1C067F31-016C-42B2-A9D9-19ECA845D945}"/>
              </a:ext>
              <a:ext uri="{C183D7F6-B498-43B3-948B-1728B52AA6E4}">
                <adec:decorative xmlns:adec="http://schemas.microsoft.com/office/drawing/2017/decorative" val="1"/>
              </a:ext>
            </a:extLst>
          </p:cNvPr>
          <p:cNvSpPr/>
          <p:nvPr/>
        </p:nvSpPr>
        <p:spPr>
          <a:xfrm>
            <a:off x="9252284" y="6165516"/>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27</a:t>
            </a:r>
          </a:p>
        </p:txBody>
      </p:sp>
      <p:sp>
        <p:nvSpPr>
          <p:cNvPr id="23" name="Espaço Reservado para Texto 3">
            <a:extLst>
              <a:ext uri="{FF2B5EF4-FFF2-40B4-BE49-F238E27FC236}">
                <a16:creationId xmlns:a16="http://schemas.microsoft.com/office/drawing/2014/main" id="{88BBAA8A-B838-4E79-AC88-0B8954C35C27}"/>
              </a:ext>
            </a:extLst>
          </p:cNvPr>
          <p:cNvSpPr txBox="1">
            <a:spLocks/>
          </p:cNvSpPr>
          <p:nvPr/>
        </p:nvSpPr>
        <p:spPr>
          <a:xfrm>
            <a:off x="180474" y="6352674"/>
            <a:ext cx="9071810" cy="276727"/>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pt-BR" sz="1200" b="1" dirty="0">
                <a:solidFill>
                  <a:prstClr val="black"/>
                </a:solidFill>
                <a:latin typeface="Arial" panose="020B0604020202020204" pitchFamily="34" charset="0"/>
                <a:cs typeface="Arial" panose="020B0604020202020204" pitchFamily="34" charset="0"/>
              </a:rPr>
              <a:t>Demonstração contábil completa disponível em: http:\ </a:t>
            </a:r>
            <a:r>
              <a:rPr lang="pt-BR" sz="1200" dirty="0">
                <a:hlinkClick r:id="rId3"/>
              </a:rPr>
              <a:t>https://cau-rr.implanta.net.br/portaltransparencia/#publico/inicio</a:t>
            </a:r>
            <a:endParaRPr lang="pt-BR" sz="1200" b="1" dirty="0">
              <a:solidFill>
                <a:srgbClr val="FF0000"/>
              </a:solidFill>
              <a:latin typeface="Arial" panose="020B0604020202020204" pitchFamily="34" charset="0"/>
              <a:cs typeface="Arial" panose="020B0604020202020204" pitchFamily="34" charset="0"/>
            </a:endParaRPr>
          </a:p>
        </p:txBody>
      </p:sp>
      <p:sp>
        <p:nvSpPr>
          <p:cNvPr id="15" name="objeto 7" descr="Retângulo bege">
            <a:extLst>
              <a:ext uri="{FF2B5EF4-FFF2-40B4-BE49-F238E27FC236}">
                <a16:creationId xmlns:a16="http://schemas.microsoft.com/office/drawing/2014/main" id="{1185C7A9-8E52-408E-B19E-E5A1EB33971B}"/>
              </a:ext>
            </a:extLst>
          </p:cNvPr>
          <p:cNvSpPr/>
          <p:nvPr/>
        </p:nvSpPr>
        <p:spPr bwMode="white">
          <a:xfrm flipV="1">
            <a:off x="457235" y="653142"/>
            <a:ext cx="920927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 name="CaixaDeTexto 2"/>
          <p:cNvSpPr txBox="1"/>
          <p:nvPr/>
        </p:nvSpPr>
        <p:spPr>
          <a:xfrm>
            <a:off x="3632200" y="972015"/>
            <a:ext cx="1262205" cy="276999"/>
          </a:xfrm>
          <a:prstGeom prst="rect">
            <a:avLst/>
          </a:prstGeom>
          <a:noFill/>
        </p:spPr>
        <p:txBody>
          <a:bodyPr wrap="none" rtlCol="0">
            <a:spAutoFit/>
          </a:bodyPr>
          <a:lstStyle/>
          <a:p>
            <a:r>
              <a:rPr lang="pt-BR" sz="1200" b="1" dirty="0"/>
              <a:t>Valores em R$ mil</a:t>
            </a:r>
          </a:p>
        </p:txBody>
      </p:sp>
      <p:sp>
        <p:nvSpPr>
          <p:cNvPr id="10" name="CaixaDeTexto 9"/>
          <p:cNvSpPr txBox="1"/>
          <p:nvPr/>
        </p:nvSpPr>
        <p:spPr>
          <a:xfrm>
            <a:off x="8449268" y="965579"/>
            <a:ext cx="1262205" cy="276999"/>
          </a:xfrm>
          <a:prstGeom prst="rect">
            <a:avLst/>
          </a:prstGeom>
          <a:noFill/>
        </p:spPr>
        <p:txBody>
          <a:bodyPr wrap="none" rtlCol="0">
            <a:spAutoFit/>
          </a:bodyPr>
          <a:lstStyle/>
          <a:p>
            <a:r>
              <a:rPr lang="pt-BR" sz="1200" b="1" dirty="0"/>
              <a:t>Valores em R$ mil</a:t>
            </a:r>
          </a:p>
        </p:txBody>
      </p:sp>
      <p:sp>
        <p:nvSpPr>
          <p:cNvPr id="9" name="CaixaDeTexto 8">
            <a:extLst>
              <a:ext uri="{FF2B5EF4-FFF2-40B4-BE49-F238E27FC236}">
                <a16:creationId xmlns:a16="http://schemas.microsoft.com/office/drawing/2014/main" id="{7FD8B8E1-5483-4A43-A134-7CBC7244670C}"/>
              </a:ext>
            </a:extLst>
          </p:cNvPr>
          <p:cNvSpPr txBox="1"/>
          <p:nvPr/>
        </p:nvSpPr>
        <p:spPr>
          <a:xfrm>
            <a:off x="493001" y="365875"/>
            <a:ext cx="8802805" cy="461665"/>
          </a:xfrm>
          <a:prstGeom prst="rect">
            <a:avLst/>
          </a:prstGeom>
          <a:noFill/>
        </p:spPr>
        <p:txBody>
          <a:bodyPr wrap="square" rtlCol="0">
            <a:spAutoFit/>
          </a:bodyPr>
          <a:lstStyle/>
          <a:p>
            <a:r>
              <a:rPr lang="pt-BR" sz="2400" dirty="0">
                <a:latin typeface="Arial Black" panose="020B0A04020102020204" pitchFamily="34" charset="0"/>
              </a:rPr>
              <a:t>BALANÇO PATRIMONIAL</a:t>
            </a:r>
          </a:p>
        </p:txBody>
      </p:sp>
      <p:pic>
        <p:nvPicPr>
          <p:cNvPr id="5" name="Imagem 4">
            <a:extLst>
              <a:ext uri="{FF2B5EF4-FFF2-40B4-BE49-F238E27FC236}">
                <a16:creationId xmlns:a16="http://schemas.microsoft.com/office/drawing/2014/main" id="{6118C5F9-9ED0-4576-BB09-D7464F475EED}"/>
              </a:ext>
            </a:extLst>
          </p:cNvPr>
          <p:cNvPicPr>
            <a:picLocks noChangeAspect="1"/>
          </p:cNvPicPr>
          <p:nvPr/>
        </p:nvPicPr>
        <p:blipFill rotWithShape="1">
          <a:blip r:embed="rId4">
            <a:extLst>
              <a:ext uri="{28A0092B-C50C-407E-A947-70E740481C1C}">
                <a14:useLocalDpi xmlns:a14="http://schemas.microsoft.com/office/drawing/2010/main" val="0"/>
              </a:ext>
            </a:extLst>
          </a:blip>
          <a:srcRect t="56120" b="5335"/>
          <a:stretch/>
        </p:blipFill>
        <p:spPr>
          <a:xfrm>
            <a:off x="815253" y="2057641"/>
            <a:ext cx="7684382" cy="3060269"/>
          </a:xfrm>
          <a:prstGeom prst="rect">
            <a:avLst/>
          </a:prstGeom>
        </p:spPr>
      </p:pic>
    </p:spTree>
    <p:extLst>
      <p:ext uri="{BB962C8B-B14F-4D97-AF65-F5344CB8AC3E}">
        <p14:creationId xmlns:p14="http://schemas.microsoft.com/office/powerpoint/2010/main" val="3410780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1C067F31-016C-42B2-A9D9-19ECA845D945}"/>
              </a:ext>
              <a:ext uri="{C183D7F6-B498-43B3-948B-1728B52AA6E4}">
                <adec:decorative xmlns:adec="http://schemas.microsoft.com/office/drawing/2017/decorative" val="1"/>
              </a:ext>
            </a:extLst>
          </p:cNvPr>
          <p:cNvSpPr/>
          <p:nvPr/>
        </p:nvSpPr>
        <p:spPr>
          <a:xfrm>
            <a:off x="9252284" y="6165516"/>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27</a:t>
            </a:r>
          </a:p>
        </p:txBody>
      </p:sp>
      <p:sp>
        <p:nvSpPr>
          <p:cNvPr id="23" name="Espaço Reservado para Texto 3">
            <a:extLst>
              <a:ext uri="{FF2B5EF4-FFF2-40B4-BE49-F238E27FC236}">
                <a16:creationId xmlns:a16="http://schemas.microsoft.com/office/drawing/2014/main" id="{88BBAA8A-B838-4E79-AC88-0B8954C35C27}"/>
              </a:ext>
            </a:extLst>
          </p:cNvPr>
          <p:cNvSpPr txBox="1">
            <a:spLocks/>
          </p:cNvSpPr>
          <p:nvPr/>
        </p:nvSpPr>
        <p:spPr>
          <a:xfrm>
            <a:off x="312245" y="972015"/>
            <a:ext cx="9354269" cy="577770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endParaRPr lang="pt-BR" sz="1300" b="1" dirty="0">
              <a:solidFill>
                <a:prstClr val="black"/>
              </a:solidFill>
              <a:latin typeface="Arial" panose="020B0604020202020204" pitchFamily="34" charset="0"/>
              <a:cs typeface="Arial" panose="020B0604020202020204" pitchFamily="34" charset="0"/>
            </a:endParaRPr>
          </a:p>
        </p:txBody>
      </p:sp>
      <p:sp>
        <p:nvSpPr>
          <p:cNvPr id="15" name="objeto 7" descr="Retângulo bege">
            <a:extLst>
              <a:ext uri="{FF2B5EF4-FFF2-40B4-BE49-F238E27FC236}">
                <a16:creationId xmlns:a16="http://schemas.microsoft.com/office/drawing/2014/main" id="{1185C7A9-8E52-408E-B19E-E5A1EB33971B}"/>
              </a:ext>
            </a:extLst>
          </p:cNvPr>
          <p:cNvSpPr/>
          <p:nvPr/>
        </p:nvSpPr>
        <p:spPr bwMode="white">
          <a:xfrm flipV="1">
            <a:off x="457235" y="653142"/>
            <a:ext cx="920927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 name="CaixaDeTexto 2"/>
          <p:cNvSpPr txBox="1"/>
          <p:nvPr/>
        </p:nvSpPr>
        <p:spPr>
          <a:xfrm>
            <a:off x="3632200" y="972015"/>
            <a:ext cx="1262205" cy="276999"/>
          </a:xfrm>
          <a:prstGeom prst="rect">
            <a:avLst/>
          </a:prstGeom>
          <a:noFill/>
        </p:spPr>
        <p:txBody>
          <a:bodyPr wrap="none" rtlCol="0">
            <a:spAutoFit/>
          </a:bodyPr>
          <a:lstStyle/>
          <a:p>
            <a:r>
              <a:rPr lang="pt-BR" sz="1200" b="1" dirty="0"/>
              <a:t>Valores em R$ mil</a:t>
            </a:r>
          </a:p>
        </p:txBody>
      </p:sp>
      <p:sp>
        <p:nvSpPr>
          <p:cNvPr id="10" name="CaixaDeTexto 9"/>
          <p:cNvSpPr txBox="1"/>
          <p:nvPr/>
        </p:nvSpPr>
        <p:spPr>
          <a:xfrm>
            <a:off x="8449268" y="965579"/>
            <a:ext cx="1262205" cy="276999"/>
          </a:xfrm>
          <a:prstGeom prst="rect">
            <a:avLst/>
          </a:prstGeom>
          <a:noFill/>
        </p:spPr>
        <p:txBody>
          <a:bodyPr wrap="none" rtlCol="0">
            <a:spAutoFit/>
          </a:bodyPr>
          <a:lstStyle/>
          <a:p>
            <a:r>
              <a:rPr lang="pt-BR" sz="1200" b="1" dirty="0"/>
              <a:t>Valores em R$ mil</a:t>
            </a:r>
          </a:p>
        </p:txBody>
      </p:sp>
      <p:sp>
        <p:nvSpPr>
          <p:cNvPr id="11" name="CaixaDeTexto 10">
            <a:extLst>
              <a:ext uri="{FF2B5EF4-FFF2-40B4-BE49-F238E27FC236}">
                <a16:creationId xmlns:a16="http://schemas.microsoft.com/office/drawing/2014/main" id="{2BC9EE44-9D4E-43E4-A642-8629621F2F3A}"/>
              </a:ext>
            </a:extLst>
          </p:cNvPr>
          <p:cNvSpPr txBox="1"/>
          <p:nvPr/>
        </p:nvSpPr>
        <p:spPr>
          <a:xfrm>
            <a:off x="493001" y="365875"/>
            <a:ext cx="8802805" cy="461665"/>
          </a:xfrm>
          <a:prstGeom prst="rect">
            <a:avLst/>
          </a:prstGeom>
          <a:noFill/>
        </p:spPr>
        <p:txBody>
          <a:bodyPr wrap="square" rtlCol="0">
            <a:spAutoFit/>
          </a:bodyPr>
          <a:lstStyle/>
          <a:p>
            <a:r>
              <a:rPr lang="pt-BR" sz="2400" dirty="0">
                <a:latin typeface="Arial Black" panose="020B0A04020102020204" pitchFamily="34" charset="0"/>
              </a:rPr>
              <a:t>DEMONSTRAÇÃO DAS VARIAÇÕES PATRIMONIAIS</a:t>
            </a:r>
          </a:p>
        </p:txBody>
      </p:sp>
      <p:sp>
        <p:nvSpPr>
          <p:cNvPr id="13" name="Espaço Reservado para Texto 3">
            <a:extLst>
              <a:ext uri="{FF2B5EF4-FFF2-40B4-BE49-F238E27FC236}">
                <a16:creationId xmlns:a16="http://schemas.microsoft.com/office/drawing/2014/main" id="{F0CFBD37-D9F2-4A0B-9407-66DDCDEAD241}"/>
              </a:ext>
            </a:extLst>
          </p:cNvPr>
          <p:cNvSpPr txBox="1">
            <a:spLocks/>
          </p:cNvSpPr>
          <p:nvPr/>
        </p:nvSpPr>
        <p:spPr>
          <a:xfrm>
            <a:off x="180474" y="6352674"/>
            <a:ext cx="9071810" cy="276727"/>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pt-BR" sz="1200" b="1" dirty="0">
                <a:solidFill>
                  <a:prstClr val="black"/>
                </a:solidFill>
                <a:latin typeface="Arial" panose="020B0604020202020204" pitchFamily="34" charset="0"/>
                <a:cs typeface="Arial" panose="020B0604020202020204" pitchFamily="34" charset="0"/>
              </a:rPr>
              <a:t>Demonstração contábil completa disponível em: http:\ </a:t>
            </a:r>
            <a:r>
              <a:rPr lang="pt-BR" sz="1200" dirty="0">
                <a:hlinkClick r:id="rId3"/>
              </a:rPr>
              <a:t>https://cau-rr.implanta.net.br/portaltransparencia/#publico/inicio</a:t>
            </a:r>
            <a:endParaRPr lang="pt-BR" sz="1200" b="1" dirty="0">
              <a:solidFill>
                <a:srgbClr val="FF0000"/>
              </a:solidFill>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79CCCF9F-D259-484A-91FF-A1C1CCD90CF6}"/>
              </a:ext>
            </a:extLst>
          </p:cNvPr>
          <p:cNvPicPr>
            <a:picLocks noChangeAspect="1"/>
          </p:cNvPicPr>
          <p:nvPr/>
        </p:nvPicPr>
        <p:blipFill rotWithShape="1">
          <a:blip r:embed="rId4">
            <a:extLst>
              <a:ext uri="{28A0092B-C50C-407E-A947-70E740481C1C}">
                <a14:useLocalDpi xmlns:a14="http://schemas.microsoft.com/office/drawing/2010/main" val="0"/>
              </a:ext>
            </a:extLst>
          </a:blip>
          <a:srcRect t="22687" b="12072"/>
          <a:stretch/>
        </p:blipFill>
        <p:spPr>
          <a:xfrm>
            <a:off x="641501" y="1463391"/>
            <a:ext cx="8505803" cy="4474245"/>
          </a:xfrm>
          <a:prstGeom prst="rect">
            <a:avLst/>
          </a:prstGeom>
        </p:spPr>
      </p:pic>
    </p:spTree>
    <p:extLst>
      <p:ext uri="{BB962C8B-B14F-4D97-AF65-F5344CB8AC3E}">
        <p14:creationId xmlns:p14="http://schemas.microsoft.com/office/powerpoint/2010/main" val="7516018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1C067F31-016C-42B2-A9D9-19ECA845D945}"/>
              </a:ext>
              <a:ext uri="{C183D7F6-B498-43B3-948B-1728B52AA6E4}">
                <adec:decorative xmlns:adec="http://schemas.microsoft.com/office/drawing/2017/decorative" val="1"/>
              </a:ext>
            </a:extLst>
          </p:cNvPr>
          <p:cNvSpPr/>
          <p:nvPr/>
        </p:nvSpPr>
        <p:spPr>
          <a:xfrm>
            <a:off x="9252284" y="6165516"/>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27</a:t>
            </a:r>
          </a:p>
        </p:txBody>
      </p:sp>
      <p:sp>
        <p:nvSpPr>
          <p:cNvPr id="23" name="Espaço Reservado para Texto 3">
            <a:extLst>
              <a:ext uri="{FF2B5EF4-FFF2-40B4-BE49-F238E27FC236}">
                <a16:creationId xmlns:a16="http://schemas.microsoft.com/office/drawing/2014/main" id="{88BBAA8A-B838-4E79-AC88-0B8954C35C27}"/>
              </a:ext>
            </a:extLst>
          </p:cNvPr>
          <p:cNvSpPr txBox="1">
            <a:spLocks/>
          </p:cNvSpPr>
          <p:nvPr/>
        </p:nvSpPr>
        <p:spPr>
          <a:xfrm>
            <a:off x="312245" y="972015"/>
            <a:ext cx="9354269" cy="577770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endParaRPr lang="pt-BR" sz="1300" b="1" dirty="0">
              <a:solidFill>
                <a:prstClr val="black"/>
              </a:solidFill>
              <a:latin typeface="Arial" panose="020B0604020202020204" pitchFamily="34" charset="0"/>
              <a:cs typeface="Arial" panose="020B0604020202020204" pitchFamily="34" charset="0"/>
            </a:endParaRPr>
          </a:p>
        </p:txBody>
      </p:sp>
      <p:sp>
        <p:nvSpPr>
          <p:cNvPr id="15" name="objeto 7" descr="Retângulo bege">
            <a:extLst>
              <a:ext uri="{FF2B5EF4-FFF2-40B4-BE49-F238E27FC236}">
                <a16:creationId xmlns:a16="http://schemas.microsoft.com/office/drawing/2014/main" id="{1185C7A9-8E52-408E-B19E-E5A1EB33971B}"/>
              </a:ext>
            </a:extLst>
          </p:cNvPr>
          <p:cNvSpPr/>
          <p:nvPr/>
        </p:nvSpPr>
        <p:spPr bwMode="white">
          <a:xfrm flipV="1">
            <a:off x="457235" y="653142"/>
            <a:ext cx="920927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 name="CaixaDeTexto 2"/>
          <p:cNvSpPr txBox="1"/>
          <p:nvPr/>
        </p:nvSpPr>
        <p:spPr>
          <a:xfrm>
            <a:off x="3632200" y="972015"/>
            <a:ext cx="1262205" cy="276999"/>
          </a:xfrm>
          <a:prstGeom prst="rect">
            <a:avLst/>
          </a:prstGeom>
          <a:noFill/>
        </p:spPr>
        <p:txBody>
          <a:bodyPr wrap="none" rtlCol="0">
            <a:spAutoFit/>
          </a:bodyPr>
          <a:lstStyle/>
          <a:p>
            <a:r>
              <a:rPr lang="pt-BR" sz="1200" b="1" dirty="0"/>
              <a:t>Valores em R$ mil</a:t>
            </a:r>
          </a:p>
        </p:txBody>
      </p:sp>
      <p:sp>
        <p:nvSpPr>
          <p:cNvPr id="10" name="CaixaDeTexto 9"/>
          <p:cNvSpPr txBox="1"/>
          <p:nvPr/>
        </p:nvSpPr>
        <p:spPr>
          <a:xfrm>
            <a:off x="8449268" y="965579"/>
            <a:ext cx="1262205" cy="276999"/>
          </a:xfrm>
          <a:prstGeom prst="rect">
            <a:avLst/>
          </a:prstGeom>
          <a:noFill/>
        </p:spPr>
        <p:txBody>
          <a:bodyPr wrap="none" rtlCol="0">
            <a:spAutoFit/>
          </a:bodyPr>
          <a:lstStyle/>
          <a:p>
            <a:r>
              <a:rPr lang="pt-BR" sz="1200" b="1" dirty="0"/>
              <a:t>Valores em R$ mil</a:t>
            </a:r>
          </a:p>
        </p:txBody>
      </p:sp>
      <p:sp>
        <p:nvSpPr>
          <p:cNvPr id="13" name="CaixaDeTexto 12">
            <a:extLst>
              <a:ext uri="{FF2B5EF4-FFF2-40B4-BE49-F238E27FC236}">
                <a16:creationId xmlns:a16="http://schemas.microsoft.com/office/drawing/2014/main" id="{14DD5C3E-6344-4396-B4AB-4FC47991B92F}"/>
              </a:ext>
            </a:extLst>
          </p:cNvPr>
          <p:cNvSpPr txBox="1"/>
          <p:nvPr/>
        </p:nvSpPr>
        <p:spPr>
          <a:xfrm>
            <a:off x="545910" y="409434"/>
            <a:ext cx="8802805" cy="461665"/>
          </a:xfrm>
          <a:prstGeom prst="rect">
            <a:avLst/>
          </a:prstGeom>
          <a:noFill/>
        </p:spPr>
        <p:txBody>
          <a:bodyPr wrap="square" rtlCol="0">
            <a:spAutoFit/>
          </a:bodyPr>
          <a:lstStyle/>
          <a:p>
            <a:r>
              <a:rPr lang="pt-BR" sz="2400" dirty="0">
                <a:latin typeface="Arial Black" panose="020B0A04020102020204" pitchFamily="34" charset="0"/>
              </a:rPr>
              <a:t>BALANÇO ORÇAMENTÁRIO</a:t>
            </a:r>
          </a:p>
        </p:txBody>
      </p:sp>
      <p:sp>
        <p:nvSpPr>
          <p:cNvPr id="11" name="Espaço Reservado para Texto 3">
            <a:extLst>
              <a:ext uri="{FF2B5EF4-FFF2-40B4-BE49-F238E27FC236}">
                <a16:creationId xmlns:a16="http://schemas.microsoft.com/office/drawing/2014/main" id="{C9EF9F22-A780-4DFF-9CFC-3AB125BCD2B5}"/>
              </a:ext>
            </a:extLst>
          </p:cNvPr>
          <p:cNvSpPr txBox="1">
            <a:spLocks/>
          </p:cNvSpPr>
          <p:nvPr/>
        </p:nvSpPr>
        <p:spPr>
          <a:xfrm>
            <a:off x="180474" y="6352674"/>
            <a:ext cx="9071810" cy="276727"/>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pt-BR" sz="1200" b="1" dirty="0">
                <a:solidFill>
                  <a:prstClr val="black"/>
                </a:solidFill>
                <a:latin typeface="Arial" panose="020B0604020202020204" pitchFamily="34" charset="0"/>
                <a:cs typeface="Arial" panose="020B0604020202020204" pitchFamily="34" charset="0"/>
              </a:rPr>
              <a:t>Demonstração contábil completa disponível em: http:\ </a:t>
            </a:r>
            <a:r>
              <a:rPr lang="pt-BR" sz="1200" dirty="0">
                <a:hlinkClick r:id="rId3"/>
              </a:rPr>
              <a:t>https://cau-rr.implanta.net.br/portaltransparencia/#publico/inicio</a:t>
            </a:r>
            <a:endParaRPr lang="pt-BR" sz="1200" b="1" dirty="0">
              <a:solidFill>
                <a:srgbClr val="FF0000"/>
              </a:solidFill>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48C8B798-1A90-4F3A-9B7C-5EBDC0F99169}"/>
              </a:ext>
            </a:extLst>
          </p:cNvPr>
          <p:cNvPicPr>
            <a:picLocks noChangeAspect="1"/>
          </p:cNvPicPr>
          <p:nvPr/>
        </p:nvPicPr>
        <p:blipFill rotWithShape="1">
          <a:blip r:embed="rId4">
            <a:extLst>
              <a:ext uri="{28A0092B-C50C-407E-A947-70E740481C1C}">
                <a14:useLocalDpi xmlns:a14="http://schemas.microsoft.com/office/drawing/2010/main" val="0"/>
              </a:ext>
            </a:extLst>
          </a:blip>
          <a:srcRect t="10945" b="44080"/>
          <a:stretch/>
        </p:blipFill>
        <p:spPr>
          <a:xfrm>
            <a:off x="1145613" y="1255661"/>
            <a:ext cx="7497584" cy="4949197"/>
          </a:xfrm>
          <a:prstGeom prst="rect">
            <a:avLst/>
          </a:prstGeom>
        </p:spPr>
      </p:pic>
    </p:spTree>
    <p:extLst>
      <p:ext uri="{BB962C8B-B14F-4D97-AF65-F5344CB8AC3E}">
        <p14:creationId xmlns:p14="http://schemas.microsoft.com/office/powerpoint/2010/main" val="2350073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1C067F31-016C-42B2-A9D9-19ECA845D945}"/>
              </a:ext>
              <a:ext uri="{C183D7F6-B498-43B3-948B-1728B52AA6E4}">
                <adec:decorative xmlns:adec="http://schemas.microsoft.com/office/drawing/2017/decorative" val="1"/>
              </a:ext>
            </a:extLst>
          </p:cNvPr>
          <p:cNvSpPr/>
          <p:nvPr/>
        </p:nvSpPr>
        <p:spPr>
          <a:xfrm>
            <a:off x="9252284" y="6165516"/>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27</a:t>
            </a:r>
          </a:p>
        </p:txBody>
      </p:sp>
      <p:sp>
        <p:nvSpPr>
          <p:cNvPr id="23" name="Espaço Reservado para Texto 3">
            <a:extLst>
              <a:ext uri="{FF2B5EF4-FFF2-40B4-BE49-F238E27FC236}">
                <a16:creationId xmlns:a16="http://schemas.microsoft.com/office/drawing/2014/main" id="{88BBAA8A-B838-4E79-AC88-0B8954C35C27}"/>
              </a:ext>
            </a:extLst>
          </p:cNvPr>
          <p:cNvSpPr txBox="1">
            <a:spLocks/>
          </p:cNvSpPr>
          <p:nvPr/>
        </p:nvSpPr>
        <p:spPr>
          <a:xfrm>
            <a:off x="312245" y="972015"/>
            <a:ext cx="9354269" cy="577770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endParaRPr lang="pt-BR" sz="1300" b="1" dirty="0">
              <a:solidFill>
                <a:prstClr val="black"/>
              </a:solidFill>
              <a:latin typeface="Arial" panose="020B0604020202020204" pitchFamily="34" charset="0"/>
              <a:cs typeface="Arial" panose="020B0604020202020204" pitchFamily="34" charset="0"/>
            </a:endParaRPr>
          </a:p>
        </p:txBody>
      </p:sp>
      <p:sp>
        <p:nvSpPr>
          <p:cNvPr id="15" name="objeto 7" descr="Retângulo bege">
            <a:extLst>
              <a:ext uri="{FF2B5EF4-FFF2-40B4-BE49-F238E27FC236}">
                <a16:creationId xmlns:a16="http://schemas.microsoft.com/office/drawing/2014/main" id="{1185C7A9-8E52-408E-B19E-E5A1EB33971B}"/>
              </a:ext>
            </a:extLst>
          </p:cNvPr>
          <p:cNvSpPr/>
          <p:nvPr/>
        </p:nvSpPr>
        <p:spPr bwMode="white">
          <a:xfrm flipV="1">
            <a:off x="457235" y="653142"/>
            <a:ext cx="920927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 name="CaixaDeTexto 2"/>
          <p:cNvSpPr txBox="1"/>
          <p:nvPr/>
        </p:nvSpPr>
        <p:spPr>
          <a:xfrm>
            <a:off x="3632200" y="972015"/>
            <a:ext cx="1262205" cy="276999"/>
          </a:xfrm>
          <a:prstGeom prst="rect">
            <a:avLst/>
          </a:prstGeom>
          <a:noFill/>
        </p:spPr>
        <p:txBody>
          <a:bodyPr wrap="none" rtlCol="0">
            <a:spAutoFit/>
          </a:bodyPr>
          <a:lstStyle/>
          <a:p>
            <a:r>
              <a:rPr lang="pt-BR" sz="1200" b="1" dirty="0"/>
              <a:t>Valores em R$ mil</a:t>
            </a:r>
          </a:p>
        </p:txBody>
      </p:sp>
      <p:sp>
        <p:nvSpPr>
          <p:cNvPr id="10" name="CaixaDeTexto 9"/>
          <p:cNvSpPr txBox="1"/>
          <p:nvPr/>
        </p:nvSpPr>
        <p:spPr>
          <a:xfrm>
            <a:off x="8449268" y="965579"/>
            <a:ext cx="1262205" cy="276999"/>
          </a:xfrm>
          <a:prstGeom prst="rect">
            <a:avLst/>
          </a:prstGeom>
          <a:noFill/>
        </p:spPr>
        <p:txBody>
          <a:bodyPr wrap="none" rtlCol="0">
            <a:spAutoFit/>
          </a:bodyPr>
          <a:lstStyle/>
          <a:p>
            <a:r>
              <a:rPr lang="pt-BR" sz="1200" b="1" dirty="0"/>
              <a:t>Valores em R$ mil</a:t>
            </a:r>
          </a:p>
        </p:txBody>
      </p:sp>
      <p:sp>
        <p:nvSpPr>
          <p:cNvPr id="11" name="CaixaDeTexto 10">
            <a:extLst>
              <a:ext uri="{FF2B5EF4-FFF2-40B4-BE49-F238E27FC236}">
                <a16:creationId xmlns:a16="http://schemas.microsoft.com/office/drawing/2014/main" id="{BCEB5BE4-F3B3-4C5F-B707-9E79727625FB}"/>
              </a:ext>
            </a:extLst>
          </p:cNvPr>
          <p:cNvSpPr txBox="1"/>
          <p:nvPr/>
        </p:nvSpPr>
        <p:spPr>
          <a:xfrm>
            <a:off x="545910" y="409434"/>
            <a:ext cx="8802805" cy="461665"/>
          </a:xfrm>
          <a:prstGeom prst="rect">
            <a:avLst/>
          </a:prstGeom>
          <a:noFill/>
        </p:spPr>
        <p:txBody>
          <a:bodyPr wrap="square" rtlCol="0">
            <a:spAutoFit/>
          </a:bodyPr>
          <a:lstStyle/>
          <a:p>
            <a:r>
              <a:rPr lang="pt-BR" sz="2400" dirty="0">
                <a:latin typeface="Arial Black" panose="020B0A04020102020204" pitchFamily="34" charset="0"/>
              </a:rPr>
              <a:t>BALANÇO ORÇAMENTÁRIO</a:t>
            </a:r>
          </a:p>
        </p:txBody>
      </p:sp>
      <p:sp>
        <p:nvSpPr>
          <p:cNvPr id="13" name="Espaço Reservado para Texto 3">
            <a:extLst>
              <a:ext uri="{FF2B5EF4-FFF2-40B4-BE49-F238E27FC236}">
                <a16:creationId xmlns:a16="http://schemas.microsoft.com/office/drawing/2014/main" id="{9420EE3F-EAA0-43A5-A9B3-032908CDF0BA}"/>
              </a:ext>
            </a:extLst>
          </p:cNvPr>
          <p:cNvSpPr txBox="1">
            <a:spLocks/>
          </p:cNvSpPr>
          <p:nvPr/>
        </p:nvSpPr>
        <p:spPr>
          <a:xfrm>
            <a:off x="180474" y="6352674"/>
            <a:ext cx="9071810" cy="276727"/>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pt-BR" sz="1200" b="1" dirty="0">
                <a:solidFill>
                  <a:prstClr val="black"/>
                </a:solidFill>
                <a:latin typeface="Arial" panose="020B0604020202020204" pitchFamily="34" charset="0"/>
                <a:cs typeface="Arial" panose="020B0604020202020204" pitchFamily="34" charset="0"/>
              </a:rPr>
              <a:t>Demonstração contábil completa disponível em: http:\ </a:t>
            </a:r>
            <a:r>
              <a:rPr lang="pt-BR" sz="1200" dirty="0">
                <a:hlinkClick r:id="rId3"/>
              </a:rPr>
              <a:t>https://cau-rr.implanta.net.br/portaltransparencia/#publico/inicio</a:t>
            </a:r>
            <a:endParaRPr lang="pt-BR" sz="1200" b="1" dirty="0">
              <a:solidFill>
                <a:srgbClr val="FF0000"/>
              </a:solidFill>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62325745-6B06-424E-9300-8AC506C1578B}"/>
              </a:ext>
            </a:extLst>
          </p:cNvPr>
          <p:cNvPicPr>
            <a:picLocks noChangeAspect="1"/>
          </p:cNvPicPr>
          <p:nvPr/>
        </p:nvPicPr>
        <p:blipFill rotWithShape="1">
          <a:blip r:embed="rId4">
            <a:extLst>
              <a:ext uri="{28A0092B-C50C-407E-A947-70E740481C1C}">
                <a14:useLocalDpi xmlns:a14="http://schemas.microsoft.com/office/drawing/2010/main" val="0"/>
              </a:ext>
            </a:extLst>
          </a:blip>
          <a:srcRect t="55721" b="3333"/>
          <a:stretch/>
        </p:blipFill>
        <p:spPr>
          <a:xfrm>
            <a:off x="828853" y="1436172"/>
            <a:ext cx="7905713" cy="4751011"/>
          </a:xfrm>
          <a:prstGeom prst="rect">
            <a:avLst/>
          </a:prstGeom>
        </p:spPr>
      </p:pic>
    </p:spTree>
    <p:extLst>
      <p:ext uri="{BB962C8B-B14F-4D97-AF65-F5344CB8AC3E}">
        <p14:creationId xmlns:p14="http://schemas.microsoft.com/office/powerpoint/2010/main" val="10440472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1C067F31-016C-42B2-A9D9-19ECA845D945}"/>
              </a:ext>
              <a:ext uri="{C183D7F6-B498-43B3-948B-1728B52AA6E4}">
                <adec:decorative xmlns:adec="http://schemas.microsoft.com/office/drawing/2017/decorative" val="1"/>
              </a:ext>
            </a:extLst>
          </p:cNvPr>
          <p:cNvSpPr/>
          <p:nvPr/>
        </p:nvSpPr>
        <p:spPr>
          <a:xfrm>
            <a:off x="9252284" y="6165516"/>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27</a:t>
            </a:r>
          </a:p>
        </p:txBody>
      </p:sp>
      <p:sp>
        <p:nvSpPr>
          <p:cNvPr id="23" name="Espaço Reservado para Texto 3">
            <a:extLst>
              <a:ext uri="{FF2B5EF4-FFF2-40B4-BE49-F238E27FC236}">
                <a16:creationId xmlns:a16="http://schemas.microsoft.com/office/drawing/2014/main" id="{88BBAA8A-B838-4E79-AC88-0B8954C35C27}"/>
              </a:ext>
            </a:extLst>
          </p:cNvPr>
          <p:cNvSpPr txBox="1">
            <a:spLocks/>
          </p:cNvSpPr>
          <p:nvPr/>
        </p:nvSpPr>
        <p:spPr>
          <a:xfrm>
            <a:off x="312245" y="972015"/>
            <a:ext cx="9354269" cy="577770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endParaRPr lang="pt-BR" sz="1300" b="1" dirty="0">
              <a:solidFill>
                <a:prstClr val="black"/>
              </a:solidFill>
              <a:latin typeface="Arial" panose="020B0604020202020204" pitchFamily="34" charset="0"/>
              <a:cs typeface="Arial" panose="020B0604020202020204" pitchFamily="34" charset="0"/>
            </a:endParaRPr>
          </a:p>
        </p:txBody>
      </p:sp>
      <p:sp>
        <p:nvSpPr>
          <p:cNvPr id="15" name="objeto 7" descr="Retângulo bege">
            <a:extLst>
              <a:ext uri="{FF2B5EF4-FFF2-40B4-BE49-F238E27FC236}">
                <a16:creationId xmlns:a16="http://schemas.microsoft.com/office/drawing/2014/main" id="{1185C7A9-8E52-408E-B19E-E5A1EB33971B}"/>
              </a:ext>
            </a:extLst>
          </p:cNvPr>
          <p:cNvSpPr/>
          <p:nvPr/>
        </p:nvSpPr>
        <p:spPr bwMode="white">
          <a:xfrm flipV="1">
            <a:off x="457235" y="653142"/>
            <a:ext cx="920927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 name="CaixaDeTexto 2"/>
          <p:cNvSpPr txBox="1"/>
          <p:nvPr/>
        </p:nvSpPr>
        <p:spPr>
          <a:xfrm>
            <a:off x="3632200" y="972015"/>
            <a:ext cx="1262205" cy="276999"/>
          </a:xfrm>
          <a:prstGeom prst="rect">
            <a:avLst/>
          </a:prstGeom>
          <a:noFill/>
        </p:spPr>
        <p:txBody>
          <a:bodyPr wrap="none" rtlCol="0">
            <a:spAutoFit/>
          </a:bodyPr>
          <a:lstStyle/>
          <a:p>
            <a:r>
              <a:rPr lang="pt-BR" sz="1200" b="1" dirty="0"/>
              <a:t>Valores em R$ mil</a:t>
            </a:r>
          </a:p>
        </p:txBody>
      </p:sp>
      <p:sp>
        <p:nvSpPr>
          <p:cNvPr id="10" name="CaixaDeTexto 9"/>
          <p:cNvSpPr txBox="1"/>
          <p:nvPr/>
        </p:nvSpPr>
        <p:spPr>
          <a:xfrm>
            <a:off x="8449268" y="965579"/>
            <a:ext cx="1262205" cy="276999"/>
          </a:xfrm>
          <a:prstGeom prst="rect">
            <a:avLst/>
          </a:prstGeom>
          <a:noFill/>
        </p:spPr>
        <p:txBody>
          <a:bodyPr wrap="none" rtlCol="0">
            <a:spAutoFit/>
          </a:bodyPr>
          <a:lstStyle/>
          <a:p>
            <a:r>
              <a:rPr lang="pt-BR" sz="1200" b="1" dirty="0"/>
              <a:t>Valores em R$ mil</a:t>
            </a:r>
          </a:p>
        </p:txBody>
      </p:sp>
      <p:sp>
        <p:nvSpPr>
          <p:cNvPr id="11" name="CaixaDeTexto 10">
            <a:extLst>
              <a:ext uri="{FF2B5EF4-FFF2-40B4-BE49-F238E27FC236}">
                <a16:creationId xmlns:a16="http://schemas.microsoft.com/office/drawing/2014/main" id="{5CD9395F-CFCC-43CF-89F5-A566E843ED30}"/>
              </a:ext>
            </a:extLst>
          </p:cNvPr>
          <p:cNvSpPr txBox="1"/>
          <p:nvPr/>
        </p:nvSpPr>
        <p:spPr>
          <a:xfrm>
            <a:off x="545910" y="409434"/>
            <a:ext cx="8802805" cy="461665"/>
          </a:xfrm>
          <a:prstGeom prst="rect">
            <a:avLst/>
          </a:prstGeom>
          <a:noFill/>
        </p:spPr>
        <p:txBody>
          <a:bodyPr wrap="square" rtlCol="0">
            <a:spAutoFit/>
          </a:bodyPr>
          <a:lstStyle/>
          <a:p>
            <a:r>
              <a:rPr lang="pt-BR" sz="2400" dirty="0">
                <a:latin typeface="Arial Black" panose="020B0A04020102020204" pitchFamily="34" charset="0"/>
              </a:rPr>
              <a:t>BALANÇO FINANCEIRO</a:t>
            </a:r>
          </a:p>
        </p:txBody>
      </p:sp>
      <p:sp>
        <p:nvSpPr>
          <p:cNvPr id="14" name="Espaço Reservado para Texto 3">
            <a:extLst>
              <a:ext uri="{FF2B5EF4-FFF2-40B4-BE49-F238E27FC236}">
                <a16:creationId xmlns:a16="http://schemas.microsoft.com/office/drawing/2014/main" id="{799AD320-A100-4A2C-8D31-EC96CB7AE445}"/>
              </a:ext>
            </a:extLst>
          </p:cNvPr>
          <p:cNvSpPr txBox="1">
            <a:spLocks/>
          </p:cNvSpPr>
          <p:nvPr/>
        </p:nvSpPr>
        <p:spPr>
          <a:xfrm>
            <a:off x="239486" y="6445916"/>
            <a:ext cx="9071810" cy="276727"/>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pt-BR" sz="1200" b="1" dirty="0">
                <a:solidFill>
                  <a:prstClr val="black"/>
                </a:solidFill>
                <a:latin typeface="Arial" panose="020B0604020202020204" pitchFamily="34" charset="0"/>
                <a:cs typeface="Arial" panose="020B0604020202020204" pitchFamily="34" charset="0"/>
              </a:rPr>
              <a:t>Demonstração contábil completa disponível em: http:\ </a:t>
            </a:r>
            <a:r>
              <a:rPr lang="pt-BR" sz="1200" dirty="0">
                <a:hlinkClick r:id="rId3"/>
              </a:rPr>
              <a:t>https://cau-rr.implanta.net.br/portaltransparencia/#publico/inicio</a:t>
            </a:r>
            <a:endParaRPr lang="pt-BR" sz="1200" b="1" dirty="0">
              <a:solidFill>
                <a:srgbClr val="FF0000"/>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30FBED95-07B3-485A-BE5F-73CE23E23E5C}"/>
              </a:ext>
            </a:extLst>
          </p:cNvPr>
          <p:cNvPicPr>
            <a:picLocks noChangeAspect="1"/>
          </p:cNvPicPr>
          <p:nvPr/>
        </p:nvPicPr>
        <p:blipFill rotWithShape="1">
          <a:blip r:embed="rId4">
            <a:extLst>
              <a:ext uri="{28A0092B-C50C-407E-A947-70E740481C1C}">
                <a14:useLocalDpi xmlns:a14="http://schemas.microsoft.com/office/drawing/2010/main" val="0"/>
              </a:ext>
            </a:extLst>
          </a:blip>
          <a:srcRect t="18878" b="5915"/>
          <a:stretch/>
        </p:blipFill>
        <p:spPr>
          <a:xfrm>
            <a:off x="1257383" y="1147964"/>
            <a:ext cx="7274043" cy="5157752"/>
          </a:xfrm>
          <a:prstGeom prst="rect">
            <a:avLst/>
          </a:prstGeom>
        </p:spPr>
      </p:pic>
    </p:spTree>
    <p:extLst>
      <p:ext uri="{BB962C8B-B14F-4D97-AF65-F5344CB8AC3E}">
        <p14:creationId xmlns:p14="http://schemas.microsoft.com/office/powerpoint/2010/main" val="1171472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1C067F31-016C-42B2-A9D9-19ECA845D945}"/>
              </a:ext>
              <a:ext uri="{C183D7F6-B498-43B3-948B-1728B52AA6E4}">
                <adec:decorative xmlns:adec="http://schemas.microsoft.com/office/drawing/2017/decorative" val="1"/>
              </a:ext>
            </a:extLst>
          </p:cNvPr>
          <p:cNvSpPr/>
          <p:nvPr/>
        </p:nvSpPr>
        <p:spPr>
          <a:xfrm>
            <a:off x="9252284" y="6165516"/>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27</a:t>
            </a:r>
          </a:p>
        </p:txBody>
      </p:sp>
      <p:sp>
        <p:nvSpPr>
          <p:cNvPr id="23" name="Espaço Reservado para Texto 3">
            <a:extLst>
              <a:ext uri="{FF2B5EF4-FFF2-40B4-BE49-F238E27FC236}">
                <a16:creationId xmlns:a16="http://schemas.microsoft.com/office/drawing/2014/main" id="{88BBAA8A-B838-4E79-AC88-0B8954C35C27}"/>
              </a:ext>
            </a:extLst>
          </p:cNvPr>
          <p:cNvSpPr txBox="1">
            <a:spLocks/>
          </p:cNvSpPr>
          <p:nvPr/>
        </p:nvSpPr>
        <p:spPr>
          <a:xfrm>
            <a:off x="312245" y="972015"/>
            <a:ext cx="9354269" cy="577770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endParaRPr lang="pt-BR" sz="1300" b="1" dirty="0">
              <a:solidFill>
                <a:prstClr val="black"/>
              </a:solidFill>
              <a:latin typeface="Arial" panose="020B0604020202020204" pitchFamily="34" charset="0"/>
              <a:cs typeface="Arial" panose="020B0604020202020204" pitchFamily="34" charset="0"/>
            </a:endParaRPr>
          </a:p>
        </p:txBody>
      </p:sp>
      <p:sp>
        <p:nvSpPr>
          <p:cNvPr id="15" name="objeto 7" descr="Retângulo bege">
            <a:extLst>
              <a:ext uri="{FF2B5EF4-FFF2-40B4-BE49-F238E27FC236}">
                <a16:creationId xmlns:a16="http://schemas.microsoft.com/office/drawing/2014/main" id="{1185C7A9-8E52-408E-B19E-E5A1EB33971B}"/>
              </a:ext>
            </a:extLst>
          </p:cNvPr>
          <p:cNvSpPr/>
          <p:nvPr/>
        </p:nvSpPr>
        <p:spPr bwMode="white">
          <a:xfrm flipV="1">
            <a:off x="457235" y="653142"/>
            <a:ext cx="920927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 name="CaixaDeTexto 2"/>
          <p:cNvSpPr txBox="1"/>
          <p:nvPr/>
        </p:nvSpPr>
        <p:spPr>
          <a:xfrm>
            <a:off x="3442578" y="944133"/>
            <a:ext cx="1262205" cy="276999"/>
          </a:xfrm>
          <a:prstGeom prst="rect">
            <a:avLst/>
          </a:prstGeom>
          <a:noFill/>
        </p:spPr>
        <p:txBody>
          <a:bodyPr wrap="none" rtlCol="0">
            <a:spAutoFit/>
          </a:bodyPr>
          <a:lstStyle/>
          <a:p>
            <a:r>
              <a:rPr lang="pt-BR" sz="1200" b="1" dirty="0"/>
              <a:t>Valores em R$ mil</a:t>
            </a:r>
          </a:p>
        </p:txBody>
      </p:sp>
      <p:sp>
        <p:nvSpPr>
          <p:cNvPr id="10" name="CaixaDeTexto 9"/>
          <p:cNvSpPr txBox="1"/>
          <p:nvPr/>
        </p:nvSpPr>
        <p:spPr>
          <a:xfrm>
            <a:off x="8449268" y="965579"/>
            <a:ext cx="1262205" cy="276999"/>
          </a:xfrm>
          <a:prstGeom prst="rect">
            <a:avLst/>
          </a:prstGeom>
          <a:noFill/>
        </p:spPr>
        <p:txBody>
          <a:bodyPr wrap="none" rtlCol="0">
            <a:spAutoFit/>
          </a:bodyPr>
          <a:lstStyle/>
          <a:p>
            <a:r>
              <a:rPr lang="pt-BR" sz="1200" b="1" dirty="0"/>
              <a:t>Valores em R$ mil</a:t>
            </a:r>
          </a:p>
        </p:txBody>
      </p:sp>
      <p:sp>
        <p:nvSpPr>
          <p:cNvPr id="11" name="CaixaDeTexto 10">
            <a:extLst>
              <a:ext uri="{FF2B5EF4-FFF2-40B4-BE49-F238E27FC236}">
                <a16:creationId xmlns:a16="http://schemas.microsoft.com/office/drawing/2014/main" id="{63FD5DA6-C53C-46DF-87ED-E1819CB353E9}"/>
              </a:ext>
            </a:extLst>
          </p:cNvPr>
          <p:cNvSpPr txBox="1"/>
          <p:nvPr/>
        </p:nvSpPr>
        <p:spPr>
          <a:xfrm>
            <a:off x="545910" y="409434"/>
            <a:ext cx="8802805" cy="461665"/>
          </a:xfrm>
          <a:prstGeom prst="rect">
            <a:avLst/>
          </a:prstGeom>
          <a:noFill/>
        </p:spPr>
        <p:txBody>
          <a:bodyPr wrap="square" rtlCol="0">
            <a:spAutoFit/>
          </a:bodyPr>
          <a:lstStyle/>
          <a:p>
            <a:r>
              <a:rPr lang="pt-BR" sz="2400" dirty="0">
                <a:latin typeface="Arial Black" panose="020B0A04020102020204" pitchFamily="34" charset="0"/>
              </a:rPr>
              <a:t>DEMONSTRAÇÃO DOS FLUXOS DE CAIXA</a:t>
            </a:r>
          </a:p>
        </p:txBody>
      </p:sp>
      <p:sp>
        <p:nvSpPr>
          <p:cNvPr id="13" name="Espaço Reservado para Texto 3">
            <a:extLst>
              <a:ext uri="{FF2B5EF4-FFF2-40B4-BE49-F238E27FC236}">
                <a16:creationId xmlns:a16="http://schemas.microsoft.com/office/drawing/2014/main" id="{0B1C55FB-4E3C-44BB-862A-2F98D0BA7B53}"/>
              </a:ext>
            </a:extLst>
          </p:cNvPr>
          <p:cNvSpPr txBox="1">
            <a:spLocks/>
          </p:cNvSpPr>
          <p:nvPr/>
        </p:nvSpPr>
        <p:spPr>
          <a:xfrm>
            <a:off x="239486" y="6445916"/>
            <a:ext cx="9071810" cy="276727"/>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pt-BR" sz="1200" b="1" dirty="0">
                <a:solidFill>
                  <a:prstClr val="black"/>
                </a:solidFill>
                <a:latin typeface="Arial" panose="020B0604020202020204" pitchFamily="34" charset="0"/>
                <a:cs typeface="Arial" panose="020B0604020202020204" pitchFamily="34" charset="0"/>
              </a:rPr>
              <a:t>Demonstração contábil completa disponível em: http:\ </a:t>
            </a:r>
            <a:r>
              <a:rPr lang="pt-BR" sz="1200" dirty="0">
                <a:hlinkClick r:id="rId3"/>
              </a:rPr>
              <a:t>https://cau-rr.implanta.net.br/portaltransparencia/#publico/inicio</a:t>
            </a:r>
            <a:endParaRPr lang="pt-BR" sz="1200" b="1" dirty="0">
              <a:solidFill>
                <a:srgbClr val="FF0000"/>
              </a:solidFill>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47E19F9E-8CB8-4481-AFD9-E7E425ECCBFE}"/>
              </a:ext>
            </a:extLst>
          </p:cNvPr>
          <p:cNvPicPr>
            <a:picLocks noChangeAspect="1"/>
          </p:cNvPicPr>
          <p:nvPr/>
        </p:nvPicPr>
        <p:blipFill rotWithShape="1">
          <a:blip r:embed="rId4">
            <a:extLst>
              <a:ext uri="{28A0092B-C50C-407E-A947-70E740481C1C}">
                <a14:useLocalDpi xmlns:a14="http://schemas.microsoft.com/office/drawing/2010/main" val="0"/>
              </a:ext>
            </a:extLst>
          </a:blip>
          <a:srcRect t="10945" b="31542"/>
          <a:stretch/>
        </p:blipFill>
        <p:spPr>
          <a:xfrm>
            <a:off x="2037883" y="1501532"/>
            <a:ext cx="5830234" cy="4677523"/>
          </a:xfrm>
          <a:prstGeom prst="rect">
            <a:avLst/>
          </a:prstGeom>
        </p:spPr>
      </p:pic>
    </p:spTree>
    <p:extLst>
      <p:ext uri="{BB962C8B-B14F-4D97-AF65-F5344CB8AC3E}">
        <p14:creationId xmlns:p14="http://schemas.microsoft.com/office/powerpoint/2010/main" val="688560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Texto 9"/>
          <p:cNvSpPr>
            <a:spLocks noGrp="1"/>
          </p:cNvSpPr>
          <p:nvPr>
            <p:ph type="body" idx="1"/>
          </p:nvPr>
        </p:nvSpPr>
        <p:spPr>
          <a:xfrm>
            <a:off x="204716" y="249382"/>
            <a:ext cx="4177279" cy="497593"/>
          </a:xfrm>
        </p:spPr>
        <p:txBody>
          <a:bodyPr>
            <a:normAutofit/>
          </a:bodyPr>
          <a:lstStyle/>
          <a:p>
            <a:r>
              <a:rPr lang="pt-BR" dirty="0">
                <a:latin typeface="Arial Black" panose="020B0A04020102020204" pitchFamily="34" charset="0"/>
              </a:rPr>
              <a:t>Organização do CAU/RR</a:t>
            </a:r>
          </a:p>
        </p:txBody>
      </p:sp>
      <p:sp>
        <p:nvSpPr>
          <p:cNvPr id="11" name="Espaço Reservado para Texto 10"/>
          <p:cNvSpPr>
            <a:spLocks noGrp="1"/>
          </p:cNvSpPr>
          <p:nvPr>
            <p:ph type="body" sz="quarter" idx="3"/>
          </p:nvPr>
        </p:nvSpPr>
        <p:spPr>
          <a:xfrm>
            <a:off x="4760270" y="221673"/>
            <a:ext cx="5145729" cy="497593"/>
          </a:xfrm>
        </p:spPr>
        <p:txBody>
          <a:bodyPr>
            <a:normAutofit/>
          </a:bodyPr>
          <a:lstStyle/>
          <a:p>
            <a:r>
              <a:rPr lang="pt-BR" sz="2000" dirty="0">
                <a:solidFill>
                  <a:schemeClr val="tx2">
                    <a:lumMod val="50000"/>
                  </a:schemeClr>
                </a:solidFill>
                <a:latin typeface="Arial Black" panose="020B0A04020102020204" pitchFamily="34" charset="0"/>
                <a:cs typeface="Arial" panose="020B0604020202020204" pitchFamily="34" charset="0"/>
              </a:rPr>
              <a:t>Organograma</a:t>
            </a:r>
            <a:endParaRPr lang="pt-BR" sz="2000" dirty="0">
              <a:latin typeface="Arial Black" panose="020B0A04020102020204" pitchFamily="34" charset="0"/>
            </a:endParaRPr>
          </a:p>
        </p:txBody>
      </p:sp>
      <p:sp>
        <p:nvSpPr>
          <p:cNvPr id="12" name="Espaço Reservado para Conteúdo 11"/>
          <p:cNvSpPr>
            <a:spLocks noGrp="1"/>
          </p:cNvSpPr>
          <p:nvPr>
            <p:ph sz="quarter" idx="4"/>
          </p:nvPr>
        </p:nvSpPr>
        <p:spPr>
          <a:xfrm>
            <a:off x="4638507" y="746975"/>
            <a:ext cx="5267492" cy="5974500"/>
          </a:xfrm>
        </p:spPr>
        <p:txBody>
          <a:bodyPr>
            <a:normAutofit/>
          </a:bodyPr>
          <a:lstStyle/>
          <a:p>
            <a:pPr marL="0" indent="0">
              <a:buNone/>
            </a:pPr>
            <a:endParaRPr lang="pt-BR" sz="1400" dirty="0">
              <a:latin typeface="Arial" panose="020B0604020202020204" pitchFamily="34" charset="0"/>
              <a:cs typeface="Arial" panose="020B0604020202020204" pitchFamily="34" charset="0"/>
            </a:endParaRPr>
          </a:p>
          <a:p>
            <a:pPr marL="0" indent="0" algn="just">
              <a:buNone/>
            </a:pPr>
            <a:r>
              <a:rPr lang="pt-BR" sz="1400" dirty="0">
                <a:latin typeface="Arial" panose="020B0604020202020204" pitchFamily="34" charset="0"/>
                <a:cs typeface="Arial" panose="020B0604020202020204" pitchFamily="34" charset="0"/>
              </a:rPr>
              <a:t>O CAU/RR apresenta a seguinte estrutura organizacional, aprovada e publicada no site: </a:t>
            </a:r>
          </a:p>
          <a:p>
            <a:pPr marL="0" indent="0" algn="just">
              <a:buNone/>
            </a:pPr>
            <a:r>
              <a:rPr lang="pt-BR" sz="1400" dirty="0">
                <a:hlinkClick r:id="rId2"/>
              </a:rPr>
              <a:t>https://www.caurr.gov.br/wp-content/uploads/2019/06/Regimento-Interno-2019-5.pdf</a:t>
            </a: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buNone/>
            </a:pPr>
            <a:endParaRPr lang="pt-BR" sz="1400" dirty="0">
              <a:latin typeface="Arial" panose="020B0604020202020204" pitchFamily="34" charset="0"/>
              <a:cs typeface="Arial" panose="020B0604020202020204" pitchFamily="34" charset="0"/>
            </a:endParaRPr>
          </a:p>
          <a:p>
            <a:pPr marL="0" indent="0" algn="r">
              <a:buNone/>
            </a:pPr>
            <a:endParaRPr lang="pt-BR" sz="1400" dirty="0">
              <a:latin typeface="Arial" panose="020B0604020202020204" pitchFamily="34" charset="0"/>
              <a:cs typeface="Arial" panose="020B0604020202020204" pitchFamily="34" charset="0"/>
            </a:endParaRPr>
          </a:p>
        </p:txBody>
      </p:sp>
      <p:sp>
        <p:nvSpPr>
          <p:cNvPr id="5" name="Espaço Reservado para Número de Slide 4"/>
          <p:cNvSpPr>
            <a:spLocks noGrp="1"/>
          </p:cNvSpPr>
          <p:nvPr>
            <p:ph type="sldNum" sz="quarter" idx="12"/>
          </p:nvPr>
        </p:nvSpPr>
        <p:spPr/>
        <p:txBody>
          <a:bodyPr/>
          <a:lstStyle/>
          <a:p>
            <a:pPr rtl="0"/>
            <a:fld id="{5A4A7955-6230-48B4-BD8B-A7C460F75945}" type="slidenum">
              <a:rPr lang="pt-BR" noProof="0" smtClean="0"/>
              <a:t>6</a:t>
            </a:fld>
            <a:endParaRPr lang="pt-BR" noProof="0" dirty="0"/>
          </a:p>
        </p:txBody>
      </p:sp>
      <p:sp>
        <p:nvSpPr>
          <p:cNvPr id="17" name="Espaço Reservado para Conteúdo 16"/>
          <p:cNvSpPr>
            <a:spLocks noGrp="1"/>
          </p:cNvSpPr>
          <p:nvPr>
            <p:ph sz="half" idx="2"/>
          </p:nvPr>
        </p:nvSpPr>
        <p:spPr>
          <a:xfrm>
            <a:off x="204716" y="746976"/>
            <a:ext cx="4299043" cy="5974500"/>
          </a:xfrm>
        </p:spPr>
        <p:txBody>
          <a:bodyPr>
            <a:normAutofit/>
          </a:bodyPr>
          <a:lstStyle/>
          <a:p>
            <a:pPr marL="0" indent="0" algn="just">
              <a:lnSpc>
                <a:spcPct val="100000"/>
              </a:lnSpc>
              <a:spcBef>
                <a:spcPts val="600"/>
              </a:spcBef>
              <a:spcAft>
                <a:spcPts val="600"/>
              </a:spcAft>
              <a:buNone/>
            </a:pPr>
            <a:endParaRPr lang="pt-BR" sz="1300" b="1" u="sng" dirty="0">
              <a:latin typeface="Arial" panose="020B0604020202020204" pitchFamily="34" charset="0"/>
              <a:cs typeface="Arial" panose="020B0604020202020204" pitchFamily="34" charset="0"/>
            </a:endParaRPr>
          </a:p>
          <a:p>
            <a:pPr marL="0" indent="0" algn="just">
              <a:lnSpc>
                <a:spcPct val="100000"/>
              </a:lnSpc>
              <a:spcBef>
                <a:spcPts val="600"/>
              </a:spcBef>
              <a:spcAft>
                <a:spcPts val="600"/>
              </a:spcAft>
              <a:buNone/>
            </a:pPr>
            <a:r>
              <a:rPr lang="pt-BR" sz="1400" b="1" dirty="0"/>
              <a:t>Órgãos Deliberativos</a:t>
            </a:r>
          </a:p>
          <a:p>
            <a:pPr algn="just">
              <a:lnSpc>
                <a:spcPct val="100000"/>
              </a:lnSpc>
              <a:spcBef>
                <a:spcPts val="600"/>
              </a:spcBef>
              <a:buFont typeface="Wingdings" panose="05000000000000000000" pitchFamily="2" charset="2"/>
              <a:buChar char="§"/>
            </a:pPr>
            <a:r>
              <a:rPr lang="pt-BR" sz="1400" b="1" dirty="0"/>
              <a:t>Plenário</a:t>
            </a:r>
          </a:p>
          <a:p>
            <a:pPr algn="just">
              <a:lnSpc>
                <a:spcPct val="100000"/>
              </a:lnSpc>
              <a:spcBef>
                <a:spcPts val="600"/>
              </a:spcBef>
              <a:buFont typeface="Wingdings" panose="05000000000000000000" pitchFamily="2" charset="2"/>
              <a:buChar char="§"/>
            </a:pPr>
            <a:r>
              <a:rPr lang="pt-BR" sz="1400" b="1" dirty="0"/>
              <a:t>Presidência</a:t>
            </a:r>
          </a:p>
          <a:p>
            <a:pPr algn="just">
              <a:lnSpc>
                <a:spcPct val="100000"/>
              </a:lnSpc>
              <a:spcBef>
                <a:spcPts val="600"/>
              </a:spcBef>
              <a:buFont typeface="Wingdings" panose="05000000000000000000" pitchFamily="2" charset="2"/>
              <a:buChar char="§"/>
            </a:pPr>
            <a:r>
              <a:rPr lang="pt-BR" sz="1400" b="1" dirty="0"/>
              <a:t>Comissões Ordinárias </a:t>
            </a:r>
          </a:p>
          <a:p>
            <a:pPr marL="176213" lvl="1" indent="0" algn="just">
              <a:lnSpc>
                <a:spcPct val="100000"/>
              </a:lnSpc>
              <a:spcBef>
                <a:spcPts val="600"/>
              </a:spcBef>
              <a:buNone/>
            </a:pPr>
            <a:r>
              <a:rPr lang="pt-BR" sz="1400" b="1" dirty="0"/>
              <a:t>Comissão de Ética, Exercício Profissional, Ensino e Formação - CEPEF</a:t>
            </a:r>
          </a:p>
          <a:p>
            <a:pPr marL="176213" lvl="1" indent="0" algn="just">
              <a:lnSpc>
                <a:spcPct val="100000"/>
              </a:lnSpc>
              <a:spcBef>
                <a:spcPts val="600"/>
              </a:spcBef>
              <a:buNone/>
            </a:pPr>
            <a:r>
              <a:rPr lang="pt-BR" sz="1400" b="1" dirty="0"/>
              <a:t>Comissão de Organização, Finanças, Administração e Planejamento - COFAP</a:t>
            </a:r>
          </a:p>
          <a:p>
            <a:pPr algn="just">
              <a:lnSpc>
                <a:spcPct val="100000"/>
              </a:lnSpc>
              <a:spcBef>
                <a:spcPts val="600"/>
              </a:spcBef>
              <a:buFont typeface="Wingdings" panose="05000000000000000000" pitchFamily="2" charset="2"/>
              <a:buChar char="§"/>
            </a:pPr>
            <a:r>
              <a:rPr lang="pt-BR" sz="1400" b="1" dirty="0"/>
              <a:t>Comissões Temporárias</a:t>
            </a:r>
          </a:p>
          <a:p>
            <a:pPr marL="176213" indent="0" algn="just">
              <a:lnSpc>
                <a:spcPct val="100000"/>
              </a:lnSpc>
              <a:spcBef>
                <a:spcPts val="600"/>
              </a:spcBef>
              <a:buNone/>
            </a:pPr>
            <a:r>
              <a:rPr lang="pt-BR" sz="1400" b="1" dirty="0"/>
              <a:t>Comissão de Assessoria técnica em Habitação de Interesse Social- CATHIS</a:t>
            </a:r>
          </a:p>
          <a:p>
            <a:pPr algn="just">
              <a:lnSpc>
                <a:spcPct val="100000"/>
              </a:lnSpc>
              <a:spcBef>
                <a:spcPts val="600"/>
              </a:spcBef>
              <a:buFont typeface="Wingdings" panose="05000000000000000000" pitchFamily="2" charset="2"/>
              <a:buChar char="§"/>
            </a:pPr>
            <a:r>
              <a:rPr lang="pt-BR" sz="1400" b="1" dirty="0"/>
              <a:t>Comissões Especiais</a:t>
            </a:r>
          </a:p>
          <a:p>
            <a:pPr marL="176213" lvl="2" indent="0" algn="just">
              <a:lnSpc>
                <a:spcPct val="100000"/>
              </a:lnSpc>
              <a:spcBef>
                <a:spcPts val="600"/>
              </a:spcBef>
              <a:buNone/>
            </a:pPr>
            <a:r>
              <a:rPr lang="pt-BR" sz="1400" b="1" dirty="0"/>
              <a:t>Comissão de Política Profissional, Arquitetônica, Urbana, Ambiental e relações institucionais – CAUERI </a:t>
            </a:r>
          </a:p>
          <a:p>
            <a:pPr marL="285750" lvl="2" indent="-285750" algn="just">
              <a:lnSpc>
                <a:spcPct val="100000"/>
              </a:lnSpc>
              <a:spcBef>
                <a:spcPts val="600"/>
              </a:spcBef>
            </a:pPr>
            <a:r>
              <a:rPr lang="pt-BR" sz="1400" b="1" dirty="0"/>
              <a:t>Comissão Eleitoral (em ano de eleição)</a:t>
            </a:r>
          </a:p>
          <a:p>
            <a:pPr marL="0" indent="0" algn="just">
              <a:lnSpc>
                <a:spcPct val="100000"/>
              </a:lnSpc>
              <a:spcBef>
                <a:spcPts val="600"/>
              </a:spcBef>
              <a:buNone/>
            </a:pPr>
            <a:endParaRPr lang="pt-BR" sz="1400" b="1" dirty="0"/>
          </a:p>
          <a:p>
            <a:pPr marL="0" indent="0" algn="just">
              <a:lnSpc>
                <a:spcPct val="100000"/>
              </a:lnSpc>
              <a:spcBef>
                <a:spcPts val="600"/>
              </a:spcBef>
              <a:spcAft>
                <a:spcPts val="600"/>
              </a:spcAft>
              <a:buNone/>
            </a:pPr>
            <a:r>
              <a:rPr lang="pt-BR" sz="1400" b="1" dirty="0"/>
              <a:t>Órgãos Consultivos</a:t>
            </a:r>
          </a:p>
          <a:p>
            <a:pPr algn="just">
              <a:lnSpc>
                <a:spcPct val="100000"/>
              </a:lnSpc>
              <a:spcBef>
                <a:spcPts val="600"/>
              </a:spcBef>
              <a:buFont typeface="Wingdings" panose="05000000000000000000" pitchFamily="2" charset="2"/>
              <a:buChar char="§"/>
            </a:pPr>
            <a:r>
              <a:rPr lang="pt-BR" sz="1400" b="1" dirty="0"/>
              <a:t>Comissões Temporárias</a:t>
            </a:r>
          </a:p>
          <a:p>
            <a:pPr algn="just">
              <a:lnSpc>
                <a:spcPct val="100000"/>
              </a:lnSpc>
              <a:spcBef>
                <a:spcPts val="600"/>
              </a:spcBef>
              <a:buFont typeface="Wingdings" panose="05000000000000000000" pitchFamily="2" charset="2"/>
              <a:buChar char="§"/>
            </a:pPr>
            <a:r>
              <a:rPr lang="pt-BR" sz="1400" b="1" dirty="0"/>
              <a:t>Grupos de Trabalho</a:t>
            </a:r>
          </a:p>
          <a:p>
            <a:pPr marL="0" indent="0" algn="just">
              <a:lnSpc>
                <a:spcPct val="100000"/>
              </a:lnSpc>
              <a:spcBef>
                <a:spcPts val="600"/>
              </a:spcBef>
              <a:buNone/>
            </a:pPr>
            <a:endParaRPr lang="pt-BR" sz="1400" b="1" dirty="0">
              <a:latin typeface="Arial" panose="020B0604020202020204" pitchFamily="34" charset="0"/>
              <a:cs typeface="Arial" panose="020B0604020202020204" pitchFamily="34" charset="0"/>
            </a:endParaRPr>
          </a:p>
          <a:p>
            <a:pPr marL="0" indent="0" algn="just">
              <a:lnSpc>
                <a:spcPct val="100000"/>
              </a:lnSpc>
              <a:spcBef>
                <a:spcPts val="600"/>
              </a:spcBef>
              <a:spcAft>
                <a:spcPts val="600"/>
              </a:spcAft>
              <a:buNone/>
            </a:pPr>
            <a:endParaRPr lang="pt-BR" sz="1400" dirty="0">
              <a:latin typeface="Arial" panose="020B0604020202020204" pitchFamily="34" charset="0"/>
              <a:cs typeface="Arial" panose="020B0604020202020204" pitchFamily="34" charset="0"/>
            </a:endParaRPr>
          </a:p>
          <a:p>
            <a:pPr marL="0" indent="0" algn="just">
              <a:lnSpc>
                <a:spcPct val="100000"/>
              </a:lnSpc>
              <a:spcBef>
                <a:spcPts val="600"/>
              </a:spcBef>
              <a:spcAft>
                <a:spcPts val="600"/>
              </a:spcAft>
              <a:buNone/>
            </a:pPr>
            <a:endParaRPr lang="pt-BR" sz="1400" dirty="0">
              <a:latin typeface="Arial" panose="020B0604020202020204" pitchFamily="34" charset="0"/>
              <a:cs typeface="Arial" panose="020B0604020202020204" pitchFamily="34" charset="0"/>
            </a:endParaRPr>
          </a:p>
        </p:txBody>
      </p:sp>
      <p:pic>
        <p:nvPicPr>
          <p:cNvPr id="7" name="Imagem 6">
            <a:extLst>
              <a:ext uri="{FF2B5EF4-FFF2-40B4-BE49-F238E27FC236}">
                <a16:creationId xmlns:a16="http://schemas.microsoft.com/office/drawing/2014/main" id="{9277A384-1639-429E-94F0-A1976FBCCCAB}"/>
              </a:ext>
            </a:extLst>
          </p:cNvPr>
          <p:cNvPicPr>
            <a:picLocks noChangeAspect="1"/>
          </p:cNvPicPr>
          <p:nvPr/>
        </p:nvPicPr>
        <p:blipFill>
          <a:blip r:embed="rId3"/>
          <a:stretch>
            <a:fillRect/>
          </a:stretch>
        </p:blipFill>
        <p:spPr>
          <a:xfrm>
            <a:off x="4919989" y="2269608"/>
            <a:ext cx="4704527" cy="2929234"/>
          </a:xfrm>
          <a:prstGeom prst="rect">
            <a:avLst/>
          </a:prstGeom>
        </p:spPr>
      </p:pic>
    </p:spTree>
    <p:extLst>
      <p:ext uri="{BB962C8B-B14F-4D97-AF65-F5344CB8AC3E}">
        <p14:creationId xmlns:p14="http://schemas.microsoft.com/office/powerpoint/2010/main" val="2519941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1C067F31-016C-42B2-A9D9-19ECA845D945}"/>
              </a:ext>
              <a:ext uri="{C183D7F6-B498-43B3-948B-1728B52AA6E4}">
                <adec:decorative xmlns:adec="http://schemas.microsoft.com/office/drawing/2017/decorative" val="1"/>
              </a:ext>
            </a:extLst>
          </p:cNvPr>
          <p:cNvSpPr/>
          <p:nvPr/>
        </p:nvSpPr>
        <p:spPr>
          <a:xfrm>
            <a:off x="9252284" y="6165516"/>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27</a:t>
            </a:r>
          </a:p>
        </p:txBody>
      </p:sp>
      <p:sp>
        <p:nvSpPr>
          <p:cNvPr id="23" name="Espaço Reservado para Texto 3">
            <a:extLst>
              <a:ext uri="{FF2B5EF4-FFF2-40B4-BE49-F238E27FC236}">
                <a16:creationId xmlns:a16="http://schemas.microsoft.com/office/drawing/2014/main" id="{88BBAA8A-B838-4E79-AC88-0B8954C35C27}"/>
              </a:ext>
            </a:extLst>
          </p:cNvPr>
          <p:cNvSpPr txBox="1">
            <a:spLocks/>
          </p:cNvSpPr>
          <p:nvPr/>
        </p:nvSpPr>
        <p:spPr>
          <a:xfrm>
            <a:off x="312245" y="972015"/>
            <a:ext cx="9354269" cy="577770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endParaRPr lang="pt-BR" sz="1300" b="1" dirty="0">
              <a:solidFill>
                <a:prstClr val="black"/>
              </a:solidFill>
              <a:latin typeface="Arial" panose="020B0604020202020204" pitchFamily="34" charset="0"/>
              <a:cs typeface="Arial" panose="020B0604020202020204" pitchFamily="34" charset="0"/>
            </a:endParaRPr>
          </a:p>
        </p:txBody>
      </p:sp>
      <p:sp>
        <p:nvSpPr>
          <p:cNvPr id="15" name="objeto 7" descr="Retângulo bege">
            <a:extLst>
              <a:ext uri="{FF2B5EF4-FFF2-40B4-BE49-F238E27FC236}">
                <a16:creationId xmlns:a16="http://schemas.microsoft.com/office/drawing/2014/main" id="{1185C7A9-8E52-408E-B19E-E5A1EB33971B}"/>
              </a:ext>
            </a:extLst>
          </p:cNvPr>
          <p:cNvSpPr/>
          <p:nvPr/>
        </p:nvSpPr>
        <p:spPr bwMode="white">
          <a:xfrm flipV="1">
            <a:off x="457235" y="653142"/>
            <a:ext cx="9209279" cy="273287"/>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 name="CaixaDeTexto 2"/>
          <p:cNvSpPr txBox="1"/>
          <p:nvPr/>
        </p:nvSpPr>
        <p:spPr>
          <a:xfrm>
            <a:off x="3442578" y="944133"/>
            <a:ext cx="1262205" cy="276999"/>
          </a:xfrm>
          <a:prstGeom prst="rect">
            <a:avLst/>
          </a:prstGeom>
          <a:noFill/>
        </p:spPr>
        <p:txBody>
          <a:bodyPr wrap="none" rtlCol="0">
            <a:spAutoFit/>
          </a:bodyPr>
          <a:lstStyle/>
          <a:p>
            <a:r>
              <a:rPr lang="pt-BR" sz="1200" b="1" dirty="0"/>
              <a:t>Valores em R$ mil</a:t>
            </a:r>
          </a:p>
        </p:txBody>
      </p:sp>
      <p:sp>
        <p:nvSpPr>
          <p:cNvPr id="10" name="CaixaDeTexto 9"/>
          <p:cNvSpPr txBox="1"/>
          <p:nvPr/>
        </p:nvSpPr>
        <p:spPr>
          <a:xfrm>
            <a:off x="8449268" y="965579"/>
            <a:ext cx="1262205" cy="276999"/>
          </a:xfrm>
          <a:prstGeom prst="rect">
            <a:avLst/>
          </a:prstGeom>
          <a:noFill/>
        </p:spPr>
        <p:txBody>
          <a:bodyPr wrap="none" rtlCol="0">
            <a:spAutoFit/>
          </a:bodyPr>
          <a:lstStyle/>
          <a:p>
            <a:r>
              <a:rPr lang="pt-BR" sz="1200" b="1" dirty="0"/>
              <a:t>Valores em R$ mil</a:t>
            </a:r>
          </a:p>
        </p:txBody>
      </p:sp>
      <p:sp>
        <p:nvSpPr>
          <p:cNvPr id="11" name="CaixaDeTexto 10">
            <a:extLst>
              <a:ext uri="{FF2B5EF4-FFF2-40B4-BE49-F238E27FC236}">
                <a16:creationId xmlns:a16="http://schemas.microsoft.com/office/drawing/2014/main" id="{84D29A12-E0DB-4C29-A975-22C8157C8B2F}"/>
              </a:ext>
            </a:extLst>
          </p:cNvPr>
          <p:cNvSpPr txBox="1"/>
          <p:nvPr/>
        </p:nvSpPr>
        <p:spPr>
          <a:xfrm>
            <a:off x="545910" y="409434"/>
            <a:ext cx="8802805" cy="461665"/>
          </a:xfrm>
          <a:prstGeom prst="rect">
            <a:avLst/>
          </a:prstGeom>
          <a:noFill/>
        </p:spPr>
        <p:txBody>
          <a:bodyPr wrap="square" rtlCol="0">
            <a:spAutoFit/>
          </a:bodyPr>
          <a:lstStyle/>
          <a:p>
            <a:r>
              <a:rPr lang="pt-BR" sz="2400" dirty="0">
                <a:latin typeface="Arial Black" panose="020B0A04020102020204" pitchFamily="34" charset="0"/>
              </a:rPr>
              <a:t>DEMONSTRAÇÃO DOS FLUXOS DE CAIXA</a:t>
            </a:r>
          </a:p>
        </p:txBody>
      </p:sp>
      <p:sp>
        <p:nvSpPr>
          <p:cNvPr id="13" name="Espaço Reservado para Texto 3">
            <a:extLst>
              <a:ext uri="{FF2B5EF4-FFF2-40B4-BE49-F238E27FC236}">
                <a16:creationId xmlns:a16="http://schemas.microsoft.com/office/drawing/2014/main" id="{ED118C92-D8C8-48AD-B94C-E485680CE207}"/>
              </a:ext>
            </a:extLst>
          </p:cNvPr>
          <p:cNvSpPr txBox="1">
            <a:spLocks/>
          </p:cNvSpPr>
          <p:nvPr/>
        </p:nvSpPr>
        <p:spPr>
          <a:xfrm>
            <a:off x="239486" y="6445916"/>
            <a:ext cx="9071810" cy="276727"/>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pt-BR" sz="1200" b="1" dirty="0">
                <a:solidFill>
                  <a:prstClr val="black"/>
                </a:solidFill>
                <a:latin typeface="Arial" panose="020B0604020202020204" pitchFamily="34" charset="0"/>
                <a:cs typeface="Arial" panose="020B0604020202020204" pitchFamily="34" charset="0"/>
              </a:rPr>
              <a:t>Demonstração contábil completa disponível em: http:\ </a:t>
            </a:r>
            <a:r>
              <a:rPr lang="pt-BR" sz="1200" dirty="0">
                <a:hlinkClick r:id="rId3"/>
              </a:rPr>
              <a:t>https://cau-rr.implanta.net.br/portaltransparencia/#publico/inicio</a:t>
            </a:r>
            <a:endParaRPr lang="pt-BR" sz="1200" b="1" dirty="0">
              <a:solidFill>
                <a:srgbClr val="FF0000"/>
              </a:solidFill>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CA6323E6-D18A-4338-A8E6-BCE9119A52FD}"/>
              </a:ext>
            </a:extLst>
          </p:cNvPr>
          <p:cNvPicPr>
            <a:picLocks noChangeAspect="1"/>
          </p:cNvPicPr>
          <p:nvPr/>
        </p:nvPicPr>
        <p:blipFill rotWithShape="1">
          <a:blip r:embed="rId4">
            <a:extLst>
              <a:ext uri="{28A0092B-C50C-407E-A947-70E740481C1C}">
                <a14:useLocalDpi xmlns:a14="http://schemas.microsoft.com/office/drawing/2010/main" val="0"/>
              </a:ext>
            </a:extLst>
          </a:blip>
          <a:srcRect t="68060" b="6009"/>
          <a:stretch/>
        </p:blipFill>
        <p:spPr>
          <a:xfrm>
            <a:off x="1463527" y="2166721"/>
            <a:ext cx="6978945" cy="2524558"/>
          </a:xfrm>
          <a:prstGeom prst="rect">
            <a:avLst/>
          </a:prstGeom>
        </p:spPr>
      </p:pic>
    </p:spTree>
    <p:extLst>
      <p:ext uri="{BB962C8B-B14F-4D97-AF65-F5344CB8AC3E}">
        <p14:creationId xmlns:p14="http://schemas.microsoft.com/office/powerpoint/2010/main" val="1474652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1C067F31-016C-42B2-A9D9-19ECA845D945}"/>
              </a:ext>
              <a:ext uri="{C183D7F6-B498-43B3-948B-1728B52AA6E4}">
                <adec:decorative xmlns:adec="http://schemas.microsoft.com/office/drawing/2017/decorative" val="1"/>
              </a:ext>
            </a:extLst>
          </p:cNvPr>
          <p:cNvSpPr/>
          <p:nvPr/>
        </p:nvSpPr>
        <p:spPr>
          <a:xfrm>
            <a:off x="9252284" y="6165516"/>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27</a:t>
            </a:r>
          </a:p>
        </p:txBody>
      </p:sp>
      <p:sp>
        <p:nvSpPr>
          <p:cNvPr id="23" name="Espaço Reservado para Texto 3">
            <a:extLst>
              <a:ext uri="{FF2B5EF4-FFF2-40B4-BE49-F238E27FC236}">
                <a16:creationId xmlns:a16="http://schemas.microsoft.com/office/drawing/2014/main" id="{88BBAA8A-B838-4E79-AC88-0B8954C35C27}"/>
              </a:ext>
            </a:extLst>
          </p:cNvPr>
          <p:cNvSpPr txBox="1">
            <a:spLocks/>
          </p:cNvSpPr>
          <p:nvPr/>
        </p:nvSpPr>
        <p:spPr>
          <a:xfrm>
            <a:off x="312245" y="972015"/>
            <a:ext cx="9354269" cy="577770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endParaRPr lang="pt-BR" sz="1300" b="1" dirty="0">
              <a:solidFill>
                <a:prstClr val="black"/>
              </a:solidFill>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937F7DBD-E6DB-4713-92BB-A8F1444E29B5}"/>
              </a:ext>
            </a:extLst>
          </p:cNvPr>
          <p:cNvGraphicFramePr/>
          <p:nvPr/>
        </p:nvGraphicFramePr>
        <p:xfrm>
          <a:off x="781878" y="1678239"/>
          <a:ext cx="8156754" cy="4730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o Explicativo: Seta Quádrupla 2">
            <a:extLst>
              <a:ext uri="{FF2B5EF4-FFF2-40B4-BE49-F238E27FC236}">
                <a16:creationId xmlns:a16="http://schemas.microsoft.com/office/drawing/2014/main" id="{400F9A51-3F21-4482-922D-188ED4B72C76}"/>
              </a:ext>
            </a:extLst>
          </p:cNvPr>
          <p:cNvSpPr/>
          <p:nvPr/>
        </p:nvSpPr>
        <p:spPr>
          <a:xfrm>
            <a:off x="3538332" y="2637180"/>
            <a:ext cx="2610677" cy="2226365"/>
          </a:xfrm>
          <a:prstGeom prst="quad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1400" dirty="0">
                <a:solidFill>
                  <a:schemeClr val="tx1"/>
                </a:solidFill>
              </a:rPr>
              <a:t>Notas explicativas  </a:t>
            </a:r>
          </a:p>
        </p:txBody>
      </p:sp>
      <p:sp>
        <p:nvSpPr>
          <p:cNvPr id="9" name="Espaço Reservado para Texto 3">
            <a:extLst>
              <a:ext uri="{FF2B5EF4-FFF2-40B4-BE49-F238E27FC236}">
                <a16:creationId xmlns:a16="http://schemas.microsoft.com/office/drawing/2014/main" id="{88F3E149-0625-4730-A675-736B05B181F9}"/>
              </a:ext>
            </a:extLst>
          </p:cNvPr>
          <p:cNvSpPr txBox="1">
            <a:spLocks/>
          </p:cNvSpPr>
          <p:nvPr/>
        </p:nvSpPr>
        <p:spPr>
          <a:xfrm>
            <a:off x="625897" y="6526361"/>
            <a:ext cx="8312735" cy="268941"/>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defRPr/>
            </a:pPr>
            <a:r>
              <a:rPr lang="pt-BR" sz="1300" b="1" dirty="0">
                <a:solidFill>
                  <a:prstClr val="black"/>
                </a:solidFill>
                <a:latin typeface="Arial" panose="020B0604020202020204" pitchFamily="34" charset="0"/>
                <a:cs typeface="Arial" panose="020B0604020202020204" pitchFamily="34" charset="0"/>
              </a:rPr>
              <a:t>Demonstração contábil completa</a:t>
            </a:r>
            <a:r>
              <a:rPr lang="pt-BR" sz="1300" b="1" dirty="0">
                <a:latin typeface="Arial" panose="020B0604020202020204" pitchFamily="34" charset="0"/>
                <a:cs typeface="Arial" panose="020B0604020202020204" pitchFamily="34" charset="0"/>
              </a:rPr>
              <a:t> disponível em: </a:t>
            </a:r>
            <a:r>
              <a:rPr lang="pt-BR" sz="1300" b="1" dirty="0">
                <a:latin typeface="Arial" panose="020B0604020202020204" pitchFamily="34" charset="0"/>
                <a:cs typeface="Arial" panose="020B0604020202020204" pitchFamily="34" charset="0"/>
                <a:hlinkClick r:id="rId8" invalidUrl="https:///">
                  <a:extLst>
                    <a:ext uri="{A12FA001-AC4F-418D-AE19-62706E023703}">
                      <ahyp:hlinkClr xmlns:ahyp="http://schemas.microsoft.com/office/drawing/2018/hyperlinkcolor" val="tx"/>
                    </a:ext>
                  </a:extLst>
                </a:hlinkClick>
              </a:rPr>
              <a:t>https</a:t>
            </a:r>
            <a:r>
              <a:rPr lang="pt-BR" sz="1400" b="1" dirty="0">
                <a:latin typeface="Arial" panose="020B0604020202020204" pitchFamily="34" charset="0"/>
                <a:cs typeface="Arial" panose="020B0604020202020204" pitchFamily="34" charset="0"/>
                <a:hlinkClick r:id="rId9" invalidUrl="https:///">
                  <a:extLst>
                    <a:ext uri="{A12FA001-AC4F-418D-AE19-62706E023703}">
                      <ahyp:hlinkClr xmlns:ahyp="http://schemas.microsoft.com/office/drawing/2018/hyperlinkcolor" val="tx"/>
                    </a:ext>
                  </a:extLst>
                </a:hlinkClick>
              </a:rPr>
              <a:t>://</a:t>
            </a:r>
            <a:r>
              <a:rPr lang="pt-BR" sz="1300" b="1"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transparencia</a:t>
            </a:r>
            <a:r>
              <a:rPr lang="pt-BR" sz="1400" b="1"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.cauto.gov.br/</a:t>
            </a:r>
            <a:endParaRPr lang="pt-BR" sz="1300" b="1" dirty="0">
              <a:latin typeface="Arial" panose="020B0604020202020204" pitchFamily="34" charset="0"/>
              <a:cs typeface="Arial" panose="020B0604020202020204" pitchFamily="34" charset="0"/>
            </a:endParaRPr>
          </a:p>
        </p:txBody>
      </p:sp>
      <p:graphicFrame>
        <p:nvGraphicFramePr>
          <p:cNvPr id="6" name="Diagrama 5">
            <a:extLst>
              <a:ext uri="{FF2B5EF4-FFF2-40B4-BE49-F238E27FC236}">
                <a16:creationId xmlns:a16="http://schemas.microsoft.com/office/drawing/2014/main" id="{A6D92F30-D318-47DA-B946-BB98E7062C70}"/>
              </a:ext>
            </a:extLst>
          </p:cNvPr>
          <p:cNvGraphicFramePr/>
          <p:nvPr/>
        </p:nvGraphicFramePr>
        <p:xfrm>
          <a:off x="-85036" y="1340320"/>
          <a:ext cx="3199296" cy="241004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8" name="Balão de Fala: Retângulo com Cantos Arredondados 7">
            <a:extLst>
              <a:ext uri="{FF2B5EF4-FFF2-40B4-BE49-F238E27FC236}">
                <a16:creationId xmlns:a16="http://schemas.microsoft.com/office/drawing/2014/main" id="{1D08DC39-B311-487E-8760-020FE89FAAEA}"/>
              </a:ext>
            </a:extLst>
          </p:cNvPr>
          <p:cNvSpPr/>
          <p:nvPr/>
        </p:nvSpPr>
        <p:spPr>
          <a:xfrm>
            <a:off x="8077048" y="1304958"/>
            <a:ext cx="1403914" cy="661729"/>
          </a:xfrm>
          <a:prstGeom prst="wedgeRoundRectCallout">
            <a:avLst>
              <a:gd name="adj1" fmla="val -157367"/>
              <a:gd name="adj2" fmla="val 151491"/>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pt-BR" sz="1400" dirty="0"/>
              <a:t>Moeda funcional: Real</a:t>
            </a:r>
          </a:p>
        </p:txBody>
      </p:sp>
      <p:sp>
        <p:nvSpPr>
          <p:cNvPr id="11" name="CaixaDeTexto 10">
            <a:extLst>
              <a:ext uri="{FF2B5EF4-FFF2-40B4-BE49-F238E27FC236}">
                <a16:creationId xmlns:a16="http://schemas.microsoft.com/office/drawing/2014/main" id="{7BE4AC50-ADE2-419C-AAD0-EF0EDC2B1C8F}"/>
              </a:ext>
            </a:extLst>
          </p:cNvPr>
          <p:cNvSpPr txBox="1"/>
          <p:nvPr/>
        </p:nvSpPr>
        <p:spPr>
          <a:xfrm>
            <a:off x="545910" y="409434"/>
            <a:ext cx="8802805" cy="830997"/>
          </a:xfrm>
          <a:prstGeom prst="rect">
            <a:avLst/>
          </a:prstGeom>
          <a:noFill/>
        </p:spPr>
        <p:txBody>
          <a:bodyPr wrap="square" rtlCol="0">
            <a:spAutoFit/>
          </a:bodyPr>
          <a:lstStyle/>
          <a:p>
            <a:r>
              <a:rPr lang="pt-BR" sz="2400" dirty="0">
                <a:latin typeface="Arial Black" panose="020B0A04020102020204" pitchFamily="34" charset="0"/>
              </a:rPr>
              <a:t>NOTAS EXPLICATIVAS DAS DEMONSTRAÇÕES CONTÁBEIS</a:t>
            </a:r>
          </a:p>
        </p:txBody>
      </p:sp>
    </p:spTree>
    <p:extLst>
      <p:ext uri="{BB962C8B-B14F-4D97-AF65-F5344CB8AC3E}">
        <p14:creationId xmlns:p14="http://schemas.microsoft.com/office/powerpoint/2010/main" val="3829834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Título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1143000" y="365126"/>
            <a:ext cx="10515600" cy="1325563"/>
          </a:xfrm>
        </p:spPr>
        <p:txBody>
          <a:bodyPr rtlCol="0"/>
          <a:lstStyle/>
          <a:p>
            <a:pPr rtl="0"/>
            <a:r>
              <a:rPr lang="pt-BR" dirty="0"/>
              <a:t>Slide de balanced scorecard 1</a:t>
            </a:r>
          </a:p>
        </p:txBody>
      </p:sp>
      <p:sp>
        <p:nvSpPr>
          <p:cNvPr id="4" name="Caixa de texto 7">
            <a:extLst>
              <a:ext uri="{FF2B5EF4-FFF2-40B4-BE49-F238E27FC236}">
                <a16:creationId xmlns:a16="http://schemas.microsoft.com/office/drawing/2014/main" id="{3DC4CCBA-12AD-4433-A381-A03661E3D927}"/>
              </a:ext>
            </a:extLst>
          </p:cNvPr>
          <p:cNvSpPr txBox="1"/>
          <p:nvPr/>
        </p:nvSpPr>
        <p:spPr>
          <a:xfrm>
            <a:off x="661165" y="2517147"/>
            <a:ext cx="8627214" cy="615553"/>
          </a:xfrm>
          <a:prstGeom prst="rect">
            <a:avLst/>
          </a:prstGeom>
          <a:noFill/>
        </p:spPr>
        <p:txBody>
          <a:bodyPr wrap="square" lIns="0" tIns="0" rIns="0" bIns="0" rtlCol="0" anchor="ctr">
            <a:spAutoFit/>
          </a:bodyPr>
          <a:lstStyle/>
          <a:p>
            <a:pPr>
              <a:defRPr/>
            </a:pPr>
            <a:r>
              <a:rPr lang="pt-BR" sz="4000" b="1" dirty="0">
                <a:solidFill>
                  <a:srgbClr val="455F51">
                    <a:lumMod val="50000"/>
                  </a:srgbClr>
                </a:solidFill>
                <a:latin typeface="Arial" panose="020B0604020202020204" pitchFamily="34" charset="0"/>
                <a:cs typeface="Arial" panose="020B0604020202020204" pitchFamily="34" charset="0"/>
              </a:rPr>
              <a:t>7. ANEXOS E APÊNDICES</a:t>
            </a:r>
          </a:p>
        </p:txBody>
      </p:sp>
    </p:spTree>
    <p:extLst>
      <p:ext uri="{BB962C8B-B14F-4D97-AF65-F5344CB8AC3E}">
        <p14:creationId xmlns:p14="http://schemas.microsoft.com/office/powerpoint/2010/main" val="4119510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1C067F31-016C-42B2-A9D9-19ECA845D945}"/>
              </a:ext>
              <a:ext uri="{C183D7F6-B498-43B3-948B-1728B52AA6E4}">
                <adec:decorative xmlns:adec="http://schemas.microsoft.com/office/drawing/2017/decorative" val="1"/>
              </a:ext>
            </a:extLst>
          </p:cNvPr>
          <p:cNvSpPr/>
          <p:nvPr/>
        </p:nvSpPr>
        <p:spPr>
          <a:xfrm>
            <a:off x="9252284" y="6165516"/>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27</a:t>
            </a:r>
          </a:p>
        </p:txBody>
      </p:sp>
      <p:sp>
        <p:nvSpPr>
          <p:cNvPr id="23" name="Espaço Reservado para Texto 3">
            <a:extLst>
              <a:ext uri="{FF2B5EF4-FFF2-40B4-BE49-F238E27FC236}">
                <a16:creationId xmlns:a16="http://schemas.microsoft.com/office/drawing/2014/main" id="{88BBAA8A-B838-4E79-AC88-0B8954C35C27}"/>
              </a:ext>
            </a:extLst>
          </p:cNvPr>
          <p:cNvSpPr txBox="1">
            <a:spLocks/>
          </p:cNvSpPr>
          <p:nvPr/>
        </p:nvSpPr>
        <p:spPr>
          <a:xfrm>
            <a:off x="502195" y="1252077"/>
            <a:ext cx="4311852" cy="5605923"/>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b="1" dirty="0">
                <a:solidFill>
                  <a:prstClr val="black"/>
                </a:solidFill>
                <a:latin typeface="Arial" panose="020B0604020202020204" pitchFamily="34" charset="0"/>
                <a:cs typeface="Arial" panose="020B0604020202020204" pitchFamily="34" charset="0"/>
              </a:rPr>
              <a:t>PLANEJAMENTO</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A Gerência de Planejamento e Gestão Estratégica do CAU/BR opinou favoravelmente à aprovação do Plano de Ação executado pelo CAU/</a:t>
            </a:r>
            <a:r>
              <a:rPr lang="pt-BR" sz="1300" dirty="0">
                <a:latin typeface="Arial" panose="020B0604020202020204" pitchFamily="34" charset="0"/>
                <a:cs typeface="Arial" panose="020B0604020202020204" pitchFamily="34" charset="0"/>
              </a:rPr>
              <a:t>RR</a:t>
            </a:r>
            <a:r>
              <a:rPr lang="pt-BR" sz="1300" dirty="0">
                <a:solidFill>
                  <a:prstClr val="black"/>
                </a:solidFill>
                <a:latin typeface="Arial" panose="020B0604020202020204" pitchFamily="34" charset="0"/>
                <a:cs typeface="Arial" panose="020B0604020202020204" pitchFamily="34" charset="0"/>
              </a:rPr>
              <a:t> no exercício de 2020.</a:t>
            </a:r>
          </a:p>
          <a:p>
            <a:pPr marL="0" indent="0" algn="just">
              <a:lnSpc>
                <a:spcPct val="100000"/>
              </a:lnSpc>
              <a:spcBef>
                <a:spcPts val="1800"/>
              </a:spcBef>
              <a:buNone/>
              <a:defRPr/>
            </a:pPr>
            <a:r>
              <a:rPr lang="pt-BR" sz="1300" b="1" dirty="0">
                <a:solidFill>
                  <a:prstClr val="black"/>
                </a:solidFill>
                <a:latin typeface="Arial" panose="020B0604020202020204" pitchFamily="34" charset="0"/>
                <a:cs typeface="Arial" panose="020B0604020202020204" pitchFamily="34" charset="0"/>
              </a:rPr>
              <a:t>ASSESSORIA CONTÁBIL DO CAU/BR</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Conforme o Relatório Contábil CAU-BR nº 17/2021, de 19</a:t>
            </a:r>
            <a:r>
              <a:rPr lang="pt-BR" sz="1300" dirty="0">
                <a:latin typeface="Arial" panose="020B0604020202020204" pitchFamily="34" charset="0"/>
                <a:cs typeface="Arial" panose="020B0604020202020204" pitchFamily="34" charset="0"/>
              </a:rPr>
              <a:t>/02</a:t>
            </a:r>
            <a:r>
              <a:rPr lang="pt-BR" sz="1300" dirty="0">
                <a:solidFill>
                  <a:prstClr val="black"/>
                </a:solidFill>
                <a:latin typeface="Arial" panose="020B0604020202020204" pitchFamily="34" charset="0"/>
                <a:cs typeface="Arial" panose="020B0604020202020204" pitchFamily="34" charset="0"/>
              </a:rPr>
              <a:t>/2021, a empresa contratada pelo CAU/BR, ATA Contabilidade e Auditoria, responsável pela assessoria e análise contábeis junto aos CAU/UF, concluiu: “Tendo em vista que não constatamos nenhuma falha na prestação de contas de 2020 do CAU </a:t>
            </a:r>
            <a:r>
              <a:rPr lang="pt-BR" sz="1300" dirty="0">
                <a:latin typeface="Arial" panose="020B0604020202020204" pitchFamily="34" charset="0"/>
                <a:cs typeface="Arial" panose="020B0604020202020204" pitchFamily="34" charset="0"/>
              </a:rPr>
              <a:t>RR</a:t>
            </a:r>
            <a:r>
              <a:rPr lang="pt-BR" sz="1300" dirty="0">
                <a:solidFill>
                  <a:prstClr val="black"/>
                </a:solidFill>
                <a:latin typeface="Arial" panose="020B0604020202020204" pitchFamily="34" charset="0"/>
                <a:cs typeface="Arial" panose="020B0604020202020204" pitchFamily="34" charset="0"/>
              </a:rPr>
              <a:t>, informamos que a mesma está em condições de ser aprovada pela Comissão de Planejamento e Finanças e Plenário do CAU BR”.</a:t>
            </a: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a:t>
            </a:r>
          </a:p>
        </p:txBody>
      </p:sp>
      <p:sp>
        <p:nvSpPr>
          <p:cNvPr id="14" name="Título 4">
            <a:extLst>
              <a:ext uri="{FF2B5EF4-FFF2-40B4-BE49-F238E27FC236}">
                <a16:creationId xmlns:a16="http://schemas.microsoft.com/office/drawing/2014/main" id="{C58FC24A-3890-42AD-ADD6-7B179CFBAF8E}"/>
              </a:ext>
            </a:extLst>
          </p:cNvPr>
          <p:cNvSpPr txBox="1">
            <a:spLocks/>
          </p:cNvSpPr>
          <p:nvPr/>
        </p:nvSpPr>
        <p:spPr>
          <a:xfrm>
            <a:off x="457235" y="389283"/>
            <a:ext cx="8312734" cy="78263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solidFill>
                  <a:schemeClr val="tx2">
                    <a:lumMod val="50000"/>
                  </a:schemeClr>
                </a:solidFill>
                <a:latin typeface="Arial" panose="020B0604020202020204" pitchFamily="34" charset="0"/>
                <a:cs typeface="Arial" panose="020B0604020202020204" pitchFamily="34" charset="0"/>
              </a:rPr>
              <a:t>7.1 Posicionamentos de Área, Assessoria, Instâncias e Auditoria Externa</a:t>
            </a:r>
          </a:p>
        </p:txBody>
      </p:sp>
      <p:sp>
        <p:nvSpPr>
          <p:cNvPr id="15" name="objeto 7" descr="Retângulo bege">
            <a:extLst>
              <a:ext uri="{FF2B5EF4-FFF2-40B4-BE49-F238E27FC236}">
                <a16:creationId xmlns:a16="http://schemas.microsoft.com/office/drawing/2014/main" id="{1185C7A9-8E52-408E-B19E-E5A1EB33971B}"/>
              </a:ext>
            </a:extLst>
          </p:cNvPr>
          <p:cNvSpPr/>
          <p:nvPr/>
        </p:nvSpPr>
        <p:spPr bwMode="white">
          <a:xfrm flipV="1">
            <a:off x="465337" y="512029"/>
            <a:ext cx="9209279" cy="537145"/>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6" name="Espaço Reservado para Texto 3">
            <a:extLst>
              <a:ext uri="{FF2B5EF4-FFF2-40B4-BE49-F238E27FC236}">
                <a16:creationId xmlns:a16="http://schemas.microsoft.com/office/drawing/2014/main" id="{88BBAA8A-B838-4E79-AC88-0B8954C35C27}"/>
              </a:ext>
            </a:extLst>
          </p:cNvPr>
          <p:cNvSpPr txBox="1">
            <a:spLocks/>
          </p:cNvSpPr>
          <p:nvPr/>
        </p:nvSpPr>
        <p:spPr>
          <a:xfrm>
            <a:off x="5069977" y="1252077"/>
            <a:ext cx="3744952" cy="5409406"/>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673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id="{16372197-24F4-4A72-8A24-3C3986A14DAE}"/>
              </a:ext>
            </a:extLst>
          </p:cNvPr>
          <p:cNvSpPr>
            <a:spLocks noGrp="1"/>
          </p:cNvSpPr>
          <p:nvPr>
            <p:ph type="title"/>
          </p:nvPr>
        </p:nvSpPr>
        <p:spPr>
          <a:xfrm>
            <a:off x="519264" y="312120"/>
            <a:ext cx="9045650"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1.1 Estrutura organizacional</a:t>
            </a:r>
          </a:p>
        </p:txBody>
      </p:sp>
      <p:sp>
        <p:nvSpPr>
          <p:cNvPr id="39" name="objeto 7" descr="Retângulo bege">
            <a:extLst>
              <a:ext uri="{FF2B5EF4-FFF2-40B4-BE49-F238E27FC236}">
                <a16:creationId xmlns:a16="http://schemas.microsoft.com/office/drawing/2014/main" id="{1185C7A9-8E52-408E-B19E-E5A1EB33971B}"/>
              </a:ext>
            </a:extLst>
          </p:cNvPr>
          <p:cNvSpPr/>
          <p:nvPr/>
        </p:nvSpPr>
        <p:spPr bwMode="white">
          <a:xfrm flipV="1">
            <a:off x="625590" y="841828"/>
            <a:ext cx="8761146" cy="104073"/>
          </a:xfrm>
          <a:custGeom>
            <a:avLst/>
            <a:gdLst/>
            <a:ahLst/>
            <a:cxnLst/>
            <a:rect l="l" t="t" r="r" b="b"/>
            <a:pathLst>
              <a:path w="3935729">
                <a:moveTo>
                  <a:pt x="0" y="0"/>
                </a:moveTo>
                <a:lnTo>
                  <a:pt x="3935349" y="0"/>
                </a:lnTo>
              </a:path>
            </a:pathLst>
          </a:custGeom>
          <a:ln w="54863">
            <a:solidFill>
              <a:srgbClr val="17747D"/>
            </a:solidFill>
          </a:ln>
        </p:spPr>
        <p:txBody>
          <a:bodyPr wrap="square" lIns="0" tIns="0" rIns="0" bIns="0" rtlCol="0"/>
          <a:lstStyle/>
          <a:p>
            <a:pPr rtl="0"/>
            <a:endParaRPr lang="pt-BR" dirty="0">
              <a:solidFill>
                <a:schemeClr val="tx2">
                  <a:lumMod val="50000"/>
                </a:schemeClr>
              </a:solidFill>
            </a:endParaRPr>
          </a:p>
        </p:txBody>
      </p:sp>
      <p:sp>
        <p:nvSpPr>
          <p:cNvPr id="7" name="Retângulo 6">
            <a:extLst>
              <a:ext uri="{FF2B5EF4-FFF2-40B4-BE49-F238E27FC236}">
                <a16:creationId xmlns:a16="http://schemas.microsoft.com/office/drawing/2014/main" id="{2C159351-DC29-4643-BBD9-842D8AFA0961}"/>
              </a:ext>
              <a:ext uri="{C183D7F6-B498-43B3-948B-1728B52AA6E4}">
                <adec:decorative xmlns:adec="http://schemas.microsoft.com/office/drawing/2017/decorative"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dirty="0">
                <a:latin typeface="Arial" panose="020B0604020202020204" pitchFamily="34" charset="0"/>
                <a:cs typeface="Arial" panose="020B0604020202020204" pitchFamily="34" charset="0"/>
              </a:rPr>
              <a:t>03</a:t>
            </a:r>
          </a:p>
        </p:txBody>
      </p:sp>
      <p:pic>
        <p:nvPicPr>
          <p:cNvPr id="4" name="Imagem 3">
            <a:extLst>
              <a:ext uri="{FF2B5EF4-FFF2-40B4-BE49-F238E27FC236}">
                <a16:creationId xmlns:a16="http://schemas.microsoft.com/office/drawing/2014/main" id="{18D7D284-9D4E-407B-8331-B0F32B0DBA87}"/>
              </a:ext>
            </a:extLst>
          </p:cNvPr>
          <p:cNvPicPr>
            <a:picLocks noChangeAspect="1"/>
          </p:cNvPicPr>
          <p:nvPr/>
        </p:nvPicPr>
        <p:blipFill>
          <a:blip r:embed="rId3"/>
          <a:stretch>
            <a:fillRect/>
          </a:stretch>
        </p:blipFill>
        <p:spPr>
          <a:xfrm>
            <a:off x="692728" y="1172706"/>
            <a:ext cx="8664056" cy="5267680"/>
          </a:xfrm>
          <a:prstGeom prst="rect">
            <a:avLst/>
          </a:prstGeom>
        </p:spPr>
      </p:pic>
    </p:spTree>
    <p:extLst>
      <p:ext uri="{BB962C8B-B14F-4D97-AF65-F5344CB8AC3E}">
        <p14:creationId xmlns:p14="http://schemas.microsoft.com/office/powerpoint/2010/main" val="1897211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Agrupar 23">
            <a:extLst>
              <a:ext uri="{FF2B5EF4-FFF2-40B4-BE49-F238E27FC236}">
                <a16:creationId xmlns:a16="http://schemas.microsoft.com/office/drawing/2014/main" id="{AAE7B976-6C6E-4D6F-BCDD-69FCE02E7691}"/>
              </a:ext>
            </a:extLst>
          </p:cNvPr>
          <p:cNvGrpSpPr/>
          <p:nvPr/>
        </p:nvGrpSpPr>
        <p:grpSpPr>
          <a:xfrm>
            <a:off x="3505331" y="1020442"/>
            <a:ext cx="6400669" cy="1765822"/>
            <a:chOff x="4169416" y="1009555"/>
            <a:chExt cx="5736583" cy="1273114"/>
          </a:xfrm>
        </p:grpSpPr>
        <p:sp>
          <p:nvSpPr>
            <p:cNvPr id="12" name="CaixaDeTexto 11">
              <a:extLst>
                <a:ext uri="{FF2B5EF4-FFF2-40B4-BE49-F238E27FC236}">
                  <a16:creationId xmlns:a16="http://schemas.microsoft.com/office/drawing/2014/main" id="{05FB9C63-E1DC-4E18-ADA1-D71D9965F66E}"/>
                </a:ext>
              </a:extLst>
            </p:cNvPr>
            <p:cNvSpPr txBox="1"/>
            <p:nvPr/>
          </p:nvSpPr>
          <p:spPr>
            <a:xfrm flipH="1">
              <a:off x="5731092" y="1009555"/>
              <a:ext cx="2416589" cy="369332"/>
            </a:xfrm>
            <a:prstGeom prst="rect">
              <a:avLst/>
            </a:prstGeom>
            <a:noFill/>
          </p:spPr>
          <p:txBody>
            <a:bodyPr wrap="square" rtlCol="0">
              <a:spAutoFit/>
            </a:bodyPr>
            <a:lstStyle/>
            <a:p>
              <a:r>
                <a:rPr lang="pt-BR" b="1" dirty="0">
                  <a:solidFill>
                    <a:srgbClr val="0070C0"/>
                  </a:solidFill>
                </a:rPr>
                <a:t>PROCESSOS FINALÍTICOS</a:t>
              </a:r>
            </a:p>
          </p:txBody>
        </p:sp>
        <p:pic>
          <p:nvPicPr>
            <p:cNvPr id="13" name="Imagem 12">
              <a:extLst>
                <a:ext uri="{FF2B5EF4-FFF2-40B4-BE49-F238E27FC236}">
                  <a16:creationId xmlns:a16="http://schemas.microsoft.com/office/drawing/2014/main" id="{0BCAD63A-46E7-47DB-B42A-8FC6A9C87026}"/>
                </a:ext>
              </a:extLst>
            </p:cNvPr>
            <p:cNvPicPr>
              <a:picLocks noChangeAspect="1"/>
            </p:cNvPicPr>
            <p:nvPr/>
          </p:nvPicPr>
          <p:blipFill rotWithShape="1">
            <a:blip r:embed="rId2"/>
            <a:srcRect t="34025" b="52023"/>
            <a:stretch/>
          </p:blipFill>
          <p:spPr>
            <a:xfrm>
              <a:off x="4169416" y="1679973"/>
              <a:ext cx="5736583" cy="602696"/>
            </a:xfrm>
            <a:prstGeom prst="rect">
              <a:avLst/>
            </a:prstGeom>
          </p:spPr>
        </p:pic>
        <p:sp>
          <p:nvSpPr>
            <p:cNvPr id="14" name="CaixaDeTexto 13">
              <a:extLst>
                <a:ext uri="{FF2B5EF4-FFF2-40B4-BE49-F238E27FC236}">
                  <a16:creationId xmlns:a16="http://schemas.microsoft.com/office/drawing/2014/main" id="{12BFFC35-FA6D-4B1A-95BA-49C03DEB51A4}"/>
                </a:ext>
              </a:extLst>
            </p:cNvPr>
            <p:cNvSpPr txBox="1"/>
            <p:nvPr/>
          </p:nvSpPr>
          <p:spPr>
            <a:xfrm>
              <a:off x="4477155" y="1787966"/>
              <a:ext cx="299200" cy="138499"/>
            </a:xfrm>
            <a:prstGeom prst="rect">
              <a:avLst/>
            </a:prstGeom>
            <a:solidFill>
              <a:srgbClr val="E4F0F0"/>
            </a:solidFill>
          </p:spPr>
          <p:txBody>
            <a:bodyPr wrap="square" rtlCol="0">
              <a:spAutoFit/>
            </a:bodyPr>
            <a:lstStyle/>
            <a:p>
              <a:r>
                <a:rPr lang="pt-BR" sz="300" dirty="0"/>
                <a:t>CEPEF</a:t>
              </a:r>
            </a:p>
          </p:txBody>
        </p:sp>
        <p:sp>
          <p:nvSpPr>
            <p:cNvPr id="15" name="CaixaDeTexto 14">
              <a:extLst>
                <a:ext uri="{FF2B5EF4-FFF2-40B4-BE49-F238E27FC236}">
                  <a16:creationId xmlns:a16="http://schemas.microsoft.com/office/drawing/2014/main" id="{3CE715D5-B2B7-4E57-BF58-47FD25F98D75}"/>
                </a:ext>
              </a:extLst>
            </p:cNvPr>
            <p:cNvSpPr txBox="1"/>
            <p:nvPr/>
          </p:nvSpPr>
          <p:spPr>
            <a:xfrm>
              <a:off x="4480614" y="1940366"/>
              <a:ext cx="299200" cy="138499"/>
            </a:xfrm>
            <a:prstGeom prst="rect">
              <a:avLst/>
            </a:prstGeom>
            <a:solidFill>
              <a:srgbClr val="E4F0F0"/>
            </a:solidFill>
          </p:spPr>
          <p:txBody>
            <a:bodyPr wrap="square" rtlCol="0">
              <a:spAutoFit/>
            </a:bodyPr>
            <a:lstStyle/>
            <a:p>
              <a:r>
                <a:rPr lang="pt-BR" sz="300" dirty="0"/>
                <a:t>CEPEF</a:t>
              </a:r>
            </a:p>
          </p:txBody>
        </p:sp>
        <p:sp>
          <p:nvSpPr>
            <p:cNvPr id="17" name="CaixaDeTexto 16">
              <a:extLst>
                <a:ext uri="{FF2B5EF4-FFF2-40B4-BE49-F238E27FC236}">
                  <a16:creationId xmlns:a16="http://schemas.microsoft.com/office/drawing/2014/main" id="{9379BFBA-818C-40A8-8945-EB5286AFE088}"/>
                </a:ext>
              </a:extLst>
            </p:cNvPr>
            <p:cNvSpPr txBox="1"/>
            <p:nvPr/>
          </p:nvSpPr>
          <p:spPr>
            <a:xfrm>
              <a:off x="4480607" y="2092766"/>
              <a:ext cx="299200" cy="138499"/>
            </a:xfrm>
            <a:prstGeom prst="rect">
              <a:avLst/>
            </a:prstGeom>
            <a:solidFill>
              <a:srgbClr val="E4F0F0"/>
            </a:solidFill>
          </p:spPr>
          <p:txBody>
            <a:bodyPr wrap="square" rtlCol="0">
              <a:spAutoFit/>
            </a:bodyPr>
            <a:lstStyle/>
            <a:p>
              <a:r>
                <a:rPr lang="pt-BR" sz="300" dirty="0"/>
                <a:t>CEPEF</a:t>
              </a:r>
            </a:p>
          </p:txBody>
        </p:sp>
        <p:sp>
          <p:nvSpPr>
            <p:cNvPr id="18" name="CaixaDeTexto 17">
              <a:extLst>
                <a:ext uri="{FF2B5EF4-FFF2-40B4-BE49-F238E27FC236}">
                  <a16:creationId xmlns:a16="http://schemas.microsoft.com/office/drawing/2014/main" id="{1CFE2C7C-3CA1-4680-8C93-30665725ABFF}"/>
                </a:ext>
              </a:extLst>
            </p:cNvPr>
            <p:cNvSpPr txBox="1"/>
            <p:nvPr/>
          </p:nvSpPr>
          <p:spPr>
            <a:xfrm>
              <a:off x="5817577" y="2104965"/>
              <a:ext cx="299200" cy="138499"/>
            </a:xfrm>
            <a:prstGeom prst="rect">
              <a:avLst/>
            </a:prstGeom>
            <a:solidFill>
              <a:srgbClr val="E4F0F0"/>
            </a:solidFill>
          </p:spPr>
          <p:txBody>
            <a:bodyPr wrap="square" rtlCol="0">
              <a:spAutoFit/>
            </a:bodyPr>
            <a:lstStyle/>
            <a:p>
              <a:r>
                <a:rPr lang="pt-BR" sz="300" dirty="0"/>
                <a:t>COFAP</a:t>
              </a:r>
            </a:p>
          </p:txBody>
        </p:sp>
        <p:sp>
          <p:nvSpPr>
            <p:cNvPr id="19" name="CaixaDeTexto 18">
              <a:extLst>
                <a:ext uri="{FF2B5EF4-FFF2-40B4-BE49-F238E27FC236}">
                  <a16:creationId xmlns:a16="http://schemas.microsoft.com/office/drawing/2014/main" id="{1651913E-9EC8-49D0-A953-60D0F161F6F0}"/>
                </a:ext>
              </a:extLst>
            </p:cNvPr>
            <p:cNvSpPr txBox="1"/>
            <p:nvPr/>
          </p:nvSpPr>
          <p:spPr>
            <a:xfrm>
              <a:off x="7040235" y="2065009"/>
              <a:ext cx="299200" cy="138499"/>
            </a:xfrm>
            <a:prstGeom prst="rect">
              <a:avLst/>
            </a:prstGeom>
            <a:solidFill>
              <a:srgbClr val="E4F0F0"/>
            </a:solidFill>
          </p:spPr>
          <p:txBody>
            <a:bodyPr wrap="square" rtlCol="0">
              <a:spAutoFit/>
            </a:bodyPr>
            <a:lstStyle/>
            <a:p>
              <a:r>
                <a:rPr lang="pt-BR" sz="300" dirty="0"/>
                <a:t>COFAP</a:t>
              </a:r>
            </a:p>
          </p:txBody>
        </p:sp>
        <p:sp>
          <p:nvSpPr>
            <p:cNvPr id="20" name="CaixaDeTexto 19">
              <a:extLst>
                <a:ext uri="{FF2B5EF4-FFF2-40B4-BE49-F238E27FC236}">
                  <a16:creationId xmlns:a16="http://schemas.microsoft.com/office/drawing/2014/main" id="{FF271E89-407D-4171-9F02-CA9B4648A2FD}"/>
                </a:ext>
              </a:extLst>
            </p:cNvPr>
            <p:cNvSpPr txBox="1"/>
            <p:nvPr/>
          </p:nvSpPr>
          <p:spPr>
            <a:xfrm>
              <a:off x="7041948" y="1789823"/>
              <a:ext cx="299200" cy="138499"/>
            </a:xfrm>
            <a:prstGeom prst="rect">
              <a:avLst/>
            </a:prstGeom>
            <a:solidFill>
              <a:srgbClr val="E4F0F0"/>
            </a:solidFill>
          </p:spPr>
          <p:txBody>
            <a:bodyPr wrap="square" rtlCol="0">
              <a:spAutoFit/>
            </a:bodyPr>
            <a:lstStyle/>
            <a:p>
              <a:r>
                <a:rPr lang="pt-BR" sz="300" dirty="0"/>
                <a:t>COFAP</a:t>
              </a:r>
            </a:p>
          </p:txBody>
        </p:sp>
        <p:sp>
          <p:nvSpPr>
            <p:cNvPr id="21" name="CaixaDeTexto 20">
              <a:extLst>
                <a:ext uri="{FF2B5EF4-FFF2-40B4-BE49-F238E27FC236}">
                  <a16:creationId xmlns:a16="http://schemas.microsoft.com/office/drawing/2014/main" id="{979BDFF9-9A51-4A92-B750-D4F750AF4D9E}"/>
                </a:ext>
              </a:extLst>
            </p:cNvPr>
            <p:cNvSpPr txBox="1"/>
            <p:nvPr/>
          </p:nvSpPr>
          <p:spPr>
            <a:xfrm>
              <a:off x="7041952" y="1928367"/>
              <a:ext cx="299200" cy="138499"/>
            </a:xfrm>
            <a:prstGeom prst="rect">
              <a:avLst/>
            </a:prstGeom>
            <a:solidFill>
              <a:srgbClr val="E4F0F0"/>
            </a:solidFill>
          </p:spPr>
          <p:txBody>
            <a:bodyPr wrap="square" rtlCol="0">
              <a:spAutoFit/>
            </a:bodyPr>
            <a:lstStyle/>
            <a:p>
              <a:r>
                <a:rPr lang="pt-BR" sz="300" dirty="0"/>
                <a:t>COFAP</a:t>
              </a:r>
            </a:p>
          </p:txBody>
        </p:sp>
        <p:sp>
          <p:nvSpPr>
            <p:cNvPr id="22" name="CaixaDeTexto 21">
              <a:extLst>
                <a:ext uri="{FF2B5EF4-FFF2-40B4-BE49-F238E27FC236}">
                  <a16:creationId xmlns:a16="http://schemas.microsoft.com/office/drawing/2014/main" id="{46B90A1A-6F15-40F3-9379-7F209CA3887E}"/>
                </a:ext>
              </a:extLst>
            </p:cNvPr>
            <p:cNvSpPr txBox="1"/>
            <p:nvPr/>
          </p:nvSpPr>
          <p:spPr>
            <a:xfrm>
              <a:off x="8325449" y="1958018"/>
              <a:ext cx="293618" cy="138499"/>
            </a:xfrm>
            <a:prstGeom prst="rect">
              <a:avLst/>
            </a:prstGeom>
            <a:solidFill>
              <a:srgbClr val="E4F0F0"/>
            </a:solidFill>
          </p:spPr>
          <p:txBody>
            <a:bodyPr wrap="square" rtlCol="0">
              <a:spAutoFit/>
            </a:bodyPr>
            <a:lstStyle/>
            <a:p>
              <a:r>
                <a:rPr lang="pt-BR" sz="300" dirty="0"/>
                <a:t>CEPEF</a:t>
              </a:r>
            </a:p>
          </p:txBody>
        </p:sp>
        <p:sp>
          <p:nvSpPr>
            <p:cNvPr id="23" name="CaixaDeTexto 22">
              <a:extLst>
                <a:ext uri="{FF2B5EF4-FFF2-40B4-BE49-F238E27FC236}">
                  <a16:creationId xmlns:a16="http://schemas.microsoft.com/office/drawing/2014/main" id="{FDFFF794-312A-4320-BE0E-518F1E29C660}"/>
                </a:ext>
              </a:extLst>
            </p:cNvPr>
            <p:cNvSpPr txBox="1"/>
            <p:nvPr/>
          </p:nvSpPr>
          <p:spPr>
            <a:xfrm>
              <a:off x="8329682" y="2097719"/>
              <a:ext cx="293618" cy="138499"/>
            </a:xfrm>
            <a:prstGeom prst="rect">
              <a:avLst/>
            </a:prstGeom>
            <a:solidFill>
              <a:srgbClr val="E4F0F0"/>
            </a:solidFill>
          </p:spPr>
          <p:txBody>
            <a:bodyPr wrap="square" rtlCol="0">
              <a:spAutoFit/>
            </a:bodyPr>
            <a:lstStyle/>
            <a:p>
              <a:r>
                <a:rPr lang="pt-BR" sz="300" dirty="0"/>
                <a:t>CEPEF</a:t>
              </a:r>
            </a:p>
          </p:txBody>
        </p:sp>
      </p:grpSp>
      <p:sp>
        <p:nvSpPr>
          <p:cNvPr id="2" name="Espaço Reservado para Data 1">
            <a:extLst>
              <a:ext uri="{FF2B5EF4-FFF2-40B4-BE49-F238E27FC236}">
                <a16:creationId xmlns:a16="http://schemas.microsoft.com/office/drawing/2014/main" id="{7D1DAE89-CAF0-4802-97D4-BB7DBF97847A}"/>
              </a:ext>
            </a:extLst>
          </p:cNvPr>
          <p:cNvSpPr>
            <a:spLocks noGrp="1"/>
          </p:cNvSpPr>
          <p:nvPr>
            <p:ph type="dt" sz="half" idx="10"/>
          </p:nvPr>
        </p:nvSpPr>
        <p:spPr/>
        <p:txBody>
          <a:bodyPr/>
          <a:lstStyle/>
          <a:p>
            <a:pPr rtl="0"/>
            <a:fld id="{BD049FBF-03BB-45F3-ACE0-06080F965232}" type="datetime1">
              <a:rPr lang="pt-BR" noProof="0" smtClean="0"/>
              <a:t>02/07/2021</a:t>
            </a:fld>
            <a:endParaRPr lang="pt-BR" noProof="0" dirty="0"/>
          </a:p>
        </p:txBody>
      </p:sp>
      <p:sp>
        <p:nvSpPr>
          <p:cNvPr id="3" name="Espaço Reservado para Número de Slide 2">
            <a:extLst>
              <a:ext uri="{FF2B5EF4-FFF2-40B4-BE49-F238E27FC236}">
                <a16:creationId xmlns:a16="http://schemas.microsoft.com/office/drawing/2014/main" id="{FBBCADD8-E5A8-491D-BEF5-96C58D062B98}"/>
              </a:ext>
            </a:extLst>
          </p:cNvPr>
          <p:cNvSpPr>
            <a:spLocks noGrp="1"/>
          </p:cNvSpPr>
          <p:nvPr>
            <p:ph type="sldNum" sz="quarter" idx="12"/>
          </p:nvPr>
        </p:nvSpPr>
        <p:spPr/>
        <p:txBody>
          <a:bodyPr/>
          <a:lstStyle/>
          <a:p>
            <a:pPr rtl="0"/>
            <a:fld id="{5A4A7955-6230-48B4-BD8B-A7C460F75945}" type="slidenum">
              <a:rPr lang="pt-BR" noProof="0" smtClean="0"/>
              <a:t>8</a:t>
            </a:fld>
            <a:endParaRPr lang="pt-BR" noProof="0" dirty="0"/>
          </a:p>
        </p:txBody>
      </p:sp>
      <p:grpSp>
        <p:nvGrpSpPr>
          <p:cNvPr id="10" name="Agrupar 9">
            <a:extLst>
              <a:ext uri="{FF2B5EF4-FFF2-40B4-BE49-F238E27FC236}">
                <a16:creationId xmlns:a16="http://schemas.microsoft.com/office/drawing/2014/main" id="{038E3EB6-7746-4979-9F0A-43E301BCF1FA}"/>
              </a:ext>
            </a:extLst>
          </p:cNvPr>
          <p:cNvGrpSpPr/>
          <p:nvPr/>
        </p:nvGrpSpPr>
        <p:grpSpPr>
          <a:xfrm>
            <a:off x="243420" y="1355109"/>
            <a:ext cx="4199040" cy="1776711"/>
            <a:chOff x="243420" y="854367"/>
            <a:chExt cx="5224306" cy="2317221"/>
          </a:xfrm>
        </p:grpSpPr>
        <p:graphicFrame>
          <p:nvGraphicFramePr>
            <p:cNvPr id="5" name="Diagrama 4">
              <a:extLst>
                <a:ext uri="{FF2B5EF4-FFF2-40B4-BE49-F238E27FC236}">
                  <a16:creationId xmlns:a16="http://schemas.microsoft.com/office/drawing/2014/main" id="{22245CE5-7395-4129-ACC4-A048684BF1AF}"/>
                </a:ext>
              </a:extLst>
            </p:cNvPr>
            <p:cNvGraphicFramePr/>
            <p:nvPr>
              <p:extLst>
                <p:ext uri="{D42A27DB-BD31-4B8C-83A1-F6EECF244321}">
                  <p14:modId xmlns:p14="http://schemas.microsoft.com/office/powerpoint/2010/main" val="2076268174"/>
                </p:ext>
              </p:extLst>
            </p:nvPr>
          </p:nvGraphicFramePr>
          <p:xfrm>
            <a:off x="243420" y="854367"/>
            <a:ext cx="4411662" cy="2317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ixaDeTexto 6">
              <a:extLst>
                <a:ext uri="{FF2B5EF4-FFF2-40B4-BE49-F238E27FC236}">
                  <a16:creationId xmlns:a16="http://schemas.microsoft.com/office/drawing/2014/main" id="{01C5F34C-300E-49D5-BBF4-876FAC28D0C0}"/>
                </a:ext>
              </a:extLst>
            </p:cNvPr>
            <p:cNvSpPr txBox="1"/>
            <p:nvPr/>
          </p:nvSpPr>
          <p:spPr>
            <a:xfrm>
              <a:off x="480939" y="1232501"/>
              <a:ext cx="1887536" cy="369073"/>
            </a:xfrm>
            <a:prstGeom prst="rect">
              <a:avLst/>
            </a:prstGeom>
            <a:noFill/>
          </p:spPr>
          <p:txBody>
            <a:bodyPr wrap="square" rtlCol="0">
              <a:spAutoFit/>
            </a:bodyPr>
            <a:lstStyle/>
            <a:p>
              <a:r>
                <a:rPr lang="pt-BR" sz="1400" b="1" dirty="0">
                  <a:solidFill>
                    <a:srgbClr val="0070C0"/>
                  </a:solidFill>
                  <a:latin typeface="Arial Narrow" panose="020B0606020202030204" pitchFamily="34" charset="0"/>
                </a:rPr>
                <a:t>GERENTE GERAL</a:t>
              </a:r>
            </a:p>
          </p:txBody>
        </p:sp>
        <p:sp>
          <p:nvSpPr>
            <p:cNvPr id="8" name="CaixaDeTexto 7">
              <a:extLst>
                <a:ext uri="{FF2B5EF4-FFF2-40B4-BE49-F238E27FC236}">
                  <a16:creationId xmlns:a16="http://schemas.microsoft.com/office/drawing/2014/main" id="{18CEDF03-585D-4E96-9F2E-F447702BB9EE}"/>
                </a:ext>
              </a:extLst>
            </p:cNvPr>
            <p:cNvSpPr txBox="1"/>
            <p:nvPr/>
          </p:nvSpPr>
          <p:spPr>
            <a:xfrm>
              <a:off x="2605993" y="962791"/>
              <a:ext cx="2861733" cy="848866"/>
            </a:xfrm>
            <a:prstGeom prst="rect">
              <a:avLst/>
            </a:prstGeom>
            <a:noFill/>
          </p:spPr>
          <p:txBody>
            <a:bodyPr wrap="square" rtlCol="0">
              <a:spAutoFit/>
            </a:bodyPr>
            <a:lstStyle/>
            <a:p>
              <a:r>
                <a:rPr lang="pt-BR" sz="900" b="1" dirty="0">
                  <a:solidFill>
                    <a:srgbClr val="0070C0"/>
                  </a:solidFill>
                  <a:latin typeface="Arial Narrow" panose="020B0606020202030204" pitchFamily="34" charset="0"/>
                </a:rPr>
                <a:t>PRESIDENTE</a:t>
              </a:r>
            </a:p>
            <a:p>
              <a:r>
                <a:rPr lang="pt-BR" sz="900" b="1" dirty="0">
                  <a:solidFill>
                    <a:srgbClr val="0070C0"/>
                  </a:solidFill>
                  <a:latin typeface="Arial Narrow" panose="020B0606020202030204" pitchFamily="34" charset="0"/>
                </a:rPr>
                <a:t>GERENTE GERAL</a:t>
              </a:r>
            </a:p>
            <a:p>
              <a:r>
                <a:rPr lang="pt-BR" sz="900" b="1" dirty="0">
                  <a:solidFill>
                    <a:srgbClr val="0070C0"/>
                  </a:solidFill>
                  <a:latin typeface="Arial Narrow" panose="020B0606020202030204" pitchFamily="34" charset="0"/>
                </a:rPr>
                <a:t>GERENTE ADM. FINANCEIRO</a:t>
              </a:r>
            </a:p>
            <a:p>
              <a:r>
                <a:rPr lang="pt-BR" sz="900" b="1" dirty="0">
                  <a:solidFill>
                    <a:srgbClr val="0070C0"/>
                  </a:solidFill>
                  <a:latin typeface="Arial Narrow" panose="020B0606020202030204" pitchFamily="34" charset="0"/>
                </a:rPr>
                <a:t>COFAP</a:t>
              </a:r>
            </a:p>
          </p:txBody>
        </p:sp>
      </p:grpSp>
      <p:sp>
        <p:nvSpPr>
          <p:cNvPr id="9" name="Título 4">
            <a:extLst>
              <a:ext uri="{FF2B5EF4-FFF2-40B4-BE49-F238E27FC236}">
                <a16:creationId xmlns:a16="http://schemas.microsoft.com/office/drawing/2014/main" id="{967655E7-C76E-4990-8B68-47395EA8F147}"/>
              </a:ext>
            </a:extLst>
          </p:cNvPr>
          <p:cNvSpPr txBox="1">
            <a:spLocks/>
          </p:cNvSpPr>
          <p:nvPr/>
        </p:nvSpPr>
        <p:spPr>
          <a:xfrm>
            <a:off x="616930" y="118986"/>
            <a:ext cx="9045650" cy="782638"/>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400" b="1" dirty="0">
                <a:solidFill>
                  <a:schemeClr val="tx2">
                    <a:lumMod val="50000"/>
                  </a:schemeClr>
                </a:solidFill>
                <a:latin typeface="Arial" panose="020B0604020202020204" pitchFamily="34" charset="0"/>
                <a:cs typeface="Arial" panose="020B0604020202020204" pitchFamily="34" charset="0"/>
              </a:rPr>
              <a:t>1.1 Estrutura organizacional</a:t>
            </a:r>
          </a:p>
          <a:p>
            <a:pPr algn="r"/>
            <a:r>
              <a:rPr lang="pt-BR" sz="2400" b="1" dirty="0">
                <a:solidFill>
                  <a:schemeClr val="tx2">
                    <a:lumMod val="50000"/>
                  </a:schemeClr>
                </a:solidFill>
                <a:latin typeface="Arial" panose="020B0604020202020204" pitchFamily="34" charset="0"/>
                <a:cs typeface="Arial" panose="020B0604020202020204" pitchFamily="34" charset="0"/>
              </a:rPr>
              <a:t>Gerências e Comissões x Processos</a:t>
            </a:r>
          </a:p>
        </p:txBody>
      </p:sp>
      <p:sp>
        <p:nvSpPr>
          <p:cNvPr id="11" name="CaixaDeTexto 10">
            <a:extLst>
              <a:ext uri="{FF2B5EF4-FFF2-40B4-BE49-F238E27FC236}">
                <a16:creationId xmlns:a16="http://schemas.microsoft.com/office/drawing/2014/main" id="{8B810757-3193-4355-BBDA-4AB5380DB716}"/>
              </a:ext>
            </a:extLst>
          </p:cNvPr>
          <p:cNvSpPr txBox="1"/>
          <p:nvPr/>
        </p:nvSpPr>
        <p:spPr>
          <a:xfrm flipH="1">
            <a:off x="897837" y="1020442"/>
            <a:ext cx="2416589" cy="369332"/>
          </a:xfrm>
          <a:prstGeom prst="rect">
            <a:avLst/>
          </a:prstGeom>
          <a:noFill/>
        </p:spPr>
        <p:txBody>
          <a:bodyPr wrap="square" rtlCol="0">
            <a:spAutoFit/>
          </a:bodyPr>
          <a:lstStyle/>
          <a:p>
            <a:r>
              <a:rPr lang="pt-BR" b="1" dirty="0">
                <a:solidFill>
                  <a:srgbClr val="0070C0"/>
                </a:solidFill>
              </a:rPr>
              <a:t>PROCESSO DE GESTÃO</a:t>
            </a:r>
          </a:p>
        </p:txBody>
      </p:sp>
      <p:grpSp>
        <p:nvGrpSpPr>
          <p:cNvPr id="6" name="Agrupar 5">
            <a:extLst>
              <a:ext uri="{FF2B5EF4-FFF2-40B4-BE49-F238E27FC236}">
                <a16:creationId xmlns:a16="http://schemas.microsoft.com/office/drawing/2014/main" id="{A9DBD0AA-E8A4-4A34-9922-19F31EB95E1E}"/>
              </a:ext>
            </a:extLst>
          </p:cNvPr>
          <p:cNvGrpSpPr/>
          <p:nvPr/>
        </p:nvGrpSpPr>
        <p:grpSpPr>
          <a:xfrm>
            <a:off x="1388748" y="3368099"/>
            <a:ext cx="7449312" cy="3088514"/>
            <a:chOff x="1388748" y="3368099"/>
            <a:chExt cx="7449312" cy="3088514"/>
          </a:xfrm>
        </p:grpSpPr>
        <p:grpSp>
          <p:nvGrpSpPr>
            <p:cNvPr id="33" name="Agrupar 32">
              <a:extLst>
                <a:ext uri="{FF2B5EF4-FFF2-40B4-BE49-F238E27FC236}">
                  <a16:creationId xmlns:a16="http://schemas.microsoft.com/office/drawing/2014/main" id="{8EDC39A4-F5E0-40B8-B83D-D7418B871AC9}"/>
                </a:ext>
              </a:extLst>
            </p:cNvPr>
            <p:cNvGrpSpPr/>
            <p:nvPr/>
          </p:nvGrpSpPr>
          <p:grpSpPr>
            <a:xfrm>
              <a:off x="1388748" y="3368099"/>
              <a:ext cx="7449312" cy="2865612"/>
              <a:chOff x="1388748" y="3368099"/>
              <a:chExt cx="7449312" cy="2865612"/>
            </a:xfrm>
          </p:grpSpPr>
          <p:pic>
            <p:nvPicPr>
              <p:cNvPr id="4" name="Imagem 3">
                <a:extLst>
                  <a:ext uri="{FF2B5EF4-FFF2-40B4-BE49-F238E27FC236}">
                    <a16:creationId xmlns:a16="http://schemas.microsoft.com/office/drawing/2014/main" id="{76E78D9F-4026-446D-8F13-B36FF1BE39BA}"/>
                  </a:ext>
                </a:extLst>
              </p:cNvPr>
              <p:cNvPicPr>
                <a:picLocks noChangeAspect="1"/>
              </p:cNvPicPr>
              <p:nvPr/>
            </p:nvPicPr>
            <p:blipFill rotWithShape="1">
              <a:blip r:embed="rId2"/>
              <a:srcRect t="48914"/>
              <a:stretch/>
            </p:blipFill>
            <p:spPr>
              <a:xfrm>
                <a:off x="1388748" y="3368099"/>
                <a:ext cx="7449312" cy="2865612"/>
              </a:xfrm>
              <a:prstGeom prst="rect">
                <a:avLst/>
              </a:prstGeom>
            </p:spPr>
          </p:pic>
          <p:sp>
            <p:nvSpPr>
              <p:cNvPr id="25" name="CaixaDeTexto 24">
                <a:extLst>
                  <a:ext uri="{FF2B5EF4-FFF2-40B4-BE49-F238E27FC236}">
                    <a16:creationId xmlns:a16="http://schemas.microsoft.com/office/drawing/2014/main" id="{27708B4D-7D29-4EF3-9B05-ED06F34BB261}"/>
                  </a:ext>
                </a:extLst>
              </p:cNvPr>
              <p:cNvSpPr txBox="1"/>
              <p:nvPr/>
            </p:nvSpPr>
            <p:spPr>
              <a:xfrm>
                <a:off x="2019300" y="4239023"/>
                <a:ext cx="609600" cy="276999"/>
              </a:xfrm>
              <a:prstGeom prst="rect">
                <a:avLst/>
              </a:prstGeom>
              <a:solidFill>
                <a:srgbClr val="AECCD2"/>
              </a:solidFill>
            </p:spPr>
            <p:txBody>
              <a:bodyPr wrap="square" rtlCol="0">
                <a:spAutoFit/>
                <a:scene3d>
                  <a:camera prst="perspectiveRelaxedModerately"/>
                  <a:lightRig rig="threePt" dir="t"/>
                </a:scene3d>
              </a:bodyPr>
              <a:lstStyle/>
              <a:p>
                <a:r>
                  <a:rPr lang="pt-BR" sz="1200" dirty="0">
                    <a:solidFill>
                      <a:srgbClr val="0070C0"/>
                    </a:solidFill>
                  </a:rPr>
                  <a:t>COFAP</a:t>
                </a:r>
              </a:p>
            </p:txBody>
          </p:sp>
          <p:sp>
            <p:nvSpPr>
              <p:cNvPr id="26" name="CaixaDeTexto 25">
                <a:extLst>
                  <a:ext uri="{FF2B5EF4-FFF2-40B4-BE49-F238E27FC236}">
                    <a16:creationId xmlns:a16="http://schemas.microsoft.com/office/drawing/2014/main" id="{9019992C-8F5B-4BAA-B88F-8FBCFB10D82C}"/>
                  </a:ext>
                </a:extLst>
              </p:cNvPr>
              <p:cNvSpPr txBox="1"/>
              <p:nvPr/>
            </p:nvSpPr>
            <p:spPr>
              <a:xfrm>
                <a:off x="4017155" y="4239023"/>
                <a:ext cx="609600" cy="276999"/>
              </a:xfrm>
              <a:prstGeom prst="rect">
                <a:avLst/>
              </a:prstGeom>
              <a:solidFill>
                <a:srgbClr val="AECCD2"/>
              </a:solidFill>
            </p:spPr>
            <p:txBody>
              <a:bodyPr wrap="square" rtlCol="0">
                <a:spAutoFit/>
                <a:scene3d>
                  <a:camera prst="perspectiveRelaxedModerately"/>
                  <a:lightRig rig="threePt" dir="t"/>
                </a:scene3d>
              </a:bodyPr>
              <a:lstStyle/>
              <a:p>
                <a:r>
                  <a:rPr lang="pt-BR" sz="1200" dirty="0">
                    <a:solidFill>
                      <a:srgbClr val="0070C0"/>
                    </a:solidFill>
                  </a:rPr>
                  <a:t>COFAP</a:t>
                </a:r>
              </a:p>
            </p:txBody>
          </p:sp>
          <p:sp>
            <p:nvSpPr>
              <p:cNvPr id="27" name="CaixaDeTexto 26">
                <a:extLst>
                  <a:ext uri="{FF2B5EF4-FFF2-40B4-BE49-F238E27FC236}">
                    <a16:creationId xmlns:a16="http://schemas.microsoft.com/office/drawing/2014/main" id="{F68482FE-93ED-4776-B47E-A0D0AB3F9BB9}"/>
                  </a:ext>
                </a:extLst>
              </p:cNvPr>
              <p:cNvSpPr txBox="1"/>
              <p:nvPr/>
            </p:nvSpPr>
            <p:spPr>
              <a:xfrm>
                <a:off x="3341967" y="4239658"/>
                <a:ext cx="675188" cy="276999"/>
              </a:xfrm>
              <a:prstGeom prst="rect">
                <a:avLst/>
              </a:prstGeom>
              <a:solidFill>
                <a:srgbClr val="AECCD2"/>
              </a:solidFill>
            </p:spPr>
            <p:txBody>
              <a:bodyPr wrap="square" rtlCol="0">
                <a:spAutoFit/>
                <a:scene3d>
                  <a:camera prst="perspectiveRelaxedModerately"/>
                  <a:lightRig rig="threePt" dir="t"/>
                </a:scene3d>
              </a:bodyPr>
              <a:lstStyle/>
              <a:p>
                <a:r>
                  <a:rPr lang="pt-BR" sz="1200" dirty="0">
                    <a:solidFill>
                      <a:srgbClr val="0070C0"/>
                    </a:solidFill>
                  </a:rPr>
                  <a:t>GERGEL</a:t>
                </a:r>
              </a:p>
            </p:txBody>
          </p:sp>
          <p:sp>
            <p:nvSpPr>
              <p:cNvPr id="28" name="CaixaDeTexto 27">
                <a:extLst>
                  <a:ext uri="{FF2B5EF4-FFF2-40B4-BE49-F238E27FC236}">
                    <a16:creationId xmlns:a16="http://schemas.microsoft.com/office/drawing/2014/main" id="{CB7FC8EC-EA88-46F7-8FE6-52DF4A5AC73B}"/>
                  </a:ext>
                </a:extLst>
              </p:cNvPr>
              <p:cNvSpPr txBox="1"/>
              <p:nvPr/>
            </p:nvSpPr>
            <p:spPr>
              <a:xfrm>
                <a:off x="5441589" y="4224159"/>
                <a:ext cx="675188" cy="276999"/>
              </a:xfrm>
              <a:prstGeom prst="rect">
                <a:avLst/>
              </a:prstGeom>
              <a:solidFill>
                <a:srgbClr val="AECCD2"/>
              </a:solidFill>
            </p:spPr>
            <p:txBody>
              <a:bodyPr wrap="square" rtlCol="0">
                <a:spAutoFit/>
                <a:scene3d>
                  <a:camera prst="perspectiveRelaxedModerately"/>
                  <a:lightRig rig="threePt" dir="t"/>
                </a:scene3d>
              </a:bodyPr>
              <a:lstStyle/>
              <a:p>
                <a:r>
                  <a:rPr lang="pt-BR" sz="1200" dirty="0">
                    <a:solidFill>
                      <a:srgbClr val="0070C0"/>
                    </a:solidFill>
                  </a:rPr>
                  <a:t>CPL</a:t>
                </a:r>
              </a:p>
            </p:txBody>
          </p:sp>
          <p:sp>
            <p:nvSpPr>
              <p:cNvPr id="29" name="CaixaDeTexto 28">
                <a:extLst>
                  <a:ext uri="{FF2B5EF4-FFF2-40B4-BE49-F238E27FC236}">
                    <a16:creationId xmlns:a16="http://schemas.microsoft.com/office/drawing/2014/main" id="{EC7049C5-DECC-4D26-943A-A3FE5A0546D6}"/>
                  </a:ext>
                </a:extLst>
              </p:cNvPr>
              <p:cNvSpPr txBox="1"/>
              <p:nvPr/>
            </p:nvSpPr>
            <p:spPr>
              <a:xfrm>
                <a:off x="7732402" y="4283201"/>
                <a:ext cx="675188" cy="276999"/>
              </a:xfrm>
              <a:prstGeom prst="rect">
                <a:avLst/>
              </a:prstGeom>
              <a:solidFill>
                <a:srgbClr val="AECCD2"/>
              </a:solidFill>
            </p:spPr>
            <p:txBody>
              <a:bodyPr wrap="square" rtlCol="0">
                <a:spAutoFit/>
                <a:scene3d>
                  <a:camera prst="perspectiveRelaxedModerately"/>
                  <a:lightRig rig="threePt" dir="t"/>
                </a:scene3d>
              </a:bodyPr>
              <a:lstStyle/>
              <a:p>
                <a:r>
                  <a:rPr lang="pt-BR" sz="1200" dirty="0">
                    <a:solidFill>
                      <a:srgbClr val="0070C0"/>
                    </a:solidFill>
                  </a:rPr>
                  <a:t>GERGEL</a:t>
                </a:r>
              </a:p>
            </p:txBody>
          </p:sp>
          <p:sp>
            <p:nvSpPr>
              <p:cNvPr id="30" name="CaixaDeTexto 29">
                <a:extLst>
                  <a:ext uri="{FF2B5EF4-FFF2-40B4-BE49-F238E27FC236}">
                    <a16:creationId xmlns:a16="http://schemas.microsoft.com/office/drawing/2014/main" id="{B5252F73-EB1B-4D35-AE19-0C60EED05262}"/>
                  </a:ext>
                </a:extLst>
              </p:cNvPr>
              <p:cNvSpPr txBox="1"/>
              <p:nvPr/>
            </p:nvSpPr>
            <p:spPr>
              <a:xfrm>
                <a:off x="2023461" y="5036635"/>
                <a:ext cx="609600" cy="276999"/>
              </a:xfrm>
              <a:prstGeom prst="rect">
                <a:avLst/>
              </a:prstGeom>
              <a:solidFill>
                <a:srgbClr val="AECCD2"/>
              </a:solidFill>
            </p:spPr>
            <p:txBody>
              <a:bodyPr wrap="square" rtlCol="0">
                <a:spAutoFit/>
                <a:scene3d>
                  <a:camera prst="perspectiveRelaxedModerately"/>
                  <a:lightRig rig="threePt" dir="t"/>
                </a:scene3d>
              </a:bodyPr>
              <a:lstStyle/>
              <a:p>
                <a:r>
                  <a:rPr lang="pt-BR" sz="1200" dirty="0">
                    <a:solidFill>
                      <a:srgbClr val="0070C0"/>
                    </a:solidFill>
                  </a:rPr>
                  <a:t>COFAP</a:t>
                </a:r>
              </a:p>
            </p:txBody>
          </p:sp>
          <p:sp>
            <p:nvSpPr>
              <p:cNvPr id="31" name="CaixaDeTexto 30">
                <a:extLst>
                  <a:ext uri="{FF2B5EF4-FFF2-40B4-BE49-F238E27FC236}">
                    <a16:creationId xmlns:a16="http://schemas.microsoft.com/office/drawing/2014/main" id="{233C372A-AA42-4ECD-8DCD-841AEF45EC0B}"/>
                  </a:ext>
                </a:extLst>
              </p:cNvPr>
              <p:cNvSpPr txBox="1"/>
              <p:nvPr/>
            </p:nvSpPr>
            <p:spPr>
              <a:xfrm>
                <a:off x="4069986" y="5082801"/>
                <a:ext cx="665300" cy="276999"/>
              </a:xfrm>
              <a:prstGeom prst="rect">
                <a:avLst/>
              </a:prstGeom>
              <a:solidFill>
                <a:srgbClr val="AECCD2"/>
              </a:solidFill>
            </p:spPr>
            <p:txBody>
              <a:bodyPr wrap="square" rtlCol="0">
                <a:spAutoFit/>
                <a:scene3d>
                  <a:camera prst="perspectiveRelaxedModerately"/>
                  <a:lightRig rig="threePt" dir="t"/>
                </a:scene3d>
              </a:bodyPr>
              <a:lstStyle/>
              <a:p>
                <a:r>
                  <a:rPr lang="pt-BR" sz="1200" dirty="0">
                    <a:solidFill>
                      <a:srgbClr val="0070C0"/>
                    </a:solidFill>
                  </a:rPr>
                  <a:t>COFAP</a:t>
                </a:r>
              </a:p>
            </p:txBody>
          </p:sp>
          <p:sp>
            <p:nvSpPr>
              <p:cNvPr id="32" name="CaixaDeTexto 31">
                <a:extLst>
                  <a:ext uri="{FF2B5EF4-FFF2-40B4-BE49-F238E27FC236}">
                    <a16:creationId xmlns:a16="http://schemas.microsoft.com/office/drawing/2014/main" id="{8B64FD80-8A24-47A6-AA4C-C21F65BA66FD}"/>
                  </a:ext>
                </a:extLst>
              </p:cNvPr>
              <p:cNvSpPr txBox="1"/>
              <p:nvPr/>
            </p:nvSpPr>
            <p:spPr>
              <a:xfrm>
                <a:off x="6188536" y="5101950"/>
                <a:ext cx="736865" cy="261610"/>
              </a:xfrm>
              <a:prstGeom prst="rect">
                <a:avLst/>
              </a:prstGeom>
              <a:solidFill>
                <a:srgbClr val="AECCD2"/>
              </a:solidFill>
            </p:spPr>
            <p:txBody>
              <a:bodyPr wrap="square" rtlCol="0">
                <a:spAutoFit/>
                <a:scene3d>
                  <a:camera prst="perspectiveRelaxedModerately"/>
                  <a:lightRig rig="threePt" dir="t"/>
                </a:scene3d>
              </a:bodyPr>
              <a:lstStyle/>
              <a:p>
                <a:r>
                  <a:rPr lang="pt-BR" sz="1050" dirty="0">
                    <a:solidFill>
                      <a:srgbClr val="0070C0"/>
                    </a:solidFill>
                  </a:rPr>
                  <a:t>GERGEL</a:t>
                </a:r>
              </a:p>
            </p:txBody>
          </p:sp>
        </p:grpSp>
        <p:sp>
          <p:nvSpPr>
            <p:cNvPr id="34" name="CaixaDeTexto 33">
              <a:extLst>
                <a:ext uri="{FF2B5EF4-FFF2-40B4-BE49-F238E27FC236}">
                  <a16:creationId xmlns:a16="http://schemas.microsoft.com/office/drawing/2014/main" id="{16AEB7C2-143C-4158-B5EB-8EC4126135E1}"/>
                </a:ext>
              </a:extLst>
            </p:cNvPr>
            <p:cNvSpPr txBox="1"/>
            <p:nvPr/>
          </p:nvSpPr>
          <p:spPr>
            <a:xfrm>
              <a:off x="1828801" y="5834247"/>
              <a:ext cx="609600" cy="253916"/>
            </a:xfrm>
            <a:prstGeom prst="rect">
              <a:avLst/>
            </a:prstGeom>
            <a:solidFill>
              <a:srgbClr val="AECCD2"/>
            </a:solidFill>
          </p:spPr>
          <p:txBody>
            <a:bodyPr wrap="square" rtlCol="0">
              <a:spAutoFit/>
              <a:scene3d>
                <a:camera prst="perspectiveRelaxedModerately"/>
                <a:lightRig rig="threePt" dir="t"/>
              </a:scene3d>
            </a:bodyPr>
            <a:lstStyle/>
            <a:p>
              <a:r>
                <a:rPr lang="pt-BR" sz="1050" dirty="0">
                  <a:solidFill>
                    <a:srgbClr val="0070C0"/>
                  </a:solidFill>
                </a:rPr>
                <a:t>COFAP</a:t>
              </a:r>
            </a:p>
          </p:txBody>
        </p:sp>
        <p:sp>
          <p:nvSpPr>
            <p:cNvPr id="35" name="CaixaDeTexto 34">
              <a:extLst>
                <a:ext uri="{FF2B5EF4-FFF2-40B4-BE49-F238E27FC236}">
                  <a16:creationId xmlns:a16="http://schemas.microsoft.com/office/drawing/2014/main" id="{10C3604D-3A3D-4225-95D2-BDFA34972876}"/>
                </a:ext>
              </a:extLst>
            </p:cNvPr>
            <p:cNvSpPr txBox="1"/>
            <p:nvPr/>
          </p:nvSpPr>
          <p:spPr>
            <a:xfrm>
              <a:off x="4015613" y="6041115"/>
              <a:ext cx="609600" cy="415498"/>
            </a:xfrm>
            <a:prstGeom prst="rect">
              <a:avLst/>
            </a:prstGeom>
            <a:solidFill>
              <a:srgbClr val="AECCD2"/>
            </a:solidFill>
          </p:spPr>
          <p:txBody>
            <a:bodyPr wrap="square" rtlCol="0">
              <a:spAutoFit/>
              <a:scene3d>
                <a:camera prst="perspectiveRelaxedModerately"/>
                <a:lightRig rig="threePt" dir="t"/>
              </a:scene3d>
            </a:bodyPr>
            <a:lstStyle/>
            <a:p>
              <a:r>
                <a:rPr lang="pt-BR" sz="1050" dirty="0">
                  <a:solidFill>
                    <a:srgbClr val="0070C0"/>
                  </a:solidFill>
                </a:rPr>
                <a:t>GERCEL</a:t>
              </a:r>
            </a:p>
            <a:p>
              <a:r>
                <a:rPr lang="pt-BR" sz="1050" dirty="0">
                  <a:solidFill>
                    <a:srgbClr val="0070C0"/>
                  </a:solidFill>
                </a:rPr>
                <a:t>GERFIN</a:t>
              </a:r>
            </a:p>
          </p:txBody>
        </p:sp>
        <p:sp>
          <p:nvSpPr>
            <p:cNvPr id="36" name="CaixaDeTexto 35">
              <a:extLst>
                <a:ext uri="{FF2B5EF4-FFF2-40B4-BE49-F238E27FC236}">
                  <a16:creationId xmlns:a16="http://schemas.microsoft.com/office/drawing/2014/main" id="{91FCF959-B44D-421C-B243-8F15B420A8CE}"/>
                </a:ext>
              </a:extLst>
            </p:cNvPr>
            <p:cNvSpPr txBox="1"/>
            <p:nvPr/>
          </p:nvSpPr>
          <p:spPr>
            <a:xfrm>
              <a:off x="5523445" y="5975856"/>
              <a:ext cx="609600" cy="253916"/>
            </a:xfrm>
            <a:prstGeom prst="rect">
              <a:avLst/>
            </a:prstGeom>
            <a:solidFill>
              <a:srgbClr val="AECCD2"/>
            </a:solidFill>
          </p:spPr>
          <p:txBody>
            <a:bodyPr wrap="square" rtlCol="0">
              <a:spAutoFit/>
              <a:scene3d>
                <a:camera prst="perspectiveRelaxedModerately"/>
                <a:lightRig rig="threePt" dir="t"/>
              </a:scene3d>
            </a:bodyPr>
            <a:lstStyle/>
            <a:p>
              <a:r>
                <a:rPr lang="pt-BR" sz="1050" dirty="0">
                  <a:solidFill>
                    <a:srgbClr val="0070C0"/>
                  </a:solidFill>
                </a:rPr>
                <a:t>GERCEL</a:t>
              </a:r>
            </a:p>
          </p:txBody>
        </p:sp>
        <p:sp>
          <p:nvSpPr>
            <p:cNvPr id="37" name="CaixaDeTexto 36">
              <a:extLst>
                <a:ext uri="{FF2B5EF4-FFF2-40B4-BE49-F238E27FC236}">
                  <a16:creationId xmlns:a16="http://schemas.microsoft.com/office/drawing/2014/main" id="{791B5803-2B3F-4543-8FCD-A0D31997E612}"/>
                </a:ext>
              </a:extLst>
            </p:cNvPr>
            <p:cNvSpPr txBox="1"/>
            <p:nvPr/>
          </p:nvSpPr>
          <p:spPr>
            <a:xfrm>
              <a:off x="7180752" y="5848898"/>
              <a:ext cx="609600" cy="253916"/>
            </a:xfrm>
            <a:prstGeom prst="rect">
              <a:avLst/>
            </a:prstGeom>
            <a:solidFill>
              <a:srgbClr val="AECCD2"/>
            </a:solidFill>
          </p:spPr>
          <p:txBody>
            <a:bodyPr wrap="square" rtlCol="0">
              <a:spAutoFit/>
              <a:scene3d>
                <a:camera prst="perspectiveRelaxedModerately"/>
                <a:lightRig rig="threePt" dir="t"/>
              </a:scene3d>
            </a:bodyPr>
            <a:lstStyle/>
            <a:p>
              <a:r>
                <a:rPr lang="pt-BR" sz="1050" dirty="0">
                  <a:solidFill>
                    <a:srgbClr val="0070C0"/>
                  </a:solidFill>
                </a:rPr>
                <a:t>GERCEL</a:t>
              </a:r>
            </a:p>
          </p:txBody>
        </p:sp>
      </p:grpSp>
    </p:spTree>
    <p:extLst>
      <p:ext uri="{BB962C8B-B14F-4D97-AF65-F5344CB8AC3E}">
        <p14:creationId xmlns:p14="http://schemas.microsoft.com/office/powerpoint/2010/main" val="501332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D405C5DA-D1FC-496B-9312-8E175EA6869E}"/>
              </a:ext>
            </a:extLst>
          </p:cNvPr>
          <p:cNvSpPr>
            <a:spLocks noGrp="1"/>
          </p:cNvSpPr>
          <p:nvPr>
            <p:ph type="dt" sz="half" idx="10"/>
          </p:nvPr>
        </p:nvSpPr>
        <p:spPr/>
        <p:txBody>
          <a:bodyPr/>
          <a:lstStyle/>
          <a:p>
            <a:pPr rtl="0"/>
            <a:fld id="{BD049FBF-03BB-45F3-ACE0-06080F965232}" type="datetime1">
              <a:rPr lang="pt-BR" noProof="0" smtClean="0"/>
              <a:t>02/07/2021</a:t>
            </a:fld>
            <a:endParaRPr lang="pt-BR" noProof="0" dirty="0"/>
          </a:p>
        </p:txBody>
      </p:sp>
      <p:sp>
        <p:nvSpPr>
          <p:cNvPr id="3" name="Espaço Reservado para Número de Slide 2">
            <a:extLst>
              <a:ext uri="{FF2B5EF4-FFF2-40B4-BE49-F238E27FC236}">
                <a16:creationId xmlns:a16="http://schemas.microsoft.com/office/drawing/2014/main" id="{4388E6FB-2FDB-4381-A77B-6E9FAE294DC9}"/>
              </a:ext>
            </a:extLst>
          </p:cNvPr>
          <p:cNvSpPr>
            <a:spLocks noGrp="1"/>
          </p:cNvSpPr>
          <p:nvPr>
            <p:ph type="sldNum" sz="quarter" idx="12"/>
          </p:nvPr>
        </p:nvSpPr>
        <p:spPr/>
        <p:txBody>
          <a:bodyPr/>
          <a:lstStyle/>
          <a:p>
            <a:pPr rtl="0"/>
            <a:fld id="{5A4A7955-6230-48B4-BD8B-A7C460F75945}" type="slidenum">
              <a:rPr lang="pt-BR" noProof="0" smtClean="0"/>
              <a:t>9</a:t>
            </a:fld>
            <a:endParaRPr lang="pt-BR" noProof="0" dirty="0"/>
          </a:p>
        </p:txBody>
      </p:sp>
      <p:sp>
        <p:nvSpPr>
          <p:cNvPr id="5" name="Título 4">
            <a:extLst>
              <a:ext uri="{FF2B5EF4-FFF2-40B4-BE49-F238E27FC236}">
                <a16:creationId xmlns:a16="http://schemas.microsoft.com/office/drawing/2014/main" id="{6E4A1315-FB0A-45BC-8A26-3F23BA42F5D9}"/>
              </a:ext>
            </a:extLst>
          </p:cNvPr>
          <p:cNvSpPr txBox="1">
            <a:spLocks/>
          </p:cNvSpPr>
          <p:nvPr/>
        </p:nvSpPr>
        <p:spPr>
          <a:xfrm>
            <a:off x="616930" y="118986"/>
            <a:ext cx="9045650" cy="782638"/>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2400" b="1" dirty="0">
                <a:solidFill>
                  <a:schemeClr val="tx2">
                    <a:lumMod val="50000"/>
                  </a:schemeClr>
                </a:solidFill>
                <a:latin typeface="Arial" panose="020B0604020202020204" pitchFamily="34" charset="0"/>
                <a:cs typeface="Arial" panose="020B0604020202020204" pitchFamily="34" charset="0"/>
              </a:rPr>
              <a:t>1.1 Estrutura organizacional</a:t>
            </a:r>
          </a:p>
          <a:p>
            <a:pPr algn="r"/>
            <a:r>
              <a:rPr lang="pt-BR" sz="2400" b="1" dirty="0">
                <a:solidFill>
                  <a:schemeClr val="tx2">
                    <a:lumMod val="50000"/>
                  </a:schemeClr>
                </a:solidFill>
                <a:latin typeface="Arial" panose="020B0604020202020204" pitchFamily="34" charset="0"/>
                <a:cs typeface="Arial" panose="020B0604020202020204" pitchFamily="34" charset="0"/>
              </a:rPr>
              <a:t>Gerências e Comissões x Processos</a:t>
            </a:r>
          </a:p>
        </p:txBody>
      </p:sp>
      <p:grpSp>
        <p:nvGrpSpPr>
          <p:cNvPr id="11" name="Agrupar 10">
            <a:extLst>
              <a:ext uri="{FF2B5EF4-FFF2-40B4-BE49-F238E27FC236}">
                <a16:creationId xmlns:a16="http://schemas.microsoft.com/office/drawing/2014/main" id="{D25EB41E-2EAD-4500-B336-9EEE81E6F8DA}"/>
              </a:ext>
            </a:extLst>
          </p:cNvPr>
          <p:cNvGrpSpPr/>
          <p:nvPr/>
        </p:nvGrpSpPr>
        <p:grpSpPr>
          <a:xfrm>
            <a:off x="904875" y="1514475"/>
            <a:ext cx="8096250" cy="3829050"/>
            <a:chOff x="904875" y="1514475"/>
            <a:chExt cx="8096250" cy="3829050"/>
          </a:xfrm>
        </p:grpSpPr>
        <p:pic>
          <p:nvPicPr>
            <p:cNvPr id="4" name="Imagem 3">
              <a:extLst>
                <a:ext uri="{FF2B5EF4-FFF2-40B4-BE49-F238E27FC236}">
                  <a16:creationId xmlns:a16="http://schemas.microsoft.com/office/drawing/2014/main" id="{D63D3C82-5DBA-43BF-9C96-31EE96C9EA62}"/>
                </a:ext>
              </a:extLst>
            </p:cNvPr>
            <p:cNvPicPr>
              <a:picLocks noChangeAspect="1"/>
            </p:cNvPicPr>
            <p:nvPr/>
          </p:nvPicPr>
          <p:blipFill>
            <a:blip r:embed="rId2"/>
            <a:stretch>
              <a:fillRect/>
            </a:stretch>
          </p:blipFill>
          <p:spPr>
            <a:xfrm>
              <a:off x="904875" y="1514475"/>
              <a:ext cx="8096250" cy="3829050"/>
            </a:xfrm>
            <a:prstGeom prst="rect">
              <a:avLst/>
            </a:prstGeom>
          </p:spPr>
        </p:pic>
        <p:sp>
          <p:nvSpPr>
            <p:cNvPr id="6" name="CaixaDeTexto 5">
              <a:extLst>
                <a:ext uri="{FF2B5EF4-FFF2-40B4-BE49-F238E27FC236}">
                  <a16:creationId xmlns:a16="http://schemas.microsoft.com/office/drawing/2014/main" id="{9261650F-49A6-444B-AAFC-1787968264D9}"/>
                </a:ext>
              </a:extLst>
            </p:cNvPr>
            <p:cNvSpPr txBox="1"/>
            <p:nvPr/>
          </p:nvSpPr>
          <p:spPr>
            <a:xfrm>
              <a:off x="1054100" y="3962400"/>
              <a:ext cx="1257300" cy="369332"/>
            </a:xfrm>
            <a:prstGeom prst="rect">
              <a:avLst/>
            </a:prstGeom>
            <a:solidFill>
              <a:srgbClr val="E4F0F0"/>
            </a:solidFill>
          </p:spPr>
          <p:txBody>
            <a:bodyPr wrap="square" rtlCol="0">
              <a:spAutoFit/>
            </a:bodyPr>
            <a:lstStyle/>
            <a:p>
              <a:pPr algn="ctr"/>
              <a:r>
                <a:rPr lang="pt-BR" b="1" dirty="0">
                  <a:solidFill>
                    <a:srgbClr val="0070C0"/>
                  </a:solidFill>
                </a:rPr>
                <a:t>CEPEF</a:t>
              </a:r>
            </a:p>
          </p:txBody>
        </p:sp>
        <p:sp>
          <p:nvSpPr>
            <p:cNvPr id="7" name="CaixaDeTexto 6">
              <a:extLst>
                <a:ext uri="{FF2B5EF4-FFF2-40B4-BE49-F238E27FC236}">
                  <a16:creationId xmlns:a16="http://schemas.microsoft.com/office/drawing/2014/main" id="{C20A18C6-C1A8-4CCA-BA09-77FB37D7A0FA}"/>
                </a:ext>
              </a:extLst>
            </p:cNvPr>
            <p:cNvSpPr txBox="1"/>
            <p:nvPr/>
          </p:nvSpPr>
          <p:spPr>
            <a:xfrm>
              <a:off x="2590800" y="3962400"/>
              <a:ext cx="1257300" cy="369332"/>
            </a:xfrm>
            <a:prstGeom prst="rect">
              <a:avLst/>
            </a:prstGeom>
            <a:solidFill>
              <a:srgbClr val="E4F0F0"/>
            </a:solidFill>
          </p:spPr>
          <p:txBody>
            <a:bodyPr wrap="square" rtlCol="0">
              <a:spAutoFit/>
            </a:bodyPr>
            <a:lstStyle/>
            <a:p>
              <a:pPr algn="ctr"/>
              <a:r>
                <a:rPr lang="pt-BR" b="1" dirty="0">
                  <a:solidFill>
                    <a:srgbClr val="0070C0"/>
                  </a:solidFill>
                </a:rPr>
                <a:t>CEPEF</a:t>
              </a:r>
            </a:p>
          </p:txBody>
        </p:sp>
        <p:sp>
          <p:nvSpPr>
            <p:cNvPr id="8" name="CaixaDeTexto 7">
              <a:extLst>
                <a:ext uri="{FF2B5EF4-FFF2-40B4-BE49-F238E27FC236}">
                  <a16:creationId xmlns:a16="http://schemas.microsoft.com/office/drawing/2014/main" id="{85C3E7D7-7D99-414A-B240-92AFE2D573CF}"/>
                </a:ext>
              </a:extLst>
            </p:cNvPr>
            <p:cNvSpPr txBox="1"/>
            <p:nvPr/>
          </p:nvSpPr>
          <p:spPr>
            <a:xfrm>
              <a:off x="4178300" y="3975100"/>
              <a:ext cx="1257300" cy="369332"/>
            </a:xfrm>
            <a:prstGeom prst="rect">
              <a:avLst/>
            </a:prstGeom>
            <a:solidFill>
              <a:srgbClr val="E4F0F0"/>
            </a:solidFill>
          </p:spPr>
          <p:txBody>
            <a:bodyPr wrap="square" rtlCol="0">
              <a:spAutoFit/>
            </a:bodyPr>
            <a:lstStyle/>
            <a:p>
              <a:pPr algn="ctr"/>
              <a:r>
                <a:rPr lang="pt-BR" b="1" dirty="0">
                  <a:solidFill>
                    <a:srgbClr val="0070C0"/>
                  </a:solidFill>
                </a:rPr>
                <a:t>CEPEF</a:t>
              </a:r>
            </a:p>
          </p:txBody>
        </p:sp>
        <p:sp>
          <p:nvSpPr>
            <p:cNvPr id="9" name="CaixaDeTexto 8">
              <a:extLst>
                <a:ext uri="{FF2B5EF4-FFF2-40B4-BE49-F238E27FC236}">
                  <a16:creationId xmlns:a16="http://schemas.microsoft.com/office/drawing/2014/main" id="{DB0E609E-8017-406D-AE91-FAA83D45D36B}"/>
                </a:ext>
              </a:extLst>
            </p:cNvPr>
            <p:cNvSpPr txBox="1"/>
            <p:nvPr/>
          </p:nvSpPr>
          <p:spPr>
            <a:xfrm>
              <a:off x="5727700" y="3975100"/>
              <a:ext cx="1257300" cy="369332"/>
            </a:xfrm>
            <a:prstGeom prst="rect">
              <a:avLst/>
            </a:prstGeom>
            <a:solidFill>
              <a:srgbClr val="E4F0F0"/>
            </a:solidFill>
          </p:spPr>
          <p:txBody>
            <a:bodyPr wrap="square" rtlCol="0">
              <a:spAutoFit/>
            </a:bodyPr>
            <a:lstStyle/>
            <a:p>
              <a:pPr algn="ctr"/>
              <a:r>
                <a:rPr lang="pt-BR" b="1" dirty="0">
                  <a:solidFill>
                    <a:srgbClr val="0070C0"/>
                  </a:solidFill>
                </a:rPr>
                <a:t>COFAP</a:t>
              </a:r>
            </a:p>
          </p:txBody>
        </p:sp>
        <p:sp>
          <p:nvSpPr>
            <p:cNvPr id="10" name="CaixaDeTexto 9">
              <a:extLst>
                <a:ext uri="{FF2B5EF4-FFF2-40B4-BE49-F238E27FC236}">
                  <a16:creationId xmlns:a16="http://schemas.microsoft.com/office/drawing/2014/main" id="{992FD826-FC6D-4AA4-9E05-7D72C4AD753E}"/>
                </a:ext>
              </a:extLst>
            </p:cNvPr>
            <p:cNvSpPr txBox="1"/>
            <p:nvPr/>
          </p:nvSpPr>
          <p:spPr>
            <a:xfrm>
              <a:off x="7277100" y="3962400"/>
              <a:ext cx="1257300" cy="369332"/>
            </a:xfrm>
            <a:prstGeom prst="rect">
              <a:avLst/>
            </a:prstGeom>
            <a:solidFill>
              <a:srgbClr val="E4F0F0"/>
            </a:solidFill>
          </p:spPr>
          <p:txBody>
            <a:bodyPr wrap="square" rtlCol="0">
              <a:spAutoFit/>
            </a:bodyPr>
            <a:lstStyle/>
            <a:p>
              <a:pPr algn="ctr"/>
              <a:r>
                <a:rPr lang="pt-BR" b="1" dirty="0">
                  <a:solidFill>
                    <a:srgbClr val="0070C0"/>
                  </a:solidFill>
                </a:rPr>
                <a:t>COFAP</a:t>
              </a:r>
            </a:p>
          </p:txBody>
        </p:sp>
      </p:grpSp>
    </p:spTree>
    <p:extLst>
      <p:ext uri="{BB962C8B-B14F-4D97-AF65-F5344CB8AC3E}">
        <p14:creationId xmlns:p14="http://schemas.microsoft.com/office/powerpoint/2010/main" val="534671374"/>
      </p:ext>
    </p:extLst>
  </p:cSld>
  <p:clrMapOvr>
    <a:masterClrMapping/>
  </p:clrMapOvr>
</p:sld>
</file>

<file path=ppt/theme/theme1.xml><?xml version="1.0" encoding="utf-8"?>
<a:theme xmlns:a="http://schemas.openxmlformats.org/drawingml/2006/main" name="Tema do Offic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7542759_TF89048086.potx" id="{C33BBDF3-395E-4C03-8108-B3A0CCCD409C}" vid="{288A163D-3C78-4458-B1C5-FD72633B1997}"/>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043042F6C0B874C847EC4967B002C3C" ma:contentTypeVersion="12" ma:contentTypeDescription="Crie um novo documento." ma:contentTypeScope="" ma:versionID="a676002b4da05b5255fe3fb88e8f49a6">
  <xsd:schema xmlns:xsd="http://www.w3.org/2001/XMLSchema" xmlns:xs="http://www.w3.org/2001/XMLSchema" xmlns:p="http://schemas.microsoft.com/office/2006/metadata/properties" xmlns:ns2="ba1d10e0-8e2c-40fc-8295-a9e8e0d1aacf" xmlns:ns3="35de68e9-445f-49b8-bef7-e39da3474bba" targetNamespace="http://schemas.microsoft.com/office/2006/metadata/properties" ma:root="true" ma:fieldsID="41e440e55dc11c0ec356ca81e353eea9" ns2:_="" ns3:_="">
    <xsd:import namespace="ba1d10e0-8e2c-40fc-8295-a9e8e0d1aacf"/>
    <xsd:import namespace="35de68e9-445f-49b8-bef7-e39da3474b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d10e0-8e2c-40fc-8295-a9e8e0d1aa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de68e9-445f-49b8-bef7-e39da3474bba"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ba1d10e0-8e2c-40fc-8295-a9e8e0d1aac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1045C5-3EA2-4AE6-95E4-355473257A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1d10e0-8e2c-40fc-8295-a9e8e0d1aacf"/>
    <ds:schemaRef ds:uri="35de68e9-445f-49b8-bef7-e39da3474b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6028FB-6012-4967-A451-C2FAE951FE25}">
  <ds:schemaRefs>
    <ds:schemaRef ds:uri="http://schemas.microsoft.com/office/2006/metadata/properties"/>
    <ds:schemaRef ds:uri="http://purl.org/dc/dcmitype/"/>
    <ds:schemaRef ds:uri="http://schemas.microsoft.com/office/infopath/2007/PartnerControls"/>
    <ds:schemaRef ds:uri="35de68e9-445f-49b8-bef7-e39da3474bba"/>
    <ds:schemaRef ds:uri="http://purl.org/dc/elements/1.1/"/>
    <ds:schemaRef ds:uri="http://purl.org/dc/terms/"/>
    <ds:schemaRef ds:uri="http://schemas.microsoft.com/office/2006/documentManagement/types"/>
    <ds:schemaRef ds:uri="http://schemas.openxmlformats.org/package/2006/metadata/core-properties"/>
    <ds:schemaRef ds:uri="ba1d10e0-8e2c-40fc-8295-a9e8e0d1aacf"/>
    <ds:schemaRef ds:uri="http://www.w3.org/XML/1998/namespace"/>
  </ds:schemaRefs>
</ds:datastoreItem>
</file>

<file path=customXml/itemProps3.xml><?xml version="1.0" encoding="utf-8"?>
<ds:datastoreItem xmlns:ds="http://schemas.openxmlformats.org/officeDocument/2006/customXml" ds:itemID="{E93496C2-30B3-40CB-ACDC-46FFFFC8A1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Balanced Scorecard, de 24 slides</Template>
  <TotalTime>0</TotalTime>
  <Words>9366</Words>
  <Application>Microsoft Office PowerPoint</Application>
  <PresentationFormat>Papel A4 (210 x 297 mm)</PresentationFormat>
  <Paragraphs>1088</Paragraphs>
  <Slides>63</Slides>
  <Notes>43</Notes>
  <HiddenSlides>0</HiddenSlides>
  <MMClips>0</MMClips>
  <ScaleCrop>false</ScaleCrop>
  <HeadingPairs>
    <vt:vector size="6" baseType="variant">
      <vt:variant>
        <vt:lpstr>Fontes usadas</vt:lpstr>
      </vt:variant>
      <vt:variant>
        <vt:i4>13</vt:i4>
      </vt:variant>
      <vt:variant>
        <vt:lpstr>Tema</vt:lpstr>
      </vt:variant>
      <vt:variant>
        <vt:i4>1</vt:i4>
      </vt:variant>
      <vt:variant>
        <vt:lpstr>Títulos de slides</vt:lpstr>
      </vt:variant>
      <vt:variant>
        <vt:i4>63</vt:i4>
      </vt:variant>
    </vt:vector>
  </HeadingPairs>
  <TitlesOfParts>
    <vt:vector size="77" baseType="lpstr">
      <vt:lpstr> Arial (Corpo)</vt:lpstr>
      <vt:lpstr>Arial</vt:lpstr>
      <vt:lpstr>Arial</vt:lpstr>
      <vt:lpstr>Arial Black</vt:lpstr>
      <vt:lpstr>Arial Narrow</vt:lpstr>
      <vt:lpstr>Calibri</vt:lpstr>
      <vt:lpstr>Calibri Light</vt:lpstr>
      <vt:lpstr>Century Gothic</vt:lpstr>
      <vt:lpstr>Dax-Medium</vt:lpstr>
      <vt:lpstr>openSansRegular</vt:lpstr>
      <vt:lpstr>roboto_condensedbold</vt:lpstr>
      <vt:lpstr>Segoe UI</vt:lpstr>
      <vt:lpstr>Wingdings</vt:lpstr>
      <vt:lpstr>Tema do Office</vt:lpstr>
      <vt:lpstr>Slide de balanced scorecard 1</vt:lpstr>
      <vt:lpstr>SUMÁRIO</vt:lpstr>
      <vt:lpstr>Mensagem do Presidente</vt:lpstr>
      <vt:lpstr>Slide de balanced scorecard 1</vt:lpstr>
      <vt:lpstr>Apresentação do PowerPoint</vt:lpstr>
      <vt:lpstr>Apresentação do PowerPoint</vt:lpstr>
      <vt:lpstr>1.1 Estrutura organizacional</vt:lpstr>
      <vt:lpstr>Apresentação do PowerPoint</vt:lpstr>
      <vt:lpstr>Apresentação do PowerPoint</vt:lpstr>
      <vt:lpstr>Apresentação do PowerPoint</vt:lpstr>
      <vt:lpstr>MODELO DE NEGÓCIO</vt:lpstr>
      <vt:lpstr>Análise do Ambiente Externo</vt:lpstr>
      <vt:lpstr>Slide de balanced scorecard 1</vt:lpstr>
      <vt:lpstr>Apresentação do PowerPoint</vt:lpstr>
      <vt:lpstr>SISTEMA DE GOVERNANÇA</vt:lpstr>
      <vt:lpstr>QUEM É QUEM  (CONSELHEIROS TITULARES)</vt:lpstr>
      <vt:lpstr>Composição das Comissões</vt:lpstr>
      <vt:lpstr> 2.3 Planejamento Estratégico </vt:lpstr>
      <vt:lpstr>Apresentação do PowerPoint</vt:lpstr>
      <vt:lpstr>PRINCIPAIS INICIATIVAS ESTRATÉGICAS</vt:lpstr>
      <vt:lpstr>Slide de balanced scorecard 1</vt:lpstr>
      <vt:lpstr>Apresentação do PowerPoint</vt:lpstr>
      <vt:lpstr>Slide de balanced scorecard 1</vt:lpstr>
      <vt:lpstr>CAU/RR- RESULTADOS</vt:lpstr>
      <vt:lpstr> Fiscalização</vt:lpstr>
      <vt:lpstr> Fiscalização</vt:lpstr>
      <vt:lpstr>FISCALIZAÇÃO </vt:lpstr>
      <vt:lpstr>RESULTADOS</vt:lpstr>
      <vt:lpstr>Apresentação do PowerPoint</vt:lpstr>
      <vt:lpstr>Apresentação do PowerPoint</vt:lpstr>
      <vt:lpstr>Comunicação</vt:lpstr>
      <vt:lpstr>COMUNICAÇÃO</vt:lpstr>
      <vt:lpstr>ATENDIMENTO</vt:lpstr>
      <vt:lpstr>ATHIS</vt:lpstr>
      <vt:lpstr>ATHIS</vt:lpstr>
      <vt:lpstr>CAPACITAÇÃO</vt:lpstr>
      <vt:lpstr>ÉTICA PROFISSIONAL</vt:lpstr>
      <vt:lpstr>ENSINO E FORMAÇÃO</vt:lpstr>
      <vt:lpstr>RESULTADOS</vt:lpstr>
      <vt:lpstr>COMISSÃO ESPECIAL- CAUERI- CPUA NACIONAL</vt:lpstr>
      <vt:lpstr>Apresentação do PowerPoint</vt:lpstr>
      <vt:lpstr>Apresentação do PowerPoint</vt:lpstr>
      <vt:lpstr>Slide de balanced scorecard 1</vt:lpstr>
      <vt:lpstr>Apresentação do PowerPoint</vt:lpstr>
      <vt:lpstr>Apresentação do PowerPoint</vt:lpstr>
      <vt:lpstr>5 Gestão de pessoas</vt:lpstr>
      <vt:lpstr>5 Gestão de pessoas</vt:lpstr>
      <vt:lpstr>5.2 Gestão orçamentária e financeira</vt:lpstr>
      <vt:lpstr>Apresentação do PowerPoint</vt:lpstr>
      <vt:lpstr>Apresentação do PowerPoint</vt:lpstr>
      <vt:lpstr>Slide de balanced scorecard 1</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Slide de balanced scorecard 1</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de balanced scorecard 1</dc:title>
  <dc:creator/>
  <cp:lastModifiedBy/>
  <cp:revision>2</cp:revision>
  <dcterms:created xsi:type="dcterms:W3CDTF">2020-02-03T17:19:59Z</dcterms:created>
  <dcterms:modified xsi:type="dcterms:W3CDTF">2021-07-02T13:41:47Z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